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8.xml" ContentType="application/vnd.openxmlformats-officedocument.presentationml.notesSlide+xml"/>
  <Override PartName="/ppt/charts/chart3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9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0.xml" ContentType="application/vnd.openxmlformats-officedocument.presentationml.notesSlide+xml"/>
  <Override PartName="/ppt/charts/chart4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1.xml" ContentType="application/vnd.openxmlformats-officedocument.presentationml.notesSlide+xml"/>
  <Override PartName="/ppt/charts/chart4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12.xml" ContentType="application/vnd.openxmlformats-officedocument.presentationml.notesSlide+xml"/>
  <Override PartName="/ppt/charts/chart5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6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6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6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2.xml" ContentType="application/vnd.openxmlformats-officedocument.drawingml.chartshapes+xml"/>
  <Override PartName="/ppt/charts/chart6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6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7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68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6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475" r:id="rId5"/>
    <p:sldId id="532" r:id="rId6"/>
    <p:sldId id="575" r:id="rId7"/>
    <p:sldId id="533" r:id="rId8"/>
    <p:sldId id="555" r:id="rId9"/>
    <p:sldId id="536" r:id="rId10"/>
    <p:sldId id="537" r:id="rId11"/>
    <p:sldId id="576" r:id="rId12"/>
    <p:sldId id="577" r:id="rId13"/>
    <p:sldId id="619" r:id="rId14"/>
    <p:sldId id="578" r:id="rId15"/>
    <p:sldId id="620" r:id="rId16"/>
    <p:sldId id="580" r:id="rId17"/>
    <p:sldId id="579" r:id="rId18"/>
    <p:sldId id="581" r:id="rId19"/>
    <p:sldId id="582" r:id="rId20"/>
    <p:sldId id="584" r:id="rId21"/>
    <p:sldId id="602" r:id="rId22"/>
    <p:sldId id="586" r:id="rId23"/>
    <p:sldId id="588" r:id="rId24"/>
    <p:sldId id="604" r:id="rId25"/>
    <p:sldId id="606" r:id="rId26"/>
    <p:sldId id="573" r:id="rId27"/>
    <p:sldId id="609" r:id="rId28"/>
    <p:sldId id="610" r:id="rId29"/>
    <p:sldId id="621" r:id="rId30"/>
    <p:sldId id="612" r:id="rId31"/>
    <p:sldId id="614" r:id="rId32"/>
    <p:sldId id="617" r:id="rId33"/>
    <p:sldId id="618" r:id="rId34"/>
    <p:sldId id="615" r:id="rId35"/>
    <p:sldId id="616" r:id="rId36"/>
    <p:sldId id="574" r:id="rId37"/>
    <p:sldId id="598" r:id="rId38"/>
    <p:sldId id="599" r:id="rId39"/>
    <p:sldId id="600" r:id="rId40"/>
    <p:sldId id="608" r:id="rId41"/>
    <p:sldId id="601" r:id="rId42"/>
    <p:sldId id="572" r:id="rId43"/>
  </p:sldIdLst>
  <p:sldSz cx="12192000" cy="6858000"/>
  <p:notesSz cx="7010400" cy="9296400"/>
  <p:custDataLst>
    <p:tags r:id="rId46"/>
  </p:custData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9" pos="257" userDrawn="1">
          <p15:clr>
            <a:srgbClr val="A4A3A4"/>
          </p15:clr>
        </p15:guide>
        <p15:guide id="23" orient="horz" pos="2205" userDrawn="1">
          <p15:clr>
            <a:srgbClr val="A4A3A4"/>
          </p15:clr>
        </p15:guide>
        <p15:guide id="26" pos="3840" userDrawn="1">
          <p15:clr>
            <a:srgbClr val="A4A3A4"/>
          </p15:clr>
        </p15:guide>
        <p15:guide id="27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0C223C"/>
    <a:srgbClr val="4BACC6"/>
    <a:srgbClr val="31859C"/>
    <a:srgbClr val="93CDDD"/>
    <a:srgbClr val="142942"/>
    <a:srgbClr val="006A50"/>
    <a:srgbClr val="A6A6A6"/>
    <a:srgbClr val="006887"/>
    <a:srgbClr val="00A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3" autoAdjust="0"/>
    <p:restoredTop sz="94374" autoAdjust="0"/>
  </p:normalViewPr>
  <p:slideViewPr>
    <p:cSldViewPr>
      <p:cViewPr varScale="1">
        <p:scale>
          <a:sx n="66" d="100"/>
          <a:sy n="66" d="100"/>
        </p:scale>
        <p:origin x="1080" y="60"/>
      </p:cViewPr>
      <p:guideLst>
        <p:guide pos="257"/>
        <p:guide orient="horz" pos="2205"/>
        <p:guide pos="3840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25%20Personal%20Funciones_Insituciones%20por%20Fun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04%20Presupuesto%20Ejercido_Capitul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04%20Presupuesto%20Ejercido_Capitul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04%20Presupuesto%20Ejercido_Capitul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04%20Presupuesto%20Ejercido_Capitul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04%20Presupuesto%20Ejercido_Capitul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02%20Computadoras_M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01%20Telef&#243;nos_M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01%20Presentaciones\02%20Elaboradas\06%20Transparencia\Final\Preguntas%20CNTAIPDE%20M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01%20Presentaciones\02%20Elaboradas\06%20Transparencia\Final\Preguntas%20CNTAIPDE%20M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CNTAIPPDPE%202017\CNTAIPPDPE%202017\M1\TR_TAE_M1_SITIO_WEB_DATA_TABL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Finales\Tabulados\Tab%201.%20CNTAID%202017%20sn%20CDM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CNTAIPPDPE%202017\CNTAIPPDPE%202017\M1\TR_TAE_M1_SITIO_WEB_DATA_TABL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CNTAIPPDPE%202017\CNTAIPPDPE%202017\M1\TR_TAE_M1_SITIO_WEB_DATA_TABL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5%20Asesor&#237;as%20Person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06%20Asesor&#237;a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07%20Solicitudes%20de%20acceso%20y%20protecci&#243;n_M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1%20Solicitudes%20medio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2%20Solicitudes%20respuesta%20PDP_M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08%20Solicitudes%20respuesta%20AIP_M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Finales\Tabulados\Tab%201.%20CNTAID%202017%20sn%20CDM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0%20Auditor&#237;a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CNTAIPPDPE%202017\CNTAIPPDPE%202017\M1\TR_TAE_M1_SANCIONES_CONDUCTA_DATA_TABLE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CNTAIPPDPE%202017\CNTAIPPDPE%202017\M1\TR_TAE_M1_SANCIONES_CONDUCTA_DATA_TABLE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25%20Personal%20Funciones_Insituciones%20por%20Funci&#243;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CNTAIPPDPE%202017\CNTAIPPDPE%202017\M1\TR_TAE_M1_SANCIONES_CONDUCTA_DATA_TABLE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en.torre\OneDrive%20para%20la%20Empresa\Presentaciones\2017\CNTAID\transparencia_m1_estatal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999%20Personasl%20Archivo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08%20Recursos%20recibidos_Sujetos_Tabulado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02%20Recusos%20recibidos_actualizac&#243;n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02%20Recusos%20recibidos_actualizac&#243;n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99%20An&#225;lisis_Carga%20de%20trabajo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99%20An&#225;lisis_Carga%20de%20trabajo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4%20Personal%20Escolarida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88%20Resursos%20tipo%20resoluci&#243;n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OJB_Recursos%20Adm_AIP%202017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OJB_Recursos%20Adm_AIP%202017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04%20Juicios%20sujetos_Est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04%20Juicios%20sujetos_Est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2\04%20Juicios%20sujetos_Est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a.alarcon\Desktop\Censos%202017\CNTAIPPDPE%202017\Compilado%20M2%20Transparencia%202017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03%20Personal%20Unidades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4%20Personal%20Escolarida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03%20Personal%20Unidades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02%20Personal%20Comit&#233;s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99%20Solictudes%20aceptadas_Modificaci&#243;n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04%20Solicitudes%20transparencia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Nueva%20carpeta\04%20Solicitudes%20transparencia.xlsx" TargetMode="Externa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04%20Solicitudes%20transparencia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07%20Solicitudes%20respondidas%20Protecci&#243;n%20(1)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07%20Solicitudes%20respondidas%20Acceso+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98%20Gobierno%20Abierto_Sujetos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3\98%20Gobierno%20Abierto_Sujetos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25%20Personal%20Funcion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3%20Personal_Sexo%20y%20eda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3%20Personal_Sexo%20y%20eda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DB-4655-8E02-AFF1204574B3}"/>
              </c:ext>
            </c:extLst>
          </c:dPt>
          <c:dPt>
            <c:idx val="14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1DB-4655-8E02-AFF1204574B3}"/>
              </c:ext>
            </c:extLst>
          </c:dPt>
          <c:dPt>
            <c:idx val="15"/>
            <c:invertIfNegative val="0"/>
            <c:bubble3D val="0"/>
            <c:spPr>
              <a:solidFill>
                <a:srgbClr val="00A5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B-4655-8E02-AFF1204574B3}"/>
              </c:ext>
            </c:extLst>
          </c:dPt>
          <c:dPt>
            <c:idx val="16"/>
            <c:invertIfNegative val="0"/>
            <c:bubble3D val="0"/>
            <c:spPr>
              <a:solidFill>
                <a:srgbClr val="00A5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1DB-4655-8E02-AFF120457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Funciones!$O$2:$O$18</c:f>
              <c:strCache>
                <c:ptCount val="17"/>
                <c:pt idx="0">
                  <c:v>Administración y finanzas</c:v>
                </c:pt>
                <c:pt idx="1">
                  <c:v>Asuntos jurídicos</c:v>
                </c:pt>
                <c:pt idx="2">
                  <c:v>Informática y tecnologías de la información </c:v>
                </c:pt>
                <c:pt idx="3">
                  <c:v>Secretaría técnica / Atención técnica del Pleno</c:v>
                </c:pt>
                <c:pt idx="4">
                  <c:v>Acceso a la información</c:v>
                </c:pt>
                <c:pt idx="5">
                  <c:v>Contraloría interna</c:v>
                </c:pt>
                <c:pt idx="6">
                  <c:v>Comunicación social y difusión</c:v>
                </c:pt>
                <c:pt idx="7">
                  <c:v>Capacitación</c:v>
                </c:pt>
                <c:pt idx="8">
                  <c:v>Asesoría a comisionados/consejeros</c:v>
                </c:pt>
                <c:pt idx="9">
                  <c:v>Protección de datos personales</c:v>
                </c:pt>
                <c:pt idx="10">
                  <c:v>Planeación y evaluación</c:v>
                </c:pt>
                <c:pt idx="11">
                  <c:v>Relación con sujetos obligados*</c:v>
                </c:pt>
                <c:pt idx="12">
                  <c:v>Vinculación y promoción con la sociedad</c:v>
                </c:pt>
                <c:pt idx="13">
                  <c:v>Archivos y gestión documental </c:v>
                </c:pt>
                <c:pt idx="14">
                  <c:v>Otra*</c:v>
                </c:pt>
                <c:pt idx="15">
                  <c:v>Relación con integrantes del Sistema Nacional de Transparencia**</c:v>
                </c:pt>
                <c:pt idx="16">
                  <c:v>Asuntos internacionales**</c:v>
                </c:pt>
              </c:strCache>
            </c:strRef>
          </c:cat>
          <c:val>
            <c:numRef>
              <c:f>Funciones!$Q$2:$Q$18</c:f>
              <c:numCache>
                <c:formatCode>0.0%</c:formatCode>
                <c:ptCount val="17"/>
                <c:pt idx="0">
                  <c:v>0.11634349030470914</c:v>
                </c:pt>
                <c:pt idx="1">
                  <c:v>0.10249307479224377</c:v>
                </c:pt>
                <c:pt idx="2">
                  <c:v>9.4182825484764546E-2</c:v>
                </c:pt>
                <c:pt idx="3">
                  <c:v>8.0332409972299165E-2</c:v>
                </c:pt>
                <c:pt idx="4">
                  <c:v>7.4792243767313013E-2</c:v>
                </c:pt>
                <c:pt idx="5">
                  <c:v>7.2022160664819951E-2</c:v>
                </c:pt>
                <c:pt idx="6">
                  <c:v>6.9252077562326875E-2</c:v>
                </c:pt>
                <c:pt idx="7">
                  <c:v>6.9252077562326875E-2</c:v>
                </c:pt>
                <c:pt idx="8">
                  <c:v>6.0941828254847646E-2</c:v>
                </c:pt>
                <c:pt idx="9">
                  <c:v>5.817174515235457E-2</c:v>
                </c:pt>
                <c:pt idx="10">
                  <c:v>4.1551246537396121E-2</c:v>
                </c:pt>
                <c:pt idx="11">
                  <c:v>4.1551246537396121E-2</c:v>
                </c:pt>
                <c:pt idx="12">
                  <c:v>3.6011080332409975E-2</c:v>
                </c:pt>
                <c:pt idx="13">
                  <c:v>3.0470914127423823E-2</c:v>
                </c:pt>
                <c:pt idx="14">
                  <c:v>2.4930747922437674E-2</c:v>
                </c:pt>
                <c:pt idx="15">
                  <c:v>1.3850415512465374E-2</c:v>
                </c:pt>
                <c:pt idx="16">
                  <c:v>1.3850415512465374E-2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B-4655-8E02-AFF12045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16969328"/>
        <c:axId val="716966704"/>
      </c:barChart>
      <c:catAx>
        <c:axId val="716969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16966704"/>
        <c:crosses val="autoZero"/>
        <c:auto val="1"/>
        <c:lblAlgn val="ctr"/>
        <c:lblOffset val="100"/>
        <c:noMultiLvlLbl val="0"/>
      </c:catAx>
      <c:valAx>
        <c:axId val="71696670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71696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1A-4AD0-9122-1BC3E28F0FE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A-4AD0-9122-1BC3E28F0FE5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1A-4AD0-9122-1BC3E28F0FE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1A-4AD0-9122-1BC3E28F0FE5}"/>
              </c:ext>
            </c:extLst>
          </c:dPt>
          <c:dPt>
            <c:idx val="4"/>
            <c:bubble3D val="0"/>
            <c:spPr>
              <a:solidFill>
                <a:srgbClr val="00A7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1A-4AD0-9122-1BC3E28F0FE5}"/>
              </c:ext>
            </c:extLst>
          </c:dPt>
          <c:val>
            <c:numRef>
              <c:f>'CNGEST_2017.TR_TAE_M1_PRESUPUE'!$B$35:$F$35</c:f>
              <c:numCache>
                <c:formatCode>0.0</c:formatCode>
                <c:ptCount val="5"/>
                <c:pt idx="0">
                  <c:v>75.435032812500012</c:v>
                </c:pt>
                <c:pt idx="1">
                  <c:v>4.0845699999999994</c:v>
                </c:pt>
                <c:pt idx="2">
                  <c:v>17.675954062500004</c:v>
                </c:pt>
                <c:pt idx="3">
                  <c:v>0.1200203125</c:v>
                </c:pt>
                <c:pt idx="4">
                  <c:v>2.6694221874999999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1A-4AD0-9122-1BC3E28F0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80-4526-AA84-2E0A133F132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80-4526-AA84-2E0A133F1325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80-4526-AA84-2E0A133F132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80-4526-AA84-2E0A133F132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80-4526-AA84-2E0A133F1325}"/>
              </c:ext>
            </c:extLst>
          </c:dPt>
          <c:val>
            <c:numRef>
              <c:f>'CNGEST_2017.TR_TAE_M1_PRESUPUE'!$B$35:$F$35</c:f>
              <c:numCache>
                <c:formatCode>0.0</c:formatCode>
                <c:ptCount val="5"/>
                <c:pt idx="0">
                  <c:v>75.435032812500012</c:v>
                </c:pt>
                <c:pt idx="1">
                  <c:v>4.0845699999999994</c:v>
                </c:pt>
                <c:pt idx="2">
                  <c:v>17.675954062500004</c:v>
                </c:pt>
                <c:pt idx="3">
                  <c:v>0.1200203125</c:v>
                </c:pt>
                <c:pt idx="4">
                  <c:v>2.6694221874999999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80-4526-AA84-2E0A133F1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81-4577-A8CF-73F8EA8B0A8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81-4577-A8CF-73F8EA8B0A8F}"/>
              </c:ext>
            </c:extLst>
          </c:dPt>
          <c:dPt>
            <c:idx val="2"/>
            <c:bubble3D val="0"/>
            <c:spPr>
              <a:solidFill>
                <a:srgbClr val="0068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81-4577-A8CF-73F8EA8B0A8F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81-4577-A8CF-73F8EA8B0A8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81-4577-A8CF-73F8EA8B0A8F}"/>
              </c:ext>
            </c:extLst>
          </c:dPt>
          <c:val>
            <c:numRef>
              <c:f>'CNGEST_2017.TR_TAE_M1_PRESUPUE'!$B$35:$F$35</c:f>
              <c:numCache>
                <c:formatCode>0.0</c:formatCode>
                <c:ptCount val="5"/>
                <c:pt idx="0">
                  <c:v>75.435032812500012</c:v>
                </c:pt>
                <c:pt idx="1">
                  <c:v>4.0845699999999994</c:v>
                </c:pt>
                <c:pt idx="2">
                  <c:v>17.675954062500004</c:v>
                </c:pt>
                <c:pt idx="3">
                  <c:v>0.1200203125</c:v>
                </c:pt>
                <c:pt idx="4">
                  <c:v>2.6694221874999999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81-4577-A8CF-73F8EA8B0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11-4AA6-BD22-0F3CE3FC2231}"/>
              </c:ext>
            </c:extLst>
          </c:dPt>
          <c:dPt>
            <c:idx val="1"/>
            <c:bubble3D val="0"/>
            <c:spPr>
              <a:solidFill>
                <a:srgbClr val="023C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11-4AA6-BD22-0F3CE3FC223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11-4AA6-BD22-0F3CE3FC2231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11-4AA6-BD22-0F3CE3FC2231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11-4AA6-BD22-0F3CE3FC2231}"/>
              </c:ext>
            </c:extLst>
          </c:dPt>
          <c:val>
            <c:numRef>
              <c:f>'CNGEST_2017.TR_TAE_M1_PRESUPUE'!$B$35:$F$35</c:f>
              <c:numCache>
                <c:formatCode>0.0</c:formatCode>
                <c:ptCount val="5"/>
                <c:pt idx="0">
                  <c:v>75.435032812500012</c:v>
                </c:pt>
                <c:pt idx="1">
                  <c:v>4.0845699999999994</c:v>
                </c:pt>
                <c:pt idx="2">
                  <c:v>17.675954062500004</c:v>
                </c:pt>
                <c:pt idx="3">
                  <c:v>0.1200203125</c:v>
                </c:pt>
                <c:pt idx="4">
                  <c:v>2.6694221874999999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11-4AA6-BD22-0F3CE3FC2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1025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89-4CAD-BAB6-06AC6CC667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89-4CAD-BAB6-06AC6CC6677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89-4CAD-BAB6-06AC6CC6677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89-4CAD-BAB6-06AC6CC66770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89-4CAD-BAB6-06AC6CC66770}"/>
              </c:ext>
            </c:extLst>
          </c:dPt>
          <c:val>
            <c:numRef>
              <c:f>'CNGEST_2017.TR_TAE_M1_PRESUPUE'!$B$35:$F$35</c:f>
              <c:numCache>
                <c:formatCode>0.0</c:formatCode>
                <c:ptCount val="5"/>
                <c:pt idx="0">
                  <c:v>75.435032812500012</c:v>
                </c:pt>
                <c:pt idx="1">
                  <c:v>4.0845699999999994</c:v>
                </c:pt>
                <c:pt idx="2">
                  <c:v>17.675954062500004</c:v>
                </c:pt>
                <c:pt idx="3">
                  <c:v>0.1200203125</c:v>
                </c:pt>
                <c:pt idx="4">
                  <c:v>2.6694221874999999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89-4CAD-BAB6-06AC6CC66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10253F"/>
            </a:solidFill>
            <a:ln>
              <a:solidFill>
                <a:srgbClr val="10253F"/>
              </a:solidFill>
            </a:ln>
          </c:spPr>
          <c:dPt>
            <c:idx val="0"/>
            <c:bubble3D val="0"/>
            <c:spPr>
              <a:solidFill>
                <a:srgbClr val="31859C"/>
              </a:solidFill>
              <a:ln w="19050">
                <a:solidFill>
                  <a:srgbClr val="31859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D5-416F-A2A1-131235CB315C}"/>
              </c:ext>
            </c:extLst>
          </c:dPt>
          <c:dPt>
            <c:idx val="1"/>
            <c:bubble3D val="0"/>
            <c:spPr>
              <a:solidFill>
                <a:srgbClr val="10253F"/>
              </a:solidFill>
              <a:ln w="19050">
                <a:solidFill>
                  <a:srgbClr val="1025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D5-416F-A2A1-131235CB315C}"/>
              </c:ext>
            </c:extLst>
          </c:dPt>
          <c:val>
            <c:numRef>
              <c:f>'CNGEST_2017.TR_TAE_M1_EQUIPO_I'!$Q$7:$R$7</c:f>
              <c:numCache>
                <c:formatCode>0.0%</c:formatCode>
                <c:ptCount val="2"/>
                <c:pt idx="0">
                  <c:v>0.67611336032388669</c:v>
                </c:pt>
                <c:pt idx="1">
                  <c:v>0.32388663967611336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D5-416F-A2A1-131235CB3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0253F"/>
              </a:solidFill>
              <a:ln w="19050">
                <a:solidFill>
                  <a:srgbClr val="1025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18-47AB-B31B-0169C1589E13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 w="19050">
                <a:solidFill>
                  <a:srgbClr val="31859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18-47AB-B31B-0169C1589E13}"/>
              </c:ext>
            </c:extLst>
          </c:dPt>
          <c:val>
            <c:numRef>
              <c:f>'CNGEST_2017.TR_TAE_M1_TELEFONI'!$R$9:$S$9</c:f>
              <c:numCache>
                <c:formatCode>0.0%</c:formatCode>
                <c:ptCount val="2"/>
                <c:pt idx="0">
                  <c:v>0.89462480042575843</c:v>
                </c:pt>
                <c:pt idx="1">
                  <c:v>0.10537519957424162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18-47AB-B31B-0169C1589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val>
            <c:numRef>
              <c:f>'P35'!$F$36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9-4CDA-9785-1C38A26C509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'P35'!$F$37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9-4CDA-9785-1C38A26C5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803296"/>
        <c:axId val="334806432"/>
      </c:barChart>
      <c:catAx>
        <c:axId val="33480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4806432"/>
        <c:crosses val="autoZero"/>
        <c:auto val="1"/>
        <c:lblAlgn val="ctr"/>
        <c:lblOffset val="100"/>
        <c:noMultiLvlLbl val="0"/>
      </c:catAx>
      <c:valAx>
        <c:axId val="334806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33480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val>
            <c:numRef>
              <c:f>'P35'!$F$36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F-482F-BE99-18BC370577E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'P35'!$F$37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F-482F-BE99-18BC37057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800944"/>
        <c:axId val="334801336"/>
      </c:barChart>
      <c:catAx>
        <c:axId val="33480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4801336"/>
        <c:crosses val="autoZero"/>
        <c:auto val="1"/>
        <c:lblAlgn val="ctr"/>
        <c:lblOffset val="100"/>
        <c:noMultiLvlLbl val="0"/>
      </c:catAx>
      <c:valAx>
        <c:axId val="33480133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33480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val>
            <c:numRef>
              <c:f>'CNGEST_2017.TR_TAE_M1_SITIO_WE'!$E$36</c:f>
              <c:numCache>
                <c:formatCode>0.0%</c:formatCode>
                <c:ptCount val="1"/>
                <c:pt idx="0">
                  <c:v>0.96875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9-4465-BE22-7E060A2619AA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'CNGEST_2017.TR_TAE_M1_SITIO_WE'!$E$37</c:f>
              <c:numCache>
                <c:formatCode>0.0%</c:formatCode>
                <c:ptCount val="1"/>
                <c:pt idx="0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9-4465-BE22-7E060A261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6820920"/>
        <c:axId val="338351600"/>
      </c:barChart>
      <c:catAx>
        <c:axId val="296820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351600"/>
        <c:crosses val="autoZero"/>
        <c:auto val="1"/>
        <c:lblAlgn val="ctr"/>
        <c:lblOffset val="100"/>
        <c:noMultiLvlLbl val="0"/>
      </c:catAx>
      <c:valAx>
        <c:axId val="338351600"/>
        <c:scaling>
          <c:orientation val="minMax"/>
          <c:max val="1"/>
          <c:min val="0"/>
        </c:scaling>
        <c:delete val="1"/>
        <c:axPos val="b"/>
        <c:numFmt formatCode="0.0%" sourceLinked="1"/>
        <c:majorTickMark val="none"/>
        <c:minorTickMark val="none"/>
        <c:tickLblPos val="nextTo"/>
        <c:crossAx val="29682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'1.2.1'!$E$37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'1.2.1'!$E$38</c:f>
              <c:numCache>
                <c:formatCode>0.0%</c:formatCode>
                <c:ptCount val="1"/>
                <c:pt idx="0">
                  <c:v>0.5423728813559322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C-4C07-93D9-B699E1091F5A}"/>
            </c:ext>
          </c:extLst>
        </c:ser>
        <c:ser>
          <c:idx val="1"/>
          <c:order val="1"/>
          <c:tx>
            <c:strRef>
              <c:f>'1.2.1'!$F$37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'1.2.1'!$F$38</c:f>
              <c:numCache>
                <c:formatCode>0.0%</c:formatCode>
                <c:ptCount val="1"/>
                <c:pt idx="0">
                  <c:v>0.42372881355932202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EC-4C07-93D9-B699E1091F5A}"/>
            </c:ext>
          </c:extLst>
        </c:ser>
        <c:ser>
          <c:idx val="2"/>
          <c:order val="2"/>
          <c:tx>
            <c:strRef>
              <c:f>'1.2.1'!$G$37</c:f>
              <c:strCache>
                <c:ptCount val="1"/>
                <c:pt idx="0">
                  <c:v>Vacante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'1.2.1'!$G$38</c:f>
              <c:numCache>
                <c:formatCode>0.0%</c:formatCode>
                <c:ptCount val="1"/>
                <c:pt idx="0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EC-4C07-93D9-B699E1091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627704"/>
        <c:axId val="436625080"/>
      </c:barChart>
      <c:catAx>
        <c:axId val="436627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6625080"/>
        <c:crosses val="autoZero"/>
        <c:auto val="1"/>
        <c:lblAlgn val="ctr"/>
        <c:lblOffset val="100"/>
        <c:noMultiLvlLbl val="0"/>
      </c:catAx>
      <c:valAx>
        <c:axId val="436625080"/>
        <c:scaling>
          <c:orientation val="minMax"/>
          <c:max val="1"/>
        </c:scaling>
        <c:delete val="1"/>
        <c:axPos val="b"/>
        <c:numFmt formatCode="0.0%" sourceLinked="1"/>
        <c:majorTickMark val="none"/>
        <c:minorTickMark val="none"/>
        <c:tickLblPos val="nextTo"/>
        <c:crossAx val="43662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63647839581702"/>
          <c:y val="0.61263315527681017"/>
          <c:w val="0.55472704320836597"/>
          <c:h val="0.10824401369440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val>
            <c:numRef>
              <c:f>'CNGEST_2017.TR_TAE_M1_SITIO_WE'!$G$36</c:f>
              <c:numCache>
                <c:formatCode>0.0%</c:formatCode>
                <c:ptCount val="1"/>
                <c:pt idx="0">
                  <c:v>0.34375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0-4727-8D8A-4DA6ECEDEE5F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'CNGEST_2017.TR_TAE_M1_SITIO_WE'!$G$37</c:f>
              <c:numCache>
                <c:formatCode>0.0%</c:formatCode>
                <c:ptCount val="1"/>
                <c:pt idx="0">
                  <c:v>0.65625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0-4727-8D8A-4DA6ECEDE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51992"/>
        <c:axId val="338350032"/>
      </c:barChart>
      <c:catAx>
        <c:axId val="338351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350032"/>
        <c:crosses val="autoZero"/>
        <c:auto val="1"/>
        <c:lblAlgn val="ctr"/>
        <c:lblOffset val="100"/>
        <c:noMultiLvlLbl val="0"/>
      </c:catAx>
      <c:valAx>
        <c:axId val="338350032"/>
        <c:scaling>
          <c:orientation val="minMax"/>
          <c:max val="1"/>
        </c:scaling>
        <c:delete val="1"/>
        <c:axPos val="b"/>
        <c:numFmt formatCode="0.0%" sourceLinked="1"/>
        <c:majorTickMark val="none"/>
        <c:minorTickMark val="none"/>
        <c:tickLblPos val="nextTo"/>
        <c:crossAx val="33835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val>
            <c:numRef>
              <c:f>'CNGEST_2017.TR_TAE_M1_SITIO_WE'!$E$36</c:f>
              <c:numCache>
                <c:formatCode>0.0%</c:formatCode>
                <c:ptCount val="1"/>
                <c:pt idx="0">
                  <c:v>0.96875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4-4BD1-BD92-33CBF0983823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'CNGEST_2017.TR_TAE_M1_SITIO_WE'!$E$37</c:f>
              <c:numCache>
                <c:formatCode>0.0%</c:formatCode>
                <c:ptCount val="1"/>
                <c:pt idx="0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4-4BD1-BD92-33CBF0983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6820920"/>
        <c:axId val="338351600"/>
      </c:barChart>
      <c:catAx>
        <c:axId val="296820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351600"/>
        <c:crosses val="autoZero"/>
        <c:auto val="1"/>
        <c:lblAlgn val="ctr"/>
        <c:lblOffset val="100"/>
        <c:noMultiLvlLbl val="0"/>
      </c:catAx>
      <c:valAx>
        <c:axId val="338351600"/>
        <c:scaling>
          <c:orientation val="minMax"/>
          <c:max val="1"/>
          <c:min val="0"/>
        </c:scaling>
        <c:delete val="1"/>
        <c:axPos val="b"/>
        <c:numFmt formatCode="0.0%" sourceLinked="1"/>
        <c:majorTickMark val="none"/>
        <c:minorTickMark val="none"/>
        <c:tickLblPos val="nextTo"/>
        <c:crossAx val="29682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1-46FE-8612-D55A7C25526F}"/>
              </c:ext>
            </c:extLst>
          </c:dPt>
          <c:dPt>
            <c:idx val="1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01-46FE-8612-D55A7C25526F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01-46FE-8612-D55A7C25526F}"/>
              </c:ext>
            </c:extLst>
          </c:dPt>
          <c:dLbls>
            <c:dLbl>
              <c:idx val="2"/>
              <c:layout>
                <c:manualLayout>
                  <c:x val="6.6377912826983826E-2"/>
                  <c:y val="0.105101242793931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01-46FE-8612-D55A7C255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'CNGEST_2017.TR_TAE_M1_ASESORIA'!$P$21:$P$23</c:f>
              <c:strCache>
                <c:ptCount val="3"/>
                <c:pt idx="0">
                  <c:v>No identificado</c:v>
                </c:pt>
                <c:pt idx="1">
                  <c:v>Personas físicas</c:v>
                </c:pt>
                <c:pt idx="2">
                  <c:v>Personas morales</c:v>
                </c:pt>
              </c:strCache>
            </c:strRef>
          </c:cat>
          <c:val>
            <c:numRef>
              <c:f>'CNGEST_2017.TR_TAE_M1_ASESORIA'!$Q$21:$Q$23</c:f>
              <c:numCache>
                <c:formatCode>0.0%</c:formatCode>
                <c:ptCount val="3"/>
                <c:pt idx="0">
                  <c:v>0.68475647623790992</c:v>
                </c:pt>
                <c:pt idx="1">
                  <c:v>0.28256872836386221</c:v>
                </c:pt>
                <c:pt idx="2">
                  <c:v>2.7725000461161019E-2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01-46FE-8612-D55A7C2552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550847269367403E-2"/>
          <c:y val="0.86267116680738254"/>
          <c:w val="0.89999980802157176"/>
          <c:h val="8.9907252016869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0253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'CNGEST_2017.TR_TAE_M1_ASESORIA'!$O$23:$O$26</c:f>
              <c:numCache>
                <c:formatCode>0.0%</c:formatCode>
                <c:ptCount val="4"/>
                <c:pt idx="0">
                  <c:v>0.69727546069985791</c:v>
                </c:pt>
                <c:pt idx="1">
                  <c:v>0.21000657923053748</c:v>
                </c:pt>
                <c:pt idx="2">
                  <c:v>7.3324602018040613E-2</c:v>
                </c:pt>
                <c:pt idx="3">
                  <c:v>1.9196596016798559E-2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0-4625-A162-3B096B1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2233120"/>
        <c:axId val="342231152"/>
      </c:barChart>
      <c:catAx>
        <c:axId val="342233120"/>
        <c:scaling>
          <c:orientation val="maxMin"/>
        </c:scaling>
        <c:delete val="1"/>
        <c:axPos val="l"/>
        <c:majorTickMark val="none"/>
        <c:minorTickMark val="none"/>
        <c:tickLblPos val="nextTo"/>
        <c:crossAx val="342231152"/>
        <c:crosses val="autoZero"/>
        <c:auto val="1"/>
        <c:lblAlgn val="ctr"/>
        <c:lblOffset val="100"/>
        <c:noMultiLvlLbl val="0"/>
      </c:catAx>
      <c:valAx>
        <c:axId val="3422311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4223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541257724463831"/>
                  <c:y val="2.121889068003332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E0-4766-A2F4-C8A591588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TR_TAE_M1_SOLICIT_!$J$19:$J$21</c:f>
              <c:strCache>
                <c:ptCount val="3"/>
                <c:pt idx="0">
                  <c:v>Aceptadas</c:v>
                </c:pt>
                <c:pt idx="1">
                  <c:v>Desechadas</c:v>
                </c:pt>
                <c:pt idx="2">
                  <c:v>No presentadas</c:v>
                </c:pt>
              </c:strCache>
            </c:strRef>
          </c:cat>
          <c:val>
            <c:numRef>
              <c:f>TR_TAE_M1_SOLICIT_!$K$19:$K$21</c:f>
              <c:numCache>
                <c:formatCode>0.0%</c:formatCode>
                <c:ptCount val="3"/>
                <c:pt idx="0">
                  <c:v>0.88760528374833159</c:v>
                </c:pt>
                <c:pt idx="1">
                  <c:v>0.10249919455055921</c:v>
                </c:pt>
                <c:pt idx="2">
                  <c:v>9.8955217011092184E-3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0-4766-A2F4-C8A591588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2844168"/>
        <c:axId val="492848760"/>
      </c:barChart>
      <c:catAx>
        <c:axId val="492844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2848760"/>
        <c:crosses val="autoZero"/>
        <c:auto val="1"/>
        <c:lblAlgn val="ctr"/>
        <c:lblOffset val="100"/>
        <c:noMultiLvlLbl val="0"/>
      </c:catAx>
      <c:valAx>
        <c:axId val="4928487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92844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'CNGEST_2017.TR_TAE_M1_SOLICIT_'!$J$27:$J$34</c:f>
              <c:strCache>
                <c:ptCount val="8"/>
                <c:pt idx="0">
                  <c:v>Sistema informático</c:v>
                </c:pt>
                <c:pt idx="1">
                  <c:v>Correo electrónico</c:v>
                </c:pt>
                <c:pt idx="2">
                  <c:v>Personalmente</c:v>
                </c:pt>
                <c:pt idx="3">
                  <c:v>Página web</c:v>
                </c:pt>
                <c:pt idx="4">
                  <c:v>Otro medio</c:v>
                </c:pt>
                <c:pt idx="5">
                  <c:v>Vía telefónica</c:v>
                </c:pt>
                <c:pt idx="6">
                  <c:v>Servicio postal</c:v>
                </c:pt>
                <c:pt idx="7">
                  <c:v>Medios móviles de mensajería</c:v>
                </c:pt>
              </c:strCache>
            </c:strRef>
          </c:cat>
          <c:val>
            <c:numRef>
              <c:f>'CNGEST_2017.TR_TAE_M1_SOLICIT_'!$L$27:$L$34</c:f>
              <c:numCache>
                <c:formatCode>0.0%</c:formatCode>
                <c:ptCount val="8"/>
                <c:pt idx="0">
                  <c:v>0.89938785842500113</c:v>
                </c:pt>
                <c:pt idx="1">
                  <c:v>3.9259907028121689E-2</c:v>
                </c:pt>
                <c:pt idx="2">
                  <c:v>3.3736825148432827E-2</c:v>
                </c:pt>
                <c:pt idx="3">
                  <c:v>1.0447829889078105E-2</c:v>
                </c:pt>
                <c:pt idx="4">
                  <c:v>8.7909053251714452E-3</c:v>
                </c:pt>
                <c:pt idx="5">
                  <c:v>6.1674414323192343E-3</c:v>
                </c:pt>
                <c:pt idx="6">
                  <c:v>1.8870529755603627E-3</c:v>
                </c:pt>
                <c:pt idx="7">
                  <c:v>3.2217977631518387E-4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7-4474-B97F-4F1F74CA7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642429784"/>
        <c:axId val="642443560"/>
      </c:barChart>
      <c:catAx>
        <c:axId val="64242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642443560"/>
        <c:crosses val="autoZero"/>
        <c:auto val="1"/>
        <c:lblAlgn val="ctr"/>
        <c:lblOffset val="100"/>
        <c:noMultiLvlLbl val="0"/>
      </c:catAx>
      <c:valAx>
        <c:axId val="6424435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4242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339080813404552E-2"/>
                  <c:y val="3.92879237812422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00-44E1-A886-E988DBBCE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'CNGEST_2017.TR_TAE_M1_SOLC_PRO'!$C$37:$F$37</c:f>
              <c:strCache>
                <c:ptCount val="4"/>
                <c:pt idx="0">
                  <c:v>Acceso</c:v>
                </c:pt>
                <c:pt idx="1">
                  <c:v>Rectificación</c:v>
                </c:pt>
                <c:pt idx="2">
                  <c:v>Cancelación</c:v>
                </c:pt>
                <c:pt idx="3">
                  <c:v>Oposición</c:v>
                </c:pt>
              </c:strCache>
            </c:strRef>
          </c:cat>
          <c:val>
            <c:numRef>
              <c:f>'CNGEST_2017.TR_TAE_M1_SOLC_PRO'!$C$38:$F$38</c:f>
              <c:numCache>
                <c:formatCode>0.0%</c:formatCode>
                <c:ptCount val="4"/>
                <c:pt idx="0">
                  <c:v>0.95154185022026427</c:v>
                </c:pt>
                <c:pt idx="1">
                  <c:v>3.7444933920704845E-2</c:v>
                </c:pt>
                <c:pt idx="2">
                  <c:v>8.8105726872246704E-3</c:v>
                </c:pt>
                <c:pt idx="3">
                  <c:v>2.2026431718061676E-3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0-44E1-A886-E988DBBCE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2640728"/>
        <c:axId val="622643680"/>
      </c:barChart>
      <c:catAx>
        <c:axId val="622640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622643680"/>
        <c:crosses val="autoZero"/>
        <c:auto val="1"/>
        <c:lblAlgn val="ctr"/>
        <c:lblOffset val="100"/>
        <c:noMultiLvlLbl val="0"/>
      </c:catAx>
      <c:valAx>
        <c:axId val="6226436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62264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28935185185185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E1-4860-B827-D28FCCFAF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'CNGEST_2017.TR_TAE_M1_SOLC_TIP'!$P$11:$P$18</c:f>
              <c:strCache>
                <c:ptCount val="8"/>
                <c:pt idx="0">
                  <c:v>Otorgando información total</c:v>
                </c:pt>
                <c:pt idx="1">
                  <c:v>Orientada</c:v>
                </c:pt>
                <c:pt idx="2">
                  <c:v>Turnada</c:v>
                </c:pt>
                <c:pt idx="3">
                  <c:v>Improcedente</c:v>
                </c:pt>
                <c:pt idx="4">
                  <c:v>Inexistencia de información</c:v>
                </c:pt>
                <c:pt idx="5">
                  <c:v>Otro tipo de respuesta</c:v>
                </c:pt>
                <c:pt idx="6">
                  <c:v>Otorgando información parcial</c:v>
                </c:pt>
                <c:pt idx="7">
                  <c:v>Negada por clasificación</c:v>
                </c:pt>
              </c:strCache>
            </c:strRef>
          </c:cat>
          <c:val>
            <c:numRef>
              <c:f>'CNGEST_2017.TR_TAE_M1_SOLC_TIP'!$R$11:$R$18</c:f>
              <c:numCache>
                <c:formatCode>0.0%</c:formatCode>
                <c:ptCount val="8"/>
                <c:pt idx="0">
                  <c:v>0.63731277747963122</c:v>
                </c:pt>
                <c:pt idx="1">
                  <c:v>0.20212714055715469</c:v>
                </c:pt>
                <c:pt idx="2">
                  <c:v>6.6399960969898031E-2</c:v>
                </c:pt>
                <c:pt idx="3">
                  <c:v>3.9761916378006537E-2</c:v>
                </c:pt>
                <c:pt idx="4">
                  <c:v>1.985656437527443E-2</c:v>
                </c:pt>
                <c:pt idx="5">
                  <c:v>1.3660535688149485E-2</c:v>
                </c:pt>
                <c:pt idx="6">
                  <c:v>9.3184368444162568E-3</c:v>
                </c:pt>
                <c:pt idx="7">
                  <c:v>6.0984534322095912E-3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1-4860-B827-D28FCCFAF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33191608"/>
        <c:axId val="433192264"/>
      </c:barChart>
      <c:catAx>
        <c:axId val="43319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33192264"/>
        <c:crosses val="autoZero"/>
        <c:auto val="1"/>
        <c:lblAlgn val="ctr"/>
        <c:lblOffset val="100"/>
        <c:noMultiLvlLbl val="0"/>
      </c:catAx>
      <c:valAx>
        <c:axId val="43319226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3319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BFBF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68-4D1C-B91C-F4C11BD37EEE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8-4D1C-B91C-F4C11BD37E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00-4215-8DB3-56E5732D25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00-4215-8DB3-56E5732D255D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8-4D1C-B91C-F4C11BD37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1A1F-4D10-80BD-1E5D71EA2AD0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1A1F-4D10-80BD-1E5D71EA2AD0}"/>
              </c:ext>
            </c:extLst>
          </c:dPt>
          <c:val>
            <c:numRef>
              <c:f>'125'!$F$32:$G$32</c:f>
              <c:numCache>
                <c:formatCode>0.0%</c:formatCode>
                <c:ptCount val="2"/>
                <c:pt idx="0" formatCode="General">
                  <c:v>0.47368421052631576</c:v>
                </c:pt>
                <c:pt idx="1">
                  <c:v>0.52631578947368418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1F-4D10-80BD-1E5D71EA2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4951881014872"/>
          <c:y val="5.1077575415162481E-2"/>
          <c:w val="0.84259492563429572"/>
          <c:h val="0.907518027341569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'1.2.1'!$E$1</c:f>
              <c:strCache>
                <c:ptCount val="1"/>
                <c:pt idx="0">
                  <c:v>Hombres 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cat>
            <c:strRef>
              <c:f>'1.2.1'!$C$2:$C$34</c:f>
              <c:strCache>
                <c:ptCount val="33"/>
                <c:pt idx="0">
                  <c:v>CHIH</c:v>
                </c:pt>
                <c:pt idx="1">
                  <c:v>INAI</c:v>
                </c:pt>
                <c:pt idx="2">
                  <c:v>HGO</c:v>
                </c:pt>
                <c:pt idx="3">
                  <c:v>MEX</c:v>
                </c:pt>
                <c:pt idx="4">
                  <c:v>NL</c:v>
                </c:pt>
                <c:pt idx="5">
                  <c:v>CDMX</c:v>
                </c:pt>
                <c:pt idx="6">
                  <c:v>COAH</c:v>
                </c:pt>
                <c:pt idx="7">
                  <c:v>AGS</c:v>
                </c:pt>
                <c:pt idx="8">
                  <c:v>BC</c:v>
                </c:pt>
                <c:pt idx="9">
                  <c:v>CAMP</c:v>
                </c:pt>
                <c:pt idx="10">
                  <c:v>COL</c:v>
                </c:pt>
                <c:pt idx="11">
                  <c:v>CHIS</c:v>
                </c:pt>
                <c:pt idx="12">
                  <c:v>DGO</c:v>
                </c:pt>
                <c:pt idx="13">
                  <c:v>GTO</c:v>
                </c:pt>
                <c:pt idx="14">
                  <c:v>GRO</c:v>
                </c:pt>
                <c:pt idx="15">
                  <c:v>JAL</c:v>
                </c:pt>
                <c:pt idx="16">
                  <c:v>MICH</c:v>
                </c:pt>
                <c:pt idx="17">
                  <c:v>MOR</c:v>
                </c:pt>
                <c:pt idx="18">
                  <c:v>NAY</c:v>
                </c:pt>
                <c:pt idx="19">
                  <c:v>OAX</c:v>
                </c:pt>
                <c:pt idx="20">
                  <c:v>PUE</c:v>
                </c:pt>
                <c:pt idx="21">
                  <c:v>QRO</c:v>
                </c:pt>
                <c:pt idx="22">
                  <c:v>QROO</c:v>
                </c:pt>
                <c:pt idx="23">
                  <c:v>SLP</c:v>
                </c:pt>
                <c:pt idx="24">
                  <c:v>SIN</c:v>
                </c:pt>
                <c:pt idx="25">
                  <c:v>SON</c:v>
                </c:pt>
                <c:pt idx="26">
                  <c:v>TAB</c:v>
                </c:pt>
                <c:pt idx="27">
                  <c:v>TAMP</c:v>
                </c:pt>
                <c:pt idx="28">
                  <c:v>TLAX</c:v>
                </c:pt>
                <c:pt idx="29">
                  <c:v>VER</c:v>
                </c:pt>
                <c:pt idx="30">
                  <c:v>YUC</c:v>
                </c:pt>
                <c:pt idx="31">
                  <c:v>ZAC</c:v>
                </c:pt>
                <c:pt idx="32">
                  <c:v>BCS</c:v>
                </c:pt>
              </c:strCache>
            </c:strRef>
          </c:cat>
          <c:val>
            <c:numRef>
              <c:f>'1.2.1'!$E$2:$E$34</c:f>
              <c:numCache>
                <c:formatCode>General</c:formatCode>
                <c:ptCount val="33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6-42B3-BD9B-1524A9C92EAD}"/>
            </c:ext>
          </c:extLst>
        </c:ser>
        <c:ser>
          <c:idx val="1"/>
          <c:order val="1"/>
          <c:tx>
            <c:strRef>
              <c:f>'1.2.1'!$F$1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cat>
            <c:strRef>
              <c:f>'1.2.1'!$C$2:$C$34</c:f>
              <c:strCache>
                <c:ptCount val="33"/>
                <c:pt idx="0">
                  <c:v>CHIH</c:v>
                </c:pt>
                <c:pt idx="1">
                  <c:v>INAI</c:v>
                </c:pt>
                <c:pt idx="2">
                  <c:v>HGO</c:v>
                </c:pt>
                <c:pt idx="3">
                  <c:v>MEX</c:v>
                </c:pt>
                <c:pt idx="4">
                  <c:v>NL</c:v>
                </c:pt>
                <c:pt idx="5">
                  <c:v>CDMX</c:v>
                </c:pt>
                <c:pt idx="6">
                  <c:v>COAH</c:v>
                </c:pt>
                <c:pt idx="7">
                  <c:v>AGS</c:v>
                </c:pt>
                <c:pt idx="8">
                  <c:v>BC</c:v>
                </c:pt>
                <c:pt idx="9">
                  <c:v>CAMP</c:v>
                </c:pt>
                <c:pt idx="10">
                  <c:v>COL</c:v>
                </c:pt>
                <c:pt idx="11">
                  <c:v>CHIS</c:v>
                </c:pt>
                <c:pt idx="12">
                  <c:v>DGO</c:v>
                </c:pt>
                <c:pt idx="13">
                  <c:v>GTO</c:v>
                </c:pt>
                <c:pt idx="14">
                  <c:v>GRO</c:v>
                </c:pt>
                <c:pt idx="15">
                  <c:v>JAL</c:v>
                </c:pt>
                <c:pt idx="16">
                  <c:v>MICH</c:v>
                </c:pt>
                <c:pt idx="17">
                  <c:v>MOR</c:v>
                </c:pt>
                <c:pt idx="18">
                  <c:v>NAY</c:v>
                </c:pt>
                <c:pt idx="19">
                  <c:v>OAX</c:v>
                </c:pt>
                <c:pt idx="20">
                  <c:v>PUE</c:v>
                </c:pt>
                <c:pt idx="21">
                  <c:v>QRO</c:v>
                </c:pt>
                <c:pt idx="22">
                  <c:v>QROO</c:v>
                </c:pt>
                <c:pt idx="23">
                  <c:v>SLP</c:v>
                </c:pt>
                <c:pt idx="24">
                  <c:v>SIN</c:v>
                </c:pt>
                <c:pt idx="25">
                  <c:v>SON</c:v>
                </c:pt>
                <c:pt idx="26">
                  <c:v>TAB</c:v>
                </c:pt>
                <c:pt idx="27">
                  <c:v>TAMP</c:v>
                </c:pt>
                <c:pt idx="28">
                  <c:v>TLAX</c:v>
                </c:pt>
                <c:pt idx="29">
                  <c:v>VER</c:v>
                </c:pt>
                <c:pt idx="30">
                  <c:v>YUC</c:v>
                </c:pt>
                <c:pt idx="31">
                  <c:v>ZAC</c:v>
                </c:pt>
                <c:pt idx="32">
                  <c:v>BCS</c:v>
                </c:pt>
              </c:strCache>
            </c:strRef>
          </c:cat>
          <c:val>
            <c:numRef>
              <c:f>'1.2.1'!$F$2:$F$34</c:f>
              <c:numCache>
                <c:formatCode>General</c:formatCode>
                <c:ptCount val="33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6-42B3-BD9B-1524A9C92EAD}"/>
            </c:ext>
          </c:extLst>
        </c:ser>
        <c:ser>
          <c:idx val="2"/>
          <c:order val="2"/>
          <c:tx>
            <c:strRef>
              <c:f>'1.2.1'!$G$1</c:f>
              <c:strCache>
                <c:ptCount val="1"/>
                <c:pt idx="0">
                  <c:v>Vacantes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'1.2.1'!$C$2:$C$34</c:f>
              <c:strCache>
                <c:ptCount val="33"/>
                <c:pt idx="0">
                  <c:v>CHIH</c:v>
                </c:pt>
                <c:pt idx="1">
                  <c:v>INAI</c:v>
                </c:pt>
                <c:pt idx="2">
                  <c:v>HGO</c:v>
                </c:pt>
                <c:pt idx="3">
                  <c:v>MEX</c:v>
                </c:pt>
                <c:pt idx="4">
                  <c:v>NL</c:v>
                </c:pt>
                <c:pt idx="5">
                  <c:v>CDMX</c:v>
                </c:pt>
                <c:pt idx="6">
                  <c:v>COAH</c:v>
                </c:pt>
                <c:pt idx="7">
                  <c:v>AGS</c:v>
                </c:pt>
                <c:pt idx="8">
                  <c:v>BC</c:v>
                </c:pt>
                <c:pt idx="9">
                  <c:v>CAMP</c:v>
                </c:pt>
                <c:pt idx="10">
                  <c:v>COL</c:v>
                </c:pt>
                <c:pt idx="11">
                  <c:v>CHIS</c:v>
                </c:pt>
                <c:pt idx="12">
                  <c:v>DGO</c:v>
                </c:pt>
                <c:pt idx="13">
                  <c:v>GTO</c:v>
                </c:pt>
                <c:pt idx="14">
                  <c:v>GRO</c:v>
                </c:pt>
                <c:pt idx="15">
                  <c:v>JAL</c:v>
                </c:pt>
                <c:pt idx="16">
                  <c:v>MICH</c:v>
                </c:pt>
                <c:pt idx="17">
                  <c:v>MOR</c:v>
                </c:pt>
                <c:pt idx="18">
                  <c:v>NAY</c:v>
                </c:pt>
                <c:pt idx="19">
                  <c:v>OAX</c:v>
                </c:pt>
                <c:pt idx="20">
                  <c:v>PUE</c:v>
                </c:pt>
                <c:pt idx="21">
                  <c:v>QRO</c:v>
                </c:pt>
                <c:pt idx="22">
                  <c:v>QROO</c:v>
                </c:pt>
                <c:pt idx="23">
                  <c:v>SLP</c:v>
                </c:pt>
                <c:pt idx="24">
                  <c:v>SIN</c:v>
                </c:pt>
                <c:pt idx="25">
                  <c:v>SON</c:v>
                </c:pt>
                <c:pt idx="26">
                  <c:v>TAB</c:v>
                </c:pt>
                <c:pt idx="27">
                  <c:v>TAMP</c:v>
                </c:pt>
                <c:pt idx="28">
                  <c:v>TLAX</c:v>
                </c:pt>
                <c:pt idx="29">
                  <c:v>VER</c:v>
                </c:pt>
                <c:pt idx="30">
                  <c:v>YUC</c:v>
                </c:pt>
                <c:pt idx="31">
                  <c:v>ZAC</c:v>
                </c:pt>
                <c:pt idx="32">
                  <c:v>BCS</c:v>
                </c:pt>
              </c:strCache>
            </c:strRef>
          </c:cat>
          <c:val>
            <c:numRef>
              <c:f>'1.2.1'!$G$2:$G$34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6-42B3-BD9B-1524A9C92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36169208"/>
        <c:axId val="436171176"/>
      </c:barChart>
      <c:catAx>
        <c:axId val="436169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36171176"/>
        <c:crosses val="autoZero"/>
        <c:auto val="1"/>
        <c:lblAlgn val="ctr"/>
        <c:lblOffset val="100"/>
        <c:noMultiLvlLbl val="0"/>
      </c:catAx>
      <c:valAx>
        <c:axId val="4361711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3616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81124234470694"/>
          <c:y val="0.59996536304580006"/>
          <c:w val="0.50254133858267713"/>
          <c:h val="4.0397911119487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1BB6-4A5C-9234-6316AD0558BA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1BB6-4A5C-9234-6316AD0558BA}"/>
              </c:ext>
            </c:extLst>
          </c:dPt>
          <c:val>
            <c:numRef>
              <c:f>'125'!$F$33:$G$33</c:f>
              <c:numCache>
                <c:formatCode>0.0%</c:formatCode>
                <c:ptCount val="2"/>
                <c:pt idx="0" formatCode="General">
                  <c:v>0.47368421052631576</c:v>
                </c:pt>
                <c:pt idx="1">
                  <c:v>0.52631578947368418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B6-4A5C-9234-6316AD055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71E0-4E09-85AB-D7E50B55BD8A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71E0-4E09-85AB-D7E50B55BD8A}"/>
              </c:ext>
            </c:extLst>
          </c:dPt>
          <c:val>
            <c:numRef>
              <c:f>'125'!$F$35:$G$35</c:f>
              <c:numCache>
                <c:formatCode>0.0%</c:formatCode>
                <c:ptCount val="2"/>
                <c:pt idx="0" formatCode="General">
                  <c:v>0.42105263157894746</c:v>
                </c:pt>
                <c:pt idx="1">
                  <c:v>0.57894736842105254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E0-4E09-85AB-D7E50B55B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E51E-431C-8523-46C54F473AED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E51E-431C-8523-46C54F473AED}"/>
              </c:ext>
            </c:extLst>
          </c:dPt>
          <c:val>
            <c:numRef>
              <c:f>'125'!$F$35:$G$35</c:f>
              <c:numCache>
                <c:formatCode>0.0%</c:formatCode>
                <c:ptCount val="2"/>
                <c:pt idx="0" formatCode="General">
                  <c:v>0.42105263157894746</c:v>
                </c:pt>
                <c:pt idx="1">
                  <c:v>0.57894736842105254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1E-431C-8523-46C54F473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979F-4C9E-9755-BDF1E5596E51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979F-4C9E-9755-BDF1E5596E51}"/>
              </c:ext>
            </c:extLst>
          </c:dPt>
          <c:val>
            <c:numRef>
              <c:f>'125'!$F$29:$G$29</c:f>
              <c:numCache>
                <c:formatCode>0.0%</c:formatCode>
                <c:ptCount val="2"/>
                <c:pt idx="0" formatCode="General">
                  <c:v>0.78947368421052633</c:v>
                </c:pt>
                <c:pt idx="1">
                  <c:v>0.21052631578947376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9F-4C9E-9755-BDF1E5596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3E82-4E0D-9E35-1178ECAD5639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3E82-4E0D-9E35-1178ECAD5639}"/>
              </c:ext>
            </c:extLst>
          </c:dPt>
          <c:val>
            <c:numRef>
              <c:f>'125'!$F$35:$G$35</c:f>
              <c:numCache>
                <c:formatCode>0.0%</c:formatCode>
                <c:ptCount val="2"/>
                <c:pt idx="0" formatCode="General">
                  <c:v>0.42105263157894746</c:v>
                </c:pt>
                <c:pt idx="1">
                  <c:v>0.57894736842105254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2-4E0D-9E35-1178ECAD5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F08E-4D4C-9529-9F689BC6E34C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08E-4D4C-9529-9F689BC6E34C}"/>
              </c:ext>
            </c:extLst>
          </c:dPt>
          <c:val>
            <c:numRef>
              <c:f>'125'!$F$36:$G$36</c:f>
              <c:numCache>
                <c:formatCode>0.0%</c:formatCode>
                <c:ptCount val="2"/>
                <c:pt idx="0" formatCode="General">
                  <c:v>0.31578947368421073</c:v>
                </c:pt>
                <c:pt idx="1">
                  <c:v>0.6842105263157896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8E-4D4C-9529-9F689BC6E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3067-4229-BB46-3661309B05C7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3067-4229-BB46-3661309B05C7}"/>
              </c:ext>
            </c:extLst>
          </c:dPt>
          <c:val>
            <c:numRef>
              <c:f>'125'!$F$31:$G$31</c:f>
              <c:numCache>
                <c:formatCode>0.0%</c:formatCode>
                <c:ptCount val="2"/>
                <c:pt idx="0" formatCode="General">
                  <c:v>0.6842105263157896</c:v>
                </c:pt>
                <c:pt idx="1">
                  <c:v>0.31578947368421073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7-4229-BB46-3661309B0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083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8E-4579-BB29-A87F0B8D41A1}"/>
              </c:ext>
            </c:extLst>
          </c:dPt>
          <c:dLbls>
            <c:dLbl>
              <c:idx val="0"/>
              <c:layout>
                <c:manualLayout>
                  <c:x val="-0.17001338688085685"/>
                  <c:y val="7.54634581105171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8E-4579-BB29-A87F0B8D4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083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'CNGEST_2017.TR_TAE_M1_APLICACI'!$H$11:$H$14</c:f>
              <c:strCache>
                <c:ptCount val="4"/>
                <c:pt idx="0">
                  <c:v>Contraloría Interna u homóloga del Organismo Garante</c:v>
                </c:pt>
                <c:pt idx="1">
                  <c:v>Órgano de Fiscalización del Estado</c:v>
                </c:pt>
                <c:pt idx="2">
                  <c:v>Auditoría Superior de la Federación</c:v>
                </c:pt>
                <c:pt idx="3">
                  <c:v>Otro órgano (distinto a los anteriores)</c:v>
                </c:pt>
              </c:strCache>
            </c:strRef>
          </c:cat>
          <c:val>
            <c:numRef>
              <c:f>'CNGEST_2017.TR_TAE_M1_APLICACI'!$J$11:$J$14</c:f>
              <c:numCache>
                <c:formatCode>0.0%</c:formatCode>
                <c:ptCount val="4"/>
                <c:pt idx="0">
                  <c:v>0.6875</c:v>
                </c:pt>
                <c:pt idx="1">
                  <c:v>0.234375</c:v>
                </c:pt>
                <c:pt idx="2">
                  <c:v>4.6875E-2</c:v>
                </c:pt>
                <c:pt idx="3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E-4579-BB29-A87F0B8D4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383496"/>
        <c:axId val="188379232"/>
      </c:barChart>
      <c:catAx>
        <c:axId val="188383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88379232"/>
        <c:crosses val="autoZero"/>
        <c:auto val="1"/>
        <c:lblAlgn val="ctr"/>
        <c:lblOffset val="100"/>
        <c:noMultiLvlLbl val="0"/>
      </c:catAx>
      <c:valAx>
        <c:axId val="18837923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8838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31859C"/>
              </a:solidFill>
              <a:ln w="25400">
                <a:solidFill>
                  <a:srgbClr val="31859C"/>
                </a:solidFill>
              </a:ln>
              <a:effectLst/>
              <a:sp3d contourW="25400">
                <a:contourClr>
                  <a:srgbClr val="31859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1FA-49B5-B089-106C676EE586}"/>
              </c:ext>
            </c:extLst>
          </c:dPt>
          <c:dPt>
            <c:idx val="1"/>
            <c:bubble3D val="0"/>
            <c:spPr>
              <a:solidFill>
                <a:srgbClr val="10253F"/>
              </a:solidFill>
              <a:ln w="25400">
                <a:solidFill>
                  <a:srgbClr val="10253F"/>
                </a:solidFill>
              </a:ln>
              <a:effectLst/>
              <a:sp3d contourW="25400">
                <a:contourClr>
                  <a:srgbClr val="10253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1FA-49B5-B089-106C676EE5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'CNGEST_2017.TR_TAE_M1_SANCIONE'!$Q$12:$Q$13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FA-49B5-B089-106C676EE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32701608270287E-2"/>
          <c:y val="7.755407193772644E-2"/>
          <c:w val="0.9275345967834594"/>
          <c:h val="0.488012269071628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solidFill>
                <a:srgbClr val="10253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'CNGEST_2017.TR_TAE_M1_SANCIONE'!$Q$2:$R$2</c:f>
              <c:strCache>
                <c:ptCount val="2"/>
                <c:pt idx="0">
                  <c:v>Amonestación privada o pública</c:v>
                </c:pt>
                <c:pt idx="1">
                  <c:v>Suspensión del empleo, cargo o comisión </c:v>
                </c:pt>
              </c:strCache>
            </c:strRef>
          </c:cat>
          <c:val>
            <c:numRef>
              <c:f>'CNGEST_2017.TR_TAE_M1_SANCIONE'!$Q$9:$R$9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3-413C-A74F-4A870742D3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4056408"/>
        <c:axId val="334057976"/>
      </c:barChart>
      <c:catAx>
        <c:axId val="33405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34057976"/>
        <c:crosses val="autoZero"/>
        <c:auto val="1"/>
        <c:lblAlgn val="ctr"/>
        <c:lblOffset val="100"/>
        <c:noMultiLvlLbl val="0"/>
      </c:catAx>
      <c:valAx>
        <c:axId val="334057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4056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A20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044-41C9-877F-A6732C93DA07}"/>
              </c:ext>
            </c:extLst>
          </c:dPt>
          <c:dPt>
            <c:idx val="1"/>
            <c:bubble3D val="0"/>
            <c:spPr>
              <a:solidFill>
                <a:srgbClr val="003A5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044-41C9-877F-A6732C93DA07}"/>
              </c:ext>
            </c:extLst>
          </c:dPt>
          <c:dPt>
            <c:idx val="2"/>
            <c:bubble3D val="0"/>
            <c:spPr>
              <a:solidFill>
                <a:srgbClr val="00668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044-41C9-877F-A6732C93DA07}"/>
              </c:ext>
            </c:extLst>
          </c:dPt>
          <c:dPt>
            <c:idx val="3"/>
            <c:bubble3D val="0"/>
            <c:spPr>
              <a:solidFill>
                <a:srgbClr val="0083A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044-41C9-877F-A6732C93DA07}"/>
              </c:ext>
            </c:extLst>
          </c:dPt>
          <c:dPt>
            <c:idx val="4"/>
            <c:bubble3D val="0"/>
            <c:spPr>
              <a:solidFill>
                <a:srgbClr val="00A5C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044-41C9-877F-A6732C93DA07}"/>
              </c:ext>
            </c:extLst>
          </c:dPt>
          <c:dPt>
            <c:idx val="5"/>
            <c:bubble3D val="0"/>
            <c:spPr>
              <a:solidFill>
                <a:srgbClr val="BDBDB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044-41C9-877F-A6732C93DA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44-41C9-877F-A6732C93DA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044-41C9-877F-A6732C93DA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044-41C9-877F-A6732C93DA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044-41C9-877F-A6732C93DA0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044-41C9-877F-A6732C93DA0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044-41C9-877F-A6732C93D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'111017OJB'!$E$2:$E$7</c:f>
              <c:numCache>
                <c:formatCode>0.0%</c:formatCode>
                <c:ptCount val="6"/>
                <c:pt idx="0">
                  <c:v>0.15666456096020215</c:v>
                </c:pt>
                <c:pt idx="1">
                  <c:v>0.14339861023373343</c:v>
                </c:pt>
                <c:pt idx="2">
                  <c:v>0.13329121920404297</c:v>
                </c:pt>
                <c:pt idx="3">
                  <c:v>0.10170562223626027</c:v>
                </c:pt>
                <c:pt idx="4">
                  <c:v>8.6544535691724572E-2</c:v>
                </c:pt>
                <c:pt idx="5">
                  <c:v>0.37839545167403665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44-41C9-877F-A6732C93DA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'CNGEST_2017.TR_TAE_M1_SANCIONE'!$P$36</c:f>
              <c:strCache>
                <c:ptCount val="1"/>
                <c:pt idx="0">
                  <c:v>Negligencia administrativa</c:v>
                </c:pt>
              </c:strCache>
            </c:strRef>
          </c:tx>
          <c:spPr>
            <a:solidFill>
              <a:srgbClr val="10253F"/>
            </a:solidFill>
            <a:ln>
              <a:solidFill>
                <a:srgbClr val="10253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'CNGEST_2017.TR_TAE_M1_SANCIONE'!$Q$36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1-40FE-AC1C-80A36947E547}"/>
            </c:ext>
          </c:extLst>
        </c:ser>
        <c:ser>
          <c:idx val="1"/>
          <c:order val="1"/>
          <c:tx>
            <c:strRef>
              <c:f>'CNGEST_2017.TR_TAE_M1_SANCIONE'!$P$37</c:f>
              <c:strCache>
                <c:ptCount val="1"/>
                <c:pt idx="0">
                  <c:v>Omisión en la presentación de la declaración patrimonial</c:v>
                </c:pt>
              </c:strCache>
            </c:strRef>
          </c:tx>
          <c:spPr>
            <a:solidFill>
              <a:srgbClr val="31859C"/>
            </a:solidFill>
            <a:ln>
              <a:solidFill>
                <a:srgbClr val="31859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'CNGEST_2017.TR_TAE_M1_SANCIONE'!$Q$37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1-40FE-AC1C-80A36947E547}"/>
            </c:ext>
          </c:extLst>
        </c:ser>
        <c:ser>
          <c:idx val="2"/>
          <c:order val="2"/>
          <c:tx>
            <c:strRef>
              <c:f>'CNGEST_2017.TR_TAE_M1_SANCIONE'!$P$38</c:f>
              <c:strCache>
                <c:ptCount val="1"/>
                <c:pt idx="0">
                  <c:v>Violación a leyes y normatividad presupuestaria</c:v>
                </c:pt>
              </c:strCache>
            </c:strRef>
          </c:tx>
          <c:spPr>
            <a:solidFill>
              <a:srgbClr val="00A7C9"/>
            </a:solidFill>
            <a:ln>
              <a:solidFill>
                <a:srgbClr val="00A7C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'CNGEST_2017.TR_TAE_M1_SANCIONE'!$Q$38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1-40FE-AC1C-80A36947E5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4060720"/>
        <c:axId val="334060328"/>
      </c:barChart>
      <c:catAx>
        <c:axId val="33406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4060328"/>
        <c:crosses val="autoZero"/>
        <c:auto val="1"/>
        <c:lblAlgn val="ctr"/>
        <c:lblOffset val="100"/>
        <c:noMultiLvlLbl val="0"/>
      </c:catAx>
      <c:valAx>
        <c:axId val="334060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06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14391951006103E-2"/>
          <c:y val="0.54108632254301547"/>
          <c:w val="0.774659886264217"/>
          <c:h val="0.227432195975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10253F"/>
            </a:solidFill>
          </c:spPr>
          <c:invertIfNegative val="0"/>
          <c:val>
            <c:numRef>
              <c:f>'156'!$C$11</c:f>
              <c:numCache>
                <c:formatCode>0.0%</c:formatCode>
                <c:ptCount val="1"/>
                <c:pt idx="0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1-4E77-8C3B-803B7CC8FEB7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2-28E1-4E77-8C3B-803B7CC8FEB7}"/>
              </c:ext>
            </c:extLst>
          </c:dPt>
          <c:val>
            <c:numRef>
              <c:f>'156'!$D$11</c:f>
              <c:numCache>
                <c:formatCode>0.0%</c:formatCode>
                <c:ptCount val="1"/>
                <c:pt idx="0">
                  <c:v>0.31250000000000006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E1-4E77-8C3B-803B7CC8FEB7}"/>
            </c:ext>
          </c:extLst>
        </c:ser>
        <c:ser>
          <c:idx val="2"/>
          <c:order val="2"/>
          <c:invertIfNegative val="0"/>
          <c:val>
            <c:numRef>
              <c:f>'156'!$E$11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28E1-4E77-8C3B-803B7CC8F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4057192"/>
        <c:axId val="334058368"/>
      </c:barChart>
      <c:catAx>
        <c:axId val="334057192"/>
        <c:scaling>
          <c:orientation val="minMax"/>
        </c:scaling>
        <c:delete val="1"/>
        <c:axPos val="l"/>
        <c:majorTickMark val="out"/>
        <c:minorTickMark val="none"/>
        <c:tickLblPos val="none"/>
        <c:crossAx val="334058368"/>
        <c:crosses val="autoZero"/>
        <c:auto val="1"/>
        <c:lblAlgn val="ctr"/>
        <c:lblOffset val="100"/>
        <c:noMultiLvlLbl val="0"/>
      </c:catAx>
      <c:valAx>
        <c:axId val="3340583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34057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10253F"/>
            </a:solidFill>
          </c:spPr>
          <c:invertIfNegative val="0"/>
          <c:val>
            <c:numRef>
              <c:f>'156'!$C$11</c:f>
              <c:numCache>
                <c:formatCode>0.0%</c:formatCode>
                <c:ptCount val="1"/>
                <c:pt idx="0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6-475D-A8D8-63D29DF4A529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2-FAD6-475D-A8D8-63D29DF4A529}"/>
              </c:ext>
            </c:extLst>
          </c:dPt>
          <c:val>
            <c:numRef>
              <c:f>'156'!$D$11</c:f>
              <c:numCache>
                <c:formatCode>0.0%</c:formatCode>
                <c:ptCount val="1"/>
                <c:pt idx="0">
                  <c:v>0.31250000000000006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D6-475D-A8D8-63D29DF4A529}"/>
            </c:ext>
          </c:extLst>
        </c:ser>
        <c:ser>
          <c:idx val="2"/>
          <c:order val="2"/>
          <c:invertIfNegative val="0"/>
          <c:val>
            <c:numRef>
              <c:f>'156'!$E$11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AD6-475D-A8D8-63D29DF4A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4059152"/>
        <c:axId val="334059936"/>
      </c:barChart>
      <c:catAx>
        <c:axId val="334059152"/>
        <c:scaling>
          <c:orientation val="minMax"/>
        </c:scaling>
        <c:delete val="1"/>
        <c:axPos val="l"/>
        <c:majorTickMark val="out"/>
        <c:minorTickMark val="none"/>
        <c:tickLblPos val="none"/>
        <c:crossAx val="334059936"/>
        <c:crosses val="autoZero"/>
        <c:auto val="1"/>
        <c:lblAlgn val="ctr"/>
        <c:lblOffset val="100"/>
        <c:noMultiLvlLbl val="0"/>
      </c:catAx>
      <c:valAx>
        <c:axId val="3340599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3405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3CDDD"/>
            </a:solidFill>
          </c:spPr>
          <c:dPt>
            <c:idx val="0"/>
            <c:bubble3D val="0"/>
            <c:spPr>
              <a:solidFill>
                <a:srgbClr val="10253F"/>
              </a:solidFill>
            </c:spPr>
            <c:extLst>
              <c:ext xmlns:c16="http://schemas.microsoft.com/office/drawing/2014/chart" uri="{C3380CC4-5D6E-409C-BE32-E72D297353CC}">
                <c16:uniqueId val="{00000001-555D-4EB1-8054-82D8141DCDAA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55D-4EB1-8054-82D8141DCDAA}"/>
              </c:ext>
            </c:extLst>
          </c:dPt>
          <c:val>
            <c:numRef>
              <c:f>Hoja1!$G$4:$G$5</c:f>
              <c:numCache>
                <c:formatCode>0.0%</c:formatCode>
                <c:ptCount val="2"/>
                <c:pt idx="0">
                  <c:v>0.84375</c:v>
                </c:pt>
                <c:pt idx="1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5D-4EB1-8054-82D8141D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0253F"/>
              </a:solidFill>
              <a:ln w="19050">
                <a:solidFill>
                  <a:srgbClr val="1025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B6-4FBD-8417-3685F09890E9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 w="19050">
                <a:solidFill>
                  <a:srgbClr val="31859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B6-4FBD-8417-3685F09890E9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>
                <a:solidFill>
                  <a:srgbClr val="7F7F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B6-4FBD-8417-3685F09890E9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B6-4FBD-8417-3685F09890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TR_TAE_M1_GEST_DOC_COMPONENTE!$L$21:$L$24</c:f>
              <c:numCache>
                <c:formatCode>0.0%</c:formatCode>
                <c:ptCount val="4"/>
                <c:pt idx="0">
                  <c:v>0.70642201834862384</c:v>
                </c:pt>
                <c:pt idx="1">
                  <c:v>0.15137614678899083</c:v>
                </c:pt>
                <c:pt idx="2">
                  <c:v>0.11009174311926606</c:v>
                </c:pt>
                <c:pt idx="3">
                  <c:v>3.2110091743119268E-2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B6-4FBD-8417-3685F0989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7A-47D9-8B7C-353ADA8355D8}"/>
              </c:ext>
            </c:extLst>
          </c:dPt>
          <c:dLbls>
            <c:dLbl>
              <c:idx val="0"/>
              <c:layout>
                <c:manualLayout>
                  <c:x val="-0.190690690690690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7A-47D9-8B7C-353ADA8355D8}"/>
                </c:ext>
              </c:extLst>
            </c:dLbl>
            <c:dLbl>
              <c:idx val="1"/>
              <c:layout>
                <c:manualLayout>
                  <c:x val="-0.190690690690690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7A-47D9-8B7C-353ADA835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(Hoja1!$AO$12,Hoja1!$AO$13,Hoja1!$AO$15,Hoja1!$AO$16,Hoja1!$AO$18)</c:f>
              <c:numCache>
                <c:formatCode>0.0%</c:formatCode>
                <c:ptCount val="5"/>
                <c:pt idx="0">
                  <c:v>0.35072374935169032</c:v>
                </c:pt>
                <c:pt idx="1">
                  <c:v>0.34940355509453536</c:v>
                </c:pt>
                <c:pt idx="2">
                  <c:v>2.5673063322174547E-2</c:v>
                </c:pt>
                <c:pt idx="3">
                  <c:v>2.4965816398698666E-2</c:v>
                </c:pt>
                <c:pt idx="4">
                  <c:v>1.2494695648073931E-2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A-47D9-8B7C-353ADA835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71613632"/>
        <c:axId val="371611992"/>
      </c:barChart>
      <c:catAx>
        <c:axId val="371613632"/>
        <c:scaling>
          <c:orientation val="maxMin"/>
        </c:scaling>
        <c:delete val="1"/>
        <c:axPos val="l"/>
        <c:majorTickMark val="none"/>
        <c:minorTickMark val="none"/>
        <c:tickLblPos val="nextTo"/>
        <c:crossAx val="371611992"/>
        <c:crosses val="autoZero"/>
        <c:auto val="1"/>
        <c:lblAlgn val="ctr"/>
        <c:lblOffset val="100"/>
        <c:noMultiLvlLbl val="0"/>
      </c:catAx>
      <c:valAx>
        <c:axId val="3716119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716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32B3C"/>
              </a:solidFill>
              <a:ln w="19050">
                <a:solidFill>
                  <a:srgbClr val="132B3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5A-4496-B6DC-C067A2AEB8AA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 w="19050">
                <a:solidFill>
                  <a:srgbClr val="31859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5A-4496-B6DC-C067A2AEB8AA}"/>
              </c:ext>
            </c:extLst>
          </c:dPt>
          <c:dPt>
            <c:idx val="2"/>
            <c:bubble3D val="0"/>
            <c:spPr>
              <a:solidFill>
                <a:srgbClr val="93CDDD"/>
              </a:solidFill>
              <a:ln w="19050">
                <a:solidFill>
                  <a:srgbClr val="93CDD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5A-4496-B6DC-C067A2AEB8AA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5A-4496-B6DC-C067A2AEB8AA}"/>
              </c:ext>
            </c:extLst>
          </c:dPt>
          <c:dLbls>
            <c:dLbl>
              <c:idx val="0"/>
              <c:layout>
                <c:manualLayout>
                  <c:x val="-0.2419047619047619"/>
                  <c:y val="0.10854700854700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A-4496-B6DC-C067A2AEB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TR_TAE_M2_RECURSOS_ADMITIDOS!$L$18:$O$18</c:f>
              <c:numCache>
                <c:formatCode>0.0%</c:formatCode>
                <c:ptCount val="4"/>
                <c:pt idx="0">
                  <c:v>0.71536144578313254</c:v>
                </c:pt>
                <c:pt idx="1">
                  <c:v>6.099397590361446E-2</c:v>
                </c:pt>
                <c:pt idx="2">
                  <c:v>0.13855421686746988</c:v>
                </c:pt>
                <c:pt idx="3">
                  <c:v>8.5090361445783136E-2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A-4496-B6DC-C067A2AEB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32B3C"/>
              </a:solidFill>
              <a:ln w="19050">
                <a:solidFill>
                  <a:srgbClr val="132B3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E-4EF1-B17A-4D6504297AB2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 w="19050">
                <a:solidFill>
                  <a:srgbClr val="31859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E-4EF1-B17A-4D6504297AB2}"/>
              </c:ext>
            </c:extLst>
          </c:dPt>
          <c:dPt>
            <c:idx val="2"/>
            <c:bubble3D val="0"/>
            <c:spPr>
              <a:solidFill>
                <a:srgbClr val="93CDDD"/>
              </a:solidFill>
              <a:ln w="19050">
                <a:solidFill>
                  <a:srgbClr val="93CDD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E-4EF1-B17A-4D6504297AB2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rgbClr val="BFBF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AE-4EF1-B17A-4D6504297AB2}"/>
              </c:ext>
            </c:extLst>
          </c:dPt>
          <c:dLbls>
            <c:dLbl>
              <c:idx val="0"/>
              <c:layout>
                <c:manualLayout>
                  <c:x val="-0.22951608476282029"/>
                  <c:y val="0.16968745097295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AE-4EF1-B17A-4D6504297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TR_TAE_M2_RECURSOS_ADMITIDOS!$L$17:$O$17</c:f>
              <c:numCache>
                <c:formatCode>0.0%</c:formatCode>
                <c:ptCount val="4"/>
                <c:pt idx="0">
                  <c:v>0.64443903626186416</c:v>
                </c:pt>
                <c:pt idx="1">
                  <c:v>0.13959600876125577</c:v>
                </c:pt>
                <c:pt idx="2">
                  <c:v>0.19715259187150158</c:v>
                </c:pt>
                <c:pt idx="3">
                  <c:v>1.8788026283767339E-2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AE-4EF1-B17A-4D6504297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B-46C9-A890-3D5ED89397CB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DB-46C9-A890-3D5ED89397CB}"/>
              </c:ext>
            </c:extLst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B-46C9-A890-3D5ED89397CB}"/>
              </c:ext>
            </c:extLst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8DB-46C9-A890-3D5ED89397CB}"/>
              </c:ext>
            </c:extLst>
          </c:dPt>
          <c:dPt>
            <c:idx val="4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DB-46C9-A890-3D5ED89397CB}"/>
              </c:ext>
            </c:extLst>
          </c:dPt>
          <c:dPt>
            <c:idx val="5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8DB-46C9-A890-3D5ED89397CB}"/>
              </c:ext>
            </c:extLst>
          </c:dPt>
          <c:dPt>
            <c:idx val="6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B-46C9-A890-3D5ED89397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Hoja1!$D$40:$D$72</c:f>
              <c:strCache>
                <c:ptCount val="33"/>
                <c:pt idx="0">
                  <c:v>MOR</c:v>
                </c:pt>
                <c:pt idx="1">
                  <c:v>INAI</c:v>
                </c:pt>
                <c:pt idx="2">
                  <c:v>CDMX</c:v>
                </c:pt>
                <c:pt idx="3">
                  <c:v>MEX</c:v>
                </c:pt>
                <c:pt idx="4">
                  <c:v>VER</c:v>
                </c:pt>
                <c:pt idx="5">
                  <c:v>TAB</c:v>
                </c:pt>
                <c:pt idx="6">
                  <c:v>COAH</c:v>
                </c:pt>
                <c:pt idx="7">
                  <c:v>JAL</c:v>
                </c:pt>
                <c:pt idx="8">
                  <c:v>SLP</c:v>
                </c:pt>
                <c:pt idx="9">
                  <c:v>SIN</c:v>
                </c:pt>
                <c:pt idx="10">
                  <c:v>GTO</c:v>
                </c:pt>
                <c:pt idx="11">
                  <c:v>CHIA</c:v>
                </c:pt>
                <c:pt idx="12">
                  <c:v>NL</c:v>
                </c:pt>
                <c:pt idx="13">
                  <c:v>YUC</c:v>
                </c:pt>
                <c:pt idx="14">
                  <c:v>MICH</c:v>
                </c:pt>
                <c:pt idx="15">
                  <c:v>OAX</c:v>
                </c:pt>
                <c:pt idx="16">
                  <c:v>BC</c:v>
                </c:pt>
                <c:pt idx="17">
                  <c:v>SON</c:v>
                </c:pt>
                <c:pt idx="18">
                  <c:v>PUE</c:v>
                </c:pt>
                <c:pt idx="19">
                  <c:v>CAMP</c:v>
                </c:pt>
                <c:pt idx="20">
                  <c:v>GRO</c:v>
                </c:pt>
                <c:pt idx="21">
                  <c:v>BCS</c:v>
                </c:pt>
                <c:pt idx="22">
                  <c:v>DGO</c:v>
                </c:pt>
                <c:pt idx="23">
                  <c:v>TAMP</c:v>
                </c:pt>
                <c:pt idx="24">
                  <c:v>ZAC</c:v>
                </c:pt>
                <c:pt idx="25">
                  <c:v>TLAX</c:v>
                </c:pt>
                <c:pt idx="26">
                  <c:v>NAY</c:v>
                </c:pt>
                <c:pt idx="27">
                  <c:v>QRO</c:v>
                </c:pt>
                <c:pt idx="28">
                  <c:v>COL</c:v>
                </c:pt>
                <c:pt idx="29">
                  <c:v>QROO</c:v>
                </c:pt>
                <c:pt idx="30">
                  <c:v>AGS</c:v>
                </c:pt>
                <c:pt idx="31">
                  <c:v>CHIH</c:v>
                </c:pt>
                <c:pt idx="32">
                  <c:v>HGO</c:v>
                </c:pt>
              </c:strCache>
            </c:strRef>
          </c:cat>
          <c:val>
            <c:numRef>
              <c:f>Hoja1!$G$40:$G$72</c:f>
              <c:numCache>
                <c:formatCode>0.0</c:formatCode>
                <c:ptCount val="33"/>
                <c:pt idx="0">
                  <c:v>4447.333333333333</c:v>
                </c:pt>
                <c:pt idx="1">
                  <c:v>1338.4285714285713</c:v>
                </c:pt>
                <c:pt idx="2">
                  <c:v>745.8</c:v>
                </c:pt>
                <c:pt idx="3">
                  <c:v>730.6</c:v>
                </c:pt>
                <c:pt idx="4">
                  <c:v>482.66666666666669</c:v>
                </c:pt>
                <c:pt idx="5">
                  <c:v>420.66666666666669</c:v>
                </c:pt>
                <c:pt idx="6">
                  <c:v>383</c:v>
                </c:pt>
                <c:pt idx="7">
                  <c:v>328</c:v>
                </c:pt>
                <c:pt idx="8">
                  <c:v>257.33333333333331</c:v>
                </c:pt>
                <c:pt idx="9">
                  <c:v>201</c:v>
                </c:pt>
                <c:pt idx="10">
                  <c:v>196.66666666666666</c:v>
                </c:pt>
                <c:pt idx="11">
                  <c:v>153</c:v>
                </c:pt>
                <c:pt idx="12">
                  <c:v>135.4</c:v>
                </c:pt>
                <c:pt idx="13">
                  <c:v>119</c:v>
                </c:pt>
                <c:pt idx="14">
                  <c:v>109.33333333333333</c:v>
                </c:pt>
                <c:pt idx="15">
                  <c:v>107.33333333333333</c:v>
                </c:pt>
                <c:pt idx="16">
                  <c:v>103.33333333333333</c:v>
                </c:pt>
                <c:pt idx="17">
                  <c:v>99.333333333333329</c:v>
                </c:pt>
                <c:pt idx="18">
                  <c:v>97.333333333333329</c:v>
                </c:pt>
                <c:pt idx="19">
                  <c:v>76.333333333333329</c:v>
                </c:pt>
                <c:pt idx="20">
                  <c:v>76.333333333333329</c:v>
                </c:pt>
                <c:pt idx="21">
                  <c:v>74</c:v>
                </c:pt>
                <c:pt idx="22">
                  <c:v>68.666666666666671</c:v>
                </c:pt>
                <c:pt idx="23">
                  <c:v>66.333333333333329</c:v>
                </c:pt>
                <c:pt idx="24">
                  <c:v>63.666666666666664</c:v>
                </c:pt>
                <c:pt idx="25">
                  <c:v>40.333333333333336</c:v>
                </c:pt>
                <c:pt idx="26">
                  <c:v>40</c:v>
                </c:pt>
                <c:pt idx="27">
                  <c:v>39</c:v>
                </c:pt>
                <c:pt idx="28">
                  <c:v>37.333333333333336</c:v>
                </c:pt>
                <c:pt idx="29">
                  <c:v>30</c:v>
                </c:pt>
                <c:pt idx="30">
                  <c:v>23.333333333333332</c:v>
                </c:pt>
                <c:pt idx="31">
                  <c:v>22.1</c:v>
                </c:pt>
                <c:pt idx="3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B-46C9-A890-3D5ED8939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55014072"/>
        <c:axId val="455012760"/>
      </c:barChart>
      <c:catAx>
        <c:axId val="45501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55012760"/>
        <c:crosses val="autoZero"/>
        <c:auto val="1"/>
        <c:lblAlgn val="ctr"/>
        <c:lblOffset val="100"/>
        <c:noMultiLvlLbl val="0"/>
      </c:catAx>
      <c:valAx>
        <c:axId val="4550127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5501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0253F"/>
              </a:solidFill>
              <a:ln w="38100">
                <a:solidFill>
                  <a:srgbClr val="10253F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9320C832-CC81-4B1B-BE93-85B233F76998}" type="CELLRANGE">
                      <a:rPr lang="en-US" dirty="0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FB1-45D5-854D-7C75B8C1DA8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3CF9165-ABCD-44C0-91F0-DB3D9C1A728E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FB1-45D5-854D-7C75B8C1DA8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0130A5A-9913-4B65-86C0-B3211AE40601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FB1-45D5-854D-7C75B8C1DA8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B4AD6A6-0D28-4234-A3B8-390639B779B6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FB1-45D5-854D-7C75B8C1DA8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EB09AC4-4089-400E-9933-2FAEA68DC085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FB1-45D5-854D-7C75B8C1DA8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9249BE5-D38F-4F6E-9196-0EBD9C8951E1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FB1-45D5-854D-7C75B8C1DA8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65640AF-4695-42BB-A23C-ADD43E058823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FB1-45D5-854D-7C75B8C1DA8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ACC26E6-8BAD-4A1A-96B7-F30A3FFEB82A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FB1-45D5-854D-7C75B8C1DA89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F908BD30-1407-4949-A469-FB2C364902A7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FB1-45D5-854D-7C75B8C1DA8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E3E2431-839E-463A-94F4-834F0294041B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FB1-45D5-854D-7C75B8C1DA89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E7DA0FA4-4171-4221-94FE-D65A71139195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FB1-45D5-854D-7C75B8C1DA89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F8AA0F99-9482-40F8-B81E-EF9D6BDC6F35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FB1-45D5-854D-7C75B8C1DA89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E381A66D-94AB-4FA6-8513-68D93EBAED89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FB1-45D5-854D-7C75B8C1DA89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75C3877-CCD6-47B5-8AB1-AC02FFCDBA9F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FB1-45D5-854D-7C75B8C1DA89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BC39D935-F5F2-4E55-8377-9631509B4AA4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FB1-45D5-854D-7C75B8C1DA89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E7475A70-9EB3-4BF2-AB17-41412CFA7421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FB1-45D5-854D-7C75B8C1DA89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D7EBCC17-89C0-4F39-A063-9B30B3157E84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FB1-45D5-854D-7C75B8C1DA89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04B0E0B6-2641-4DE5-BD30-E9BCC862F35A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FB1-45D5-854D-7C75B8C1DA89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8DB2AD78-698E-496B-8A6C-34DF6D862F5A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FB1-45D5-854D-7C75B8C1DA89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6A0D3C99-8D84-49C2-B651-CBB0E3FABDF2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FB1-45D5-854D-7C75B8C1DA89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C22463E3-5871-43C5-970B-232623153393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FB1-45D5-854D-7C75B8C1DA89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EA3611EA-C092-4471-9116-6E1FFAE673A0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FB1-45D5-854D-7C75B8C1DA89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CE61FC67-8EF7-4214-B8F9-15AA7A2CF239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FB1-45D5-854D-7C75B8C1DA89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269D6D92-40A7-4F22-AA2D-337761E9200C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FB1-45D5-854D-7C75B8C1DA89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5C19B414-CF5B-4E01-9A6A-E5ECF4E9E384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FB1-45D5-854D-7C75B8C1DA89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9219BF0C-9FDB-40FC-A80E-0770D55344F3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FB1-45D5-854D-7C75B8C1DA89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B90A83B5-D69F-47A4-AEF6-5D7895E5D8D1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BFB1-45D5-854D-7C75B8C1DA89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0F7DD43E-6B43-4F0C-88BA-09C17C9DC4F2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FB1-45D5-854D-7C75B8C1DA89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83986758-9A31-484F-A18E-C6F7F81E582A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FB1-45D5-854D-7C75B8C1DA89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946C2C8D-D8CF-4EB5-B21D-1548D91069C3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FB1-45D5-854D-7C75B8C1DA89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DE4B0C81-D3C6-46AA-852E-D4869717A77E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FB1-45D5-854D-7C75B8C1DA89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BF599429-CE29-4CC8-ACD5-54DFC1D6AEE5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FB1-45D5-854D-7C75B8C1DA89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253DA72C-3B11-49D6-B8EF-59321D737915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FB1-45D5-854D-7C75B8C1D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Hoja1!$L$3:$L$35</c:f>
              <c:numCache>
                <c:formatCode>0.00</c:formatCode>
                <c:ptCount val="33"/>
                <c:pt idx="0">
                  <c:v>9.0909090909090912E-2</c:v>
                </c:pt>
                <c:pt idx="1">
                  <c:v>0.51515151515151514</c:v>
                </c:pt>
                <c:pt idx="2">
                  <c:v>0.36363636363636365</c:v>
                </c:pt>
                <c:pt idx="3">
                  <c:v>0.42424242424242425</c:v>
                </c:pt>
                <c:pt idx="4">
                  <c:v>0.81818181818181823</c:v>
                </c:pt>
                <c:pt idx="5">
                  <c:v>0.15151515151515152</c:v>
                </c:pt>
                <c:pt idx="6">
                  <c:v>0.66666666666666663</c:v>
                </c:pt>
                <c:pt idx="7">
                  <c:v>6.0606060606060608E-2</c:v>
                </c:pt>
                <c:pt idx="8">
                  <c:v>0.93939393939393945</c:v>
                </c:pt>
                <c:pt idx="9">
                  <c:v>0.33333333333333331</c:v>
                </c:pt>
                <c:pt idx="10">
                  <c:v>0.69696969696969702</c:v>
                </c:pt>
                <c:pt idx="11">
                  <c:v>0.39393939393939392</c:v>
                </c:pt>
                <c:pt idx="12">
                  <c:v>3.0303030303030304E-2</c:v>
                </c:pt>
                <c:pt idx="13">
                  <c:v>0.78787878787878785</c:v>
                </c:pt>
                <c:pt idx="14">
                  <c:v>0.90909090909090906</c:v>
                </c:pt>
                <c:pt idx="15">
                  <c:v>0.5757575757575758</c:v>
                </c:pt>
                <c:pt idx="16">
                  <c:v>1</c:v>
                </c:pt>
                <c:pt idx="17">
                  <c:v>0.21212121212121213</c:v>
                </c:pt>
                <c:pt idx="18">
                  <c:v>0.63636363636363635</c:v>
                </c:pt>
                <c:pt idx="19">
                  <c:v>0.54545454545454541</c:v>
                </c:pt>
                <c:pt idx="20">
                  <c:v>0.45454545454545453</c:v>
                </c:pt>
                <c:pt idx="21">
                  <c:v>0.18181818181818182</c:v>
                </c:pt>
                <c:pt idx="22">
                  <c:v>0.12121212121212122</c:v>
                </c:pt>
                <c:pt idx="23">
                  <c:v>0.75757575757575757</c:v>
                </c:pt>
                <c:pt idx="24">
                  <c:v>0.72727272727272729</c:v>
                </c:pt>
                <c:pt idx="25">
                  <c:v>0.48484848484848486</c:v>
                </c:pt>
                <c:pt idx="26">
                  <c:v>0.84848484848484851</c:v>
                </c:pt>
                <c:pt idx="27">
                  <c:v>0.30303030303030304</c:v>
                </c:pt>
                <c:pt idx="28">
                  <c:v>0.24242424242424243</c:v>
                </c:pt>
                <c:pt idx="29">
                  <c:v>0.87878787878787878</c:v>
                </c:pt>
                <c:pt idx="30">
                  <c:v>0.60606060606060608</c:v>
                </c:pt>
                <c:pt idx="31">
                  <c:v>0.27272727272727271</c:v>
                </c:pt>
                <c:pt idx="32">
                  <c:v>0.96969696969696972</c:v>
                </c:pt>
              </c:numCache>
            </c:numRef>
          </c:xVal>
          <c:yVal>
            <c:numRef>
              <c:f>Hoja1!$M$3:$M$35</c:f>
              <c:numCache>
                <c:formatCode>0.00</c:formatCode>
                <c:ptCount val="33"/>
                <c:pt idx="0">
                  <c:v>0.84848484848484851</c:v>
                </c:pt>
                <c:pt idx="1">
                  <c:v>6.0606060606060608E-2</c:v>
                </c:pt>
                <c:pt idx="2">
                  <c:v>0.12121212121212122</c:v>
                </c:pt>
                <c:pt idx="3">
                  <c:v>9.0909090909090912E-2</c:v>
                </c:pt>
                <c:pt idx="4">
                  <c:v>0.75757575757575757</c:v>
                </c:pt>
                <c:pt idx="5">
                  <c:v>0.45454545454545453</c:v>
                </c:pt>
                <c:pt idx="6">
                  <c:v>0.66666666666666663</c:v>
                </c:pt>
                <c:pt idx="7">
                  <c:v>0.78787878787878785</c:v>
                </c:pt>
                <c:pt idx="8">
                  <c:v>0.42424242424242425</c:v>
                </c:pt>
                <c:pt idx="9">
                  <c:v>0.5757575757575758</c:v>
                </c:pt>
                <c:pt idx="10">
                  <c:v>0.72727272727272729</c:v>
                </c:pt>
                <c:pt idx="11">
                  <c:v>0.90909090909090906</c:v>
                </c:pt>
                <c:pt idx="12">
                  <c:v>1</c:v>
                </c:pt>
                <c:pt idx="13">
                  <c:v>0.96969696969696972</c:v>
                </c:pt>
                <c:pt idx="14">
                  <c:v>0.87878787878787878</c:v>
                </c:pt>
                <c:pt idx="15">
                  <c:v>0.93939393939393945</c:v>
                </c:pt>
                <c:pt idx="16">
                  <c:v>3.0303030303030304E-2</c:v>
                </c:pt>
                <c:pt idx="17">
                  <c:v>0.33333333333333331</c:v>
                </c:pt>
                <c:pt idx="18">
                  <c:v>0.54545454545454541</c:v>
                </c:pt>
                <c:pt idx="19">
                  <c:v>0.51515151515151514</c:v>
                </c:pt>
                <c:pt idx="20">
                  <c:v>0.27272727272727271</c:v>
                </c:pt>
                <c:pt idx="21">
                  <c:v>0.24242424242424243</c:v>
                </c:pt>
                <c:pt idx="22">
                  <c:v>0.15151515151515152</c:v>
                </c:pt>
                <c:pt idx="23">
                  <c:v>0.69696969696969702</c:v>
                </c:pt>
                <c:pt idx="24">
                  <c:v>0.60606060606060608</c:v>
                </c:pt>
                <c:pt idx="25">
                  <c:v>0.81818181818181823</c:v>
                </c:pt>
                <c:pt idx="26">
                  <c:v>0.48484848484848486</c:v>
                </c:pt>
                <c:pt idx="27">
                  <c:v>0.36363636363636365</c:v>
                </c:pt>
                <c:pt idx="28">
                  <c:v>0.39393939393939392</c:v>
                </c:pt>
                <c:pt idx="29">
                  <c:v>0.30303030303030304</c:v>
                </c:pt>
                <c:pt idx="30">
                  <c:v>0.63636363636363635</c:v>
                </c:pt>
                <c:pt idx="31">
                  <c:v>0.18181818181818182</c:v>
                </c:pt>
                <c:pt idx="32">
                  <c:v>0.21212121212121213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Hoja1!$K$3:$K$35</c15:f>
                <c15:dlblRangeCache>
                  <c:ptCount val="33"/>
                  <c:pt idx="0">
                    <c:v>AGS</c:v>
                  </c:pt>
                  <c:pt idx="1">
                    <c:v>BC</c:v>
                  </c:pt>
                  <c:pt idx="2">
                    <c:v>BCS</c:v>
                  </c:pt>
                  <c:pt idx="3">
                    <c:v>CAMP</c:v>
                  </c:pt>
                  <c:pt idx="4">
                    <c:v>COAH</c:v>
                  </c:pt>
                  <c:pt idx="5">
                    <c:v>COL</c:v>
                  </c:pt>
                  <c:pt idx="6">
                    <c:v>CHIA</c:v>
                  </c:pt>
                  <c:pt idx="7">
                    <c:v>CHIH</c:v>
                  </c:pt>
                  <c:pt idx="8">
                    <c:v>CDMX</c:v>
                  </c:pt>
                  <c:pt idx="9">
                    <c:v>DGO</c:v>
                  </c:pt>
                  <c:pt idx="10">
                    <c:v>GTO</c:v>
                  </c:pt>
                  <c:pt idx="11">
                    <c:v>GRO</c:v>
                  </c:pt>
                  <c:pt idx="12">
                    <c:v>HGO</c:v>
                  </c:pt>
                  <c:pt idx="13">
                    <c:v>JAL</c:v>
                  </c:pt>
                  <c:pt idx="14">
                    <c:v>MEX</c:v>
                  </c:pt>
                  <c:pt idx="15">
                    <c:v>MICH</c:v>
                  </c:pt>
                  <c:pt idx="16">
                    <c:v>MOR</c:v>
                  </c:pt>
                  <c:pt idx="17">
                    <c:v>NAY</c:v>
                  </c:pt>
                  <c:pt idx="18">
                    <c:v>NL</c:v>
                  </c:pt>
                  <c:pt idx="19">
                    <c:v>OAX</c:v>
                  </c:pt>
                  <c:pt idx="20">
                    <c:v>PUE</c:v>
                  </c:pt>
                  <c:pt idx="21">
                    <c:v>QRO</c:v>
                  </c:pt>
                  <c:pt idx="22">
                    <c:v>QROO</c:v>
                  </c:pt>
                  <c:pt idx="23">
                    <c:v>SLP</c:v>
                  </c:pt>
                  <c:pt idx="24">
                    <c:v>SIN</c:v>
                  </c:pt>
                  <c:pt idx="25">
                    <c:v>SON</c:v>
                  </c:pt>
                  <c:pt idx="26">
                    <c:v>TAB</c:v>
                  </c:pt>
                  <c:pt idx="27">
                    <c:v>TAMP</c:v>
                  </c:pt>
                  <c:pt idx="28">
                    <c:v>TLAX</c:v>
                  </c:pt>
                  <c:pt idx="29">
                    <c:v>VER</c:v>
                  </c:pt>
                  <c:pt idx="30">
                    <c:v>YUC</c:v>
                  </c:pt>
                  <c:pt idx="31">
                    <c:v>ZAC</c:v>
                  </c:pt>
                  <c:pt idx="32">
                    <c:v>INAI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BFB1-45D5-854D-7C75B8C1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986520"/>
        <c:axId val="454992752"/>
      </c:scatterChart>
      <c:valAx>
        <c:axId val="4549865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54992752"/>
        <c:crosses val="autoZero"/>
        <c:crossBetween val="midCat"/>
      </c:valAx>
      <c:valAx>
        <c:axId val="454992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54986520"/>
        <c:crosses val="autoZero"/>
        <c:crossBetween val="midCat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'111017 OJB'!$E$2:$L$2</c:f>
              <c:strCache>
                <c:ptCount val="8"/>
                <c:pt idx="0">
                  <c:v>Ninguno</c:v>
                </c:pt>
                <c:pt idx="1">
                  <c:v>Preescolar o primaria</c:v>
                </c:pt>
                <c:pt idx="2">
                  <c:v>Secundaria</c:v>
                </c:pt>
                <c:pt idx="3">
                  <c:v>Preparatoria</c:v>
                </c:pt>
                <c:pt idx="4">
                  <c:v>Carrera técnica o  comercial</c:v>
                </c:pt>
                <c:pt idx="5">
                  <c:v>Licenciatura</c:v>
                </c:pt>
                <c:pt idx="6">
                  <c:v>Maestría</c:v>
                </c:pt>
                <c:pt idx="7">
                  <c:v>Doctorado</c:v>
                </c:pt>
              </c:strCache>
            </c:strRef>
          </c:cat>
          <c:val>
            <c:numRef>
              <c:f>'111017 OJB'!$E$8:$L$8</c:f>
              <c:numCache>
                <c:formatCode>0.0%</c:formatCode>
                <c:ptCount val="8"/>
                <c:pt idx="0">
                  <c:v>0</c:v>
                </c:pt>
                <c:pt idx="1">
                  <c:v>3.1585596967782692E-3</c:v>
                </c:pt>
                <c:pt idx="2">
                  <c:v>2.9690461149715731E-2</c:v>
                </c:pt>
                <c:pt idx="3">
                  <c:v>0.12128869235628553</c:v>
                </c:pt>
                <c:pt idx="4">
                  <c:v>3.6639292482627921E-2</c:v>
                </c:pt>
                <c:pt idx="5">
                  <c:v>0.6948831332912192</c:v>
                </c:pt>
                <c:pt idx="6">
                  <c:v>0.10360075805432722</c:v>
                </c:pt>
                <c:pt idx="7">
                  <c:v>1.0739102969046115E-2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C-42C1-9D2F-261B2AE11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4331440"/>
        <c:axId val="374327176"/>
      </c:barChart>
      <c:catAx>
        <c:axId val="37433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74327176"/>
        <c:crosses val="autoZero"/>
        <c:auto val="1"/>
        <c:lblAlgn val="ctr"/>
        <c:lblOffset val="100"/>
        <c:noMultiLvlLbl val="0"/>
      </c:catAx>
      <c:valAx>
        <c:axId val="3743271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433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6F-447E-B3F8-C1837D4D49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Hoja1!$AH$6</c:f>
              <c:numCache>
                <c:formatCode>0.0%</c:formatCode>
                <c:ptCount val="1"/>
                <c:pt idx="0">
                  <c:v>0.95220369267421079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F-447E-B3F8-C1837D4D490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6F-447E-B3F8-C1837D4D49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Hoja1!$AH$7</c:f>
              <c:numCache>
                <c:formatCode>0.0%</c:formatCode>
                <c:ptCount val="1"/>
                <c:pt idx="0">
                  <c:v>4.7796307325789163E-2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F-447E-B3F8-C1837D4D49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3433696"/>
        <c:axId val="453443536"/>
      </c:barChart>
      <c:catAx>
        <c:axId val="45343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3443536"/>
        <c:crosses val="autoZero"/>
        <c:auto val="1"/>
        <c:lblAlgn val="ctr"/>
        <c:lblOffset val="100"/>
        <c:noMultiLvlLbl val="0"/>
      </c:catAx>
      <c:valAx>
        <c:axId val="453443536"/>
        <c:scaling>
          <c:orientation val="minMax"/>
          <c:max val="1"/>
          <c:min val="0"/>
        </c:scaling>
        <c:delete val="1"/>
        <c:axPos val="b"/>
        <c:numFmt formatCode="0.0%" sourceLinked="1"/>
        <c:majorTickMark val="none"/>
        <c:minorTickMark val="none"/>
        <c:tickLblPos val="nextTo"/>
        <c:crossAx val="4534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val>
            <c:numRef>
              <c:f>Hoja1!$X$14:$AF$14</c:f>
              <c:numCache>
                <c:formatCode>General</c:formatCode>
                <c:ptCount val="9"/>
                <c:pt idx="0">
                  <c:v>6574</c:v>
                </c:pt>
                <c:pt idx="1">
                  <c:v>5642</c:v>
                </c:pt>
                <c:pt idx="2">
                  <c:v>4430</c:v>
                </c:pt>
                <c:pt idx="3">
                  <c:v>3056</c:v>
                </c:pt>
                <c:pt idx="4">
                  <c:v>2965</c:v>
                </c:pt>
                <c:pt idx="5">
                  <c:v>1569</c:v>
                </c:pt>
                <c:pt idx="6">
                  <c:v>706</c:v>
                </c:pt>
                <c:pt idx="7">
                  <c:v>638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5-4780-8936-28EA3EA05BCC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Hoja1!$X$15:$AF$15</c:f>
              <c:numCache>
                <c:formatCode>General</c:formatCode>
                <c:ptCount val="9"/>
                <c:pt idx="0">
                  <c:v>214</c:v>
                </c:pt>
                <c:pt idx="1">
                  <c:v>449</c:v>
                </c:pt>
                <c:pt idx="2">
                  <c:v>191</c:v>
                </c:pt>
                <c:pt idx="3">
                  <c:v>104</c:v>
                </c:pt>
                <c:pt idx="4">
                  <c:v>95</c:v>
                </c:pt>
                <c:pt idx="5">
                  <c:v>0</c:v>
                </c:pt>
                <c:pt idx="6">
                  <c:v>193</c:v>
                </c:pt>
                <c:pt idx="7">
                  <c:v>4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5-4780-8936-28EA3EA05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13946976"/>
        <c:axId val="513948288"/>
      </c:barChart>
      <c:catAx>
        <c:axId val="51394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3948288"/>
        <c:crosses val="autoZero"/>
        <c:auto val="1"/>
        <c:lblAlgn val="ctr"/>
        <c:lblOffset val="100"/>
        <c:noMultiLvlLbl val="0"/>
      </c:catAx>
      <c:valAx>
        <c:axId val="51394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394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(Comparación!$B$20,Comparación!$B$22:$B$34)</c:f>
              <c:strCache>
                <c:ptCount val="14"/>
                <c:pt idx="0">
                  <c:v>Falta de respuesta a una solicitud en los plazos establecidos</c:v>
                </c:pt>
                <c:pt idx="1">
                  <c:v>Entrega de información incompleta</c:v>
                </c:pt>
                <c:pt idx="2">
                  <c:v>Otra</c:v>
                </c:pt>
                <c:pt idx="3">
                  <c:v>Entrega de información que no corresponda con lo solicitado</c:v>
                </c:pt>
                <c:pt idx="4">
                  <c:v>Declaración de inexistencia de la información</c:v>
                </c:pt>
                <c:pt idx="5">
                  <c:v>Clasificación de la información</c:v>
                </c:pt>
                <c:pt idx="6">
                  <c:v>Notificación y/o entrega de información en una modalidad o formato distinto al solicitado</c:v>
                </c:pt>
                <c:pt idx="7">
                  <c:v>Declaración de incompetencia por el sujeto obligado</c:v>
                </c:pt>
                <c:pt idx="8">
                  <c:v>Falta de fundamentación y/o motivación en la respuesta</c:v>
                </c:pt>
                <c:pt idx="9">
                  <c:v>Entrega de información en un formato incomprensible para el solicitante</c:v>
                </c:pt>
                <c:pt idx="10">
                  <c:v>Falta de trámite a una solicitud</c:v>
                </c:pt>
                <c:pt idx="11">
                  <c:v>Costos o tiempos de entrega de la información</c:v>
                </c:pt>
                <c:pt idx="12">
                  <c:v>Negativa a permitir la consulta directa de la información</c:v>
                </c:pt>
                <c:pt idx="13">
                  <c:v>Orientación a un trámite específico</c:v>
                </c:pt>
              </c:strCache>
            </c:strRef>
          </c:cat>
          <c:val>
            <c:numRef>
              <c:f>(Comparación!$C$20,Comparación!$C$22:$C$34)</c:f>
              <c:numCache>
                <c:formatCode>0.0%</c:formatCode>
                <c:ptCount val="14"/>
                <c:pt idx="0">
                  <c:v>0.3109902493997746</c:v>
                </c:pt>
                <c:pt idx="1">
                  <c:v>0.14106521632613062</c:v>
                </c:pt>
                <c:pt idx="2">
                  <c:v>9.0205301582635108E-2</c:v>
                </c:pt>
                <c:pt idx="3">
                  <c:v>6.776422166691165E-2</c:v>
                </c:pt>
                <c:pt idx="4">
                  <c:v>3.9345386839139594E-2</c:v>
                </c:pt>
                <c:pt idx="5">
                  <c:v>3.5915527463374002E-2</c:v>
                </c:pt>
                <c:pt idx="6">
                  <c:v>2.6556911166642168E-2</c:v>
                </c:pt>
                <c:pt idx="7">
                  <c:v>1.8570238620216572E-2</c:v>
                </c:pt>
                <c:pt idx="8">
                  <c:v>1.3082463618991621E-2</c:v>
                </c:pt>
                <c:pt idx="9">
                  <c:v>1.0681562055955706E-2</c:v>
                </c:pt>
                <c:pt idx="10">
                  <c:v>1.0142584154049684E-2</c:v>
                </c:pt>
                <c:pt idx="11">
                  <c:v>8.3296584840021563E-3</c:v>
                </c:pt>
                <c:pt idx="12">
                  <c:v>8.0846685285903275E-3</c:v>
                </c:pt>
                <c:pt idx="13">
                  <c:v>5.8797589298838747E-4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F-4186-89E4-73146A0509CC}"/>
            </c:ext>
          </c:extLst>
        </c:ser>
        <c:ser>
          <c:idx val="1"/>
          <c:order val="1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(Comparación!$B$20,Comparación!$B$22:$B$34)</c:f>
              <c:strCache>
                <c:ptCount val="14"/>
                <c:pt idx="0">
                  <c:v>Falta de respuesta a una solicitud en los plazos establecidos</c:v>
                </c:pt>
                <c:pt idx="1">
                  <c:v>Entrega de información incompleta</c:v>
                </c:pt>
                <c:pt idx="2">
                  <c:v>Otra</c:v>
                </c:pt>
                <c:pt idx="3">
                  <c:v>Entrega de información que no corresponda con lo solicitado</c:v>
                </c:pt>
                <c:pt idx="4">
                  <c:v>Declaración de inexistencia de la información</c:v>
                </c:pt>
                <c:pt idx="5">
                  <c:v>Clasificación de la información</c:v>
                </c:pt>
                <c:pt idx="6">
                  <c:v>Notificación y/o entrega de información en una modalidad o formato distinto al solicitado</c:v>
                </c:pt>
                <c:pt idx="7">
                  <c:v>Declaración de incompetencia por el sujeto obligado</c:v>
                </c:pt>
                <c:pt idx="8">
                  <c:v>Falta de fundamentación y/o motivación en la respuesta</c:v>
                </c:pt>
                <c:pt idx="9">
                  <c:v>Entrega de información en un formato incomprensible para el solicitante</c:v>
                </c:pt>
                <c:pt idx="10">
                  <c:v>Falta de trámite a una solicitud</c:v>
                </c:pt>
                <c:pt idx="11">
                  <c:v>Costos o tiempos de entrega de la información</c:v>
                </c:pt>
                <c:pt idx="12">
                  <c:v>Negativa a permitir la consulta directa de la información</c:v>
                </c:pt>
                <c:pt idx="13">
                  <c:v>Orientación a un trámite específico</c:v>
                </c:pt>
              </c:strCache>
            </c:strRef>
          </c:cat>
          <c:val>
            <c:numRef>
              <c:f>(Comparación!$D$20,Comparación!$D$22:$D$34)</c:f>
              <c:numCache>
                <c:formatCode>0.0%</c:formatCode>
                <c:ptCount val="14"/>
                <c:pt idx="0">
                  <c:v>0.23141058363110431</c:v>
                </c:pt>
                <c:pt idx="1">
                  <c:v>0.14729737394362202</c:v>
                </c:pt>
                <c:pt idx="2">
                  <c:v>0.12455334354262379</c:v>
                </c:pt>
                <c:pt idx="3">
                  <c:v>7.3960637513470595E-2</c:v>
                </c:pt>
                <c:pt idx="4">
                  <c:v>4.1007316658158925E-2</c:v>
                </c:pt>
                <c:pt idx="5">
                  <c:v>4.5091032839884297E-2</c:v>
                </c:pt>
                <c:pt idx="6">
                  <c:v>3.0230843400828086E-2</c:v>
                </c:pt>
                <c:pt idx="7">
                  <c:v>1.7809540014746755E-2</c:v>
                </c:pt>
                <c:pt idx="8">
                  <c:v>1.315864103000397E-2</c:v>
                </c:pt>
                <c:pt idx="9">
                  <c:v>1.2875049628495264E-2</c:v>
                </c:pt>
                <c:pt idx="10">
                  <c:v>1.7072202370824116E-2</c:v>
                </c:pt>
                <c:pt idx="11">
                  <c:v>1.0776473257330837E-2</c:v>
                </c:pt>
                <c:pt idx="12">
                  <c:v>2.949350575690545E-3</c:v>
                </c:pt>
                <c:pt idx="13">
                  <c:v>1.9851398105609438E-3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F-4186-89E4-73146A050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69295920"/>
        <c:axId val="369295264"/>
      </c:barChart>
      <c:catAx>
        <c:axId val="369295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69295264"/>
        <c:crosses val="autoZero"/>
        <c:auto val="1"/>
        <c:lblAlgn val="ctr"/>
        <c:lblOffset val="100"/>
        <c:noMultiLvlLbl val="0"/>
      </c:catAx>
      <c:valAx>
        <c:axId val="36929526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69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Anual!$H$5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Anual!$G$6:$G$8</c:f>
              <c:strCache>
                <c:ptCount val="3"/>
                <c:pt idx="0">
                  <c:v>Entrega de información incompleta</c:v>
                </c:pt>
                <c:pt idx="1">
                  <c:v>Entrega de información que no corresponda con lo solicitado</c:v>
                </c:pt>
                <c:pt idx="2">
                  <c:v>Falta de respuesta a una solicitud en los plazos establecidos</c:v>
                </c:pt>
              </c:strCache>
            </c:strRef>
          </c:cat>
          <c:val>
            <c:numRef>
              <c:f>Anual!$H$6:$H$8</c:f>
              <c:numCache>
                <c:formatCode>0.0%</c:formatCode>
                <c:ptCount val="3"/>
                <c:pt idx="0">
                  <c:v>1.1624695369618196</c:v>
                </c:pt>
                <c:pt idx="1">
                  <c:v>1.4757281553398058</c:v>
                </c:pt>
                <c:pt idx="2">
                  <c:v>0.91204099060631938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1-46BB-8083-F47EE70871E0}"/>
            </c:ext>
          </c:extLst>
        </c:ser>
        <c:ser>
          <c:idx val="1"/>
          <c:order val="1"/>
          <c:tx>
            <c:strRef>
              <c:f>Anual!$I$5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Anual!$G$6:$G$8</c:f>
              <c:strCache>
                <c:ptCount val="3"/>
                <c:pt idx="0">
                  <c:v>Entrega de información incompleta</c:v>
                </c:pt>
                <c:pt idx="1">
                  <c:v>Entrega de información que no corresponda con lo solicitado</c:v>
                </c:pt>
                <c:pt idx="2">
                  <c:v>Falta de respuesta a una solicitud en los plazos establecidos</c:v>
                </c:pt>
              </c:strCache>
            </c:strRef>
          </c:cat>
          <c:val>
            <c:numRef>
              <c:f>Anual!$I$6:$I$8</c:f>
              <c:numCache>
                <c:formatCode>0.0%</c:formatCode>
                <c:ptCount val="3"/>
                <c:pt idx="0">
                  <c:v>0.90204932268148663</c:v>
                </c:pt>
                <c:pt idx="1">
                  <c:v>0.94287780187997106</c:v>
                </c:pt>
                <c:pt idx="2">
                  <c:v>0.64282338112494086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1-46BB-8083-F47EE7087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283160"/>
        <c:axId val="527284472"/>
      </c:barChart>
      <c:catAx>
        <c:axId val="52728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527284472"/>
        <c:crosses val="autoZero"/>
        <c:auto val="1"/>
        <c:lblAlgn val="ctr"/>
        <c:lblOffset val="100"/>
        <c:noMultiLvlLbl val="0"/>
      </c:catAx>
      <c:valAx>
        <c:axId val="5272844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2728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7287345207274"/>
          <c:y val="9.2731627197383065E-2"/>
          <c:w val="0.80835474103550153"/>
          <c:h val="0.710443239138502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TR_TAE_M2_JUICIOS_SUJETOS!$N$17</c:f>
              <c:strCache>
                <c:ptCount val="1"/>
                <c:pt idx="0">
                  <c:v>Juicios de nulidad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cat>
            <c:strRef>
              <c:f>TR_TAE_M2_JUICIOS_SUJETOS!$M$18:$M$19</c:f>
              <c:strCache>
                <c:ptCount val="2"/>
                <c:pt idx="0">
                  <c:v>INAI</c:v>
                </c:pt>
                <c:pt idx="1">
                  <c:v>Órganos Garantes</c:v>
                </c:pt>
              </c:strCache>
            </c:strRef>
          </c:cat>
          <c:val>
            <c:numRef>
              <c:f>TR_TAE_M2_JUICIOS_SUJETOS!$N$18:$N$19</c:f>
              <c:numCache>
                <c:formatCode>General</c:formatCode>
                <c:ptCount val="2"/>
                <c:pt idx="0">
                  <c:v>97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7-43D9-A95D-26B36C3ADB36}"/>
            </c:ext>
          </c:extLst>
        </c:ser>
        <c:ser>
          <c:idx val="1"/>
          <c:order val="1"/>
          <c:tx>
            <c:strRef>
              <c:f>TR_TAE_M2_JUICIOS_SUJETOS!$O$17</c:f>
              <c:strCache>
                <c:ptCount val="1"/>
                <c:pt idx="0">
                  <c:v>Juicios de amparo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TR_TAE_M2_JUICIOS_SUJETOS!$M$18:$M$19</c:f>
              <c:strCache>
                <c:ptCount val="2"/>
                <c:pt idx="0">
                  <c:v>INAI</c:v>
                </c:pt>
                <c:pt idx="1">
                  <c:v>Órganos Garantes</c:v>
                </c:pt>
              </c:strCache>
            </c:strRef>
          </c:cat>
          <c:val>
            <c:numRef>
              <c:f>TR_TAE_M2_JUICIOS_SUJETOS!$O$18:$O$19</c:f>
              <c:numCache>
                <c:formatCode>General</c:formatCode>
                <c:ptCount val="2"/>
                <c:pt idx="0">
                  <c:v>144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7-43D9-A95D-26B36C3AD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68083448"/>
        <c:axId val="568077544"/>
      </c:barChart>
      <c:catAx>
        <c:axId val="568083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568077544"/>
        <c:crosses val="autoZero"/>
        <c:auto val="1"/>
        <c:lblAlgn val="ctr"/>
        <c:lblOffset val="100"/>
        <c:noMultiLvlLbl val="0"/>
      </c:catAx>
      <c:valAx>
        <c:axId val="5680775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6808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40857392825893"/>
          <c:y val="0.79128280839895015"/>
          <c:w val="0.55451596675415571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TR_TAE_M2_JUICIOS_SUJETOS!$Q$2</c:f>
              <c:strCache>
                <c:ptCount val="1"/>
                <c:pt idx="0">
                  <c:v>Juicios de nulidad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TR_TAE_M2_JUICIOS_SUJETOS!$R$1:$S$1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TR_TAE_M2_JUICIOS_SUJETOS!$R$2:$S$2</c:f>
              <c:numCache>
                <c:formatCode>General</c:formatCode>
                <c:ptCount val="2"/>
                <c:pt idx="0">
                  <c:v>52</c:v>
                </c:pt>
                <c:pt idx="1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6-42B7-A58E-71E2A02E81C0}"/>
            </c:ext>
          </c:extLst>
        </c:ser>
        <c:ser>
          <c:idx val="1"/>
          <c:order val="1"/>
          <c:tx>
            <c:strRef>
              <c:f>TR_TAE_M2_JUICIOS_SUJETOS!$Q$3</c:f>
              <c:strCache>
                <c:ptCount val="1"/>
                <c:pt idx="0">
                  <c:v>Juicios de amparo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TR_TAE_M2_JUICIOS_SUJETOS!$R$1:$S$1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TR_TAE_M2_JUICIOS_SUJETOS!$R$3:$S$3</c:f>
              <c:numCache>
                <c:formatCode>General</c:formatCode>
                <c:ptCount val="2"/>
                <c:pt idx="0">
                  <c:v>203</c:v>
                </c:pt>
                <c:pt idx="1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6-42B7-A58E-71E2A02E8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078856"/>
        <c:axId val="568079840"/>
      </c:barChart>
      <c:catAx>
        <c:axId val="56807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568079840"/>
        <c:crosses val="autoZero"/>
        <c:auto val="1"/>
        <c:lblAlgn val="ctr"/>
        <c:lblOffset val="100"/>
        <c:noMultiLvlLbl val="0"/>
      </c:catAx>
      <c:valAx>
        <c:axId val="56807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807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TR_TAE_M2_JUICIOS_SUJETOS!$X$16:$X$26</c:f>
              <c:strCache>
                <c:ptCount val="11"/>
                <c:pt idx="0">
                  <c:v>Poder Ejecutivo </c:v>
                </c:pt>
                <c:pt idx="1">
                  <c:v>Otros</c:v>
                </c:pt>
                <c:pt idx="2">
                  <c:v>Municipios o Delegaciones</c:v>
                </c:pt>
                <c:pt idx="3">
                  <c:v>Poder Judicial</c:v>
                </c:pt>
                <c:pt idx="4">
                  <c:v>Organismos Constitucionales Autónomos</c:v>
                </c:pt>
                <c:pt idx="5">
                  <c:v>Autoridades administrativas y jurisdiccionales en materia laboral</c:v>
                </c:pt>
                <c:pt idx="6">
                  <c:v>Sindicatos</c:v>
                </c:pt>
                <c:pt idx="7">
                  <c:v>Poder Legislativo</c:v>
                </c:pt>
                <c:pt idx="8">
                  <c:v>Partidos políticos</c:v>
                </c:pt>
                <c:pt idx="9">
                  <c:v>Instituciones de educación superior públicas autónomas</c:v>
                </c:pt>
                <c:pt idx="10">
                  <c:v>Fideicomisos y fondos públicos</c:v>
                </c:pt>
              </c:strCache>
            </c:strRef>
          </c:cat>
          <c:val>
            <c:numRef>
              <c:f>TR_TAE_M2_JUICIOS_SUJETOS!$Z$16:$Z$26</c:f>
              <c:numCache>
                <c:formatCode>General</c:formatCode>
                <c:ptCount val="11"/>
                <c:pt idx="0">
                  <c:v>14</c:v>
                </c:pt>
                <c:pt idx="1">
                  <c:v>97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8-4393-BC8A-857054C6A301}"/>
            </c:ext>
          </c:extLst>
        </c:ser>
        <c:ser>
          <c:idx val="1"/>
          <c:order val="1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TR_TAE_M2_JUICIOS_SUJETOS!$X$16:$X$26</c:f>
              <c:strCache>
                <c:ptCount val="11"/>
                <c:pt idx="0">
                  <c:v>Poder Ejecutivo </c:v>
                </c:pt>
                <c:pt idx="1">
                  <c:v>Otros</c:v>
                </c:pt>
                <c:pt idx="2">
                  <c:v>Municipios o Delegaciones</c:v>
                </c:pt>
                <c:pt idx="3">
                  <c:v>Poder Judicial</c:v>
                </c:pt>
                <c:pt idx="4">
                  <c:v>Organismos Constitucionales Autónomos</c:v>
                </c:pt>
                <c:pt idx="5">
                  <c:v>Autoridades administrativas y jurisdiccionales en materia laboral</c:v>
                </c:pt>
                <c:pt idx="6">
                  <c:v>Sindicatos</c:v>
                </c:pt>
                <c:pt idx="7">
                  <c:v>Poder Legislativo</c:v>
                </c:pt>
                <c:pt idx="8">
                  <c:v>Partidos políticos</c:v>
                </c:pt>
                <c:pt idx="9">
                  <c:v>Instituciones de educación superior públicas autónomas</c:v>
                </c:pt>
                <c:pt idx="10">
                  <c:v>Fideicomisos y fondos públicos</c:v>
                </c:pt>
              </c:strCache>
            </c:strRef>
          </c:cat>
          <c:val>
            <c:numRef>
              <c:f>TR_TAE_M2_JUICIOS_SUJETOS!$AA$16:$AA$26</c:f>
              <c:numCache>
                <c:formatCode>General</c:formatCode>
                <c:ptCount val="11"/>
                <c:pt idx="0">
                  <c:v>136</c:v>
                </c:pt>
                <c:pt idx="1">
                  <c:v>41</c:v>
                </c:pt>
                <c:pt idx="2">
                  <c:v>52</c:v>
                </c:pt>
                <c:pt idx="3">
                  <c:v>25</c:v>
                </c:pt>
                <c:pt idx="4">
                  <c:v>17</c:v>
                </c:pt>
                <c:pt idx="5">
                  <c:v>10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8-4393-BC8A-857054C6A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8082136"/>
        <c:axId val="568082792"/>
      </c:barChart>
      <c:catAx>
        <c:axId val="56808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568082792"/>
        <c:crosses val="autoZero"/>
        <c:auto val="1"/>
        <c:lblAlgn val="ctr"/>
        <c:lblOffset val="100"/>
        <c:noMultiLvlLbl val="0"/>
      </c:catAx>
      <c:valAx>
        <c:axId val="568082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808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'J.de nulidad_sanciones_ med de '!$W$9</c:f>
              <c:strCache>
                <c:ptCount val="1"/>
                <c:pt idx="0">
                  <c:v>Acceso a la inf. Pública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noFill/>
              <a:ln w="76200">
                <a:solidFill>
                  <a:srgbClr val="10253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EE1-419B-9117-C810E4BD620B}"/>
              </c:ext>
            </c:extLst>
          </c:dPt>
          <c:dPt>
            <c:idx val="1"/>
            <c:invertIfNegative val="0"/>
            <c:bubble3D val="0"/>
            <c:spPr>
              <a:noFill/>
              <a:ln w="76200">
                <a:solidFill>
                  <a:srgbClr val="0068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EE1-419B-9117-C810E4BD620B}"/>
              </c:ext>
            </c:extLst>
          </c:dPt>
          <c:dPt>
            <c:idx val="2"/>
            <c:invertIfNegative val="0"/>
            <c:bubble3D val="0"/>
            <c:spPr>
              <a:noFill/>
              <a:ln w="76200">
                <a:solidFill>
                  <a:srgbClr val="00A7C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EE1-419B-9117-C810E4BD620B}"/>
              </c:ext>
            </c:extLst>
          </c:dPt>
          <c:dPt>
            <c:idx val="3"/>
            <c:invertIfNegative val="0"/>
            <c:bubble3D val="0"/>
            <c:spPr>
              <a:noFill/>
              <a:ln w="76200"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EE1-419B-9117-C810E4BD620B}"/>
              </c:ext>
            </c:extLst>
          </c:dPt>
          <c:cat>
            <c:strRef>
              <c:f>'J.de nulidad_sanciones_ med de '!$V$10:$V$13</c:f>
              <c:strCache>
                <c:ptCount val="4"/>
                <c:pt idx="0">
                  <c:v>Amonestación pública</c:v>
                </c:pt>
                <c:pt idx="1">
                  <c:v>Otra</c:v>
                </c:pt>
                <c:pt idx="2">
                  <c:v>Amonestación pública y multa</c:v>
                </c:pt>
                <c:pt idx="3">
                  <c:v>Multa</c:v>
                </c:pt>
              </c:strCache>
            </c:strRef>
          </c:cat>
          <c:val>
            <c:numRef>
              <c:f>'J.de nulidad_sanciones_ med de '!$W$10:$W$13</c:f>
              <c:numCache>
                <c:formatCode>General</c:formatCode>
                <c:ptCount val="4"/>
                <c:pt idx="0">
                  <c:v>355</c:v>
                </c:pt>
                <c:pt idx="1">
                  <c:v>184</c:v>
                </c:pt>
                <c:pt idx="2">
                  <c:v>128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E1-419B-9117-C810E4BD620B}"/>
            </c:ext>
          </c:extLst>
        </c:ser>
        <c:ser>
          <c:idx val="1"/>
          <c:order val="1"/>
          <c:tx>
            <c:strRef>
              <c:f>'J.de nulidad_sanciones_ med de '!$X$9</c:f>
              <c:strCache>
                <c:ptCount val="1"/>
                <c:pt idx="0">
                  <c:v>Protección de datos personales</c:v>
                </c:pt>
              </c:strCache>
            </c:strRef>
          </c:tx>
          <c:invertIfNegative val="0"/>
          <c:cat>
            <c:strRef>
              <c:f>'J.de nulidad_sanciones_ med de '!$V$10:$V$13</c:f>
              <c:strCache>
                <c:ptCount val="4"/>
                <c:pt idx="0">
                  <c:v>Amonestación pública</c:v>
                </c:pt>
                <c:pt idx="1">
                  <c:v>Otra</c:v>
                </c:pt>
                <c:pt idx="2">
                  <c:v>Amonestación pública y multa</c:v>
                </c:pt>
                <c:pt idx="3">
                  <c:v>Multa</c:v>
                </c:pt>
              </c:strCache>
            </c:strRef>
          </c:cat>
          <c:val>
            <c:numRef>
              <c:f>'J.de nulidad_sanciones_ med de '!$X$10:$X$13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E1-419B-9117-C810E4BD6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09392264"/>
        <c:axId val="509392656"/>
      </c:barChart>
      <c:catAx>
        <c:axId val="5093922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09392656"/>
        <c:crosses val="autoZero"/>
        <c:auto val="1"/>
        <c:lblAlgn val="ctr"/>
        <c:lblOffset val="100"/>
        <c:noMultiLvlLbl val="0"/>
      </c:catAx>
      <c:valAx>
        <c:axId val="509392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5093922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10253F"/>
            </a:solidFill>
          </c:spPr>
          <c:dPt>
            <c:idx val="0"/>
            <c:bubble3D val="0"/>
            <c:spPr>
              <a:solidFill>
                <a:srgbClr val="10253F"/>
              </a:solidFill>
              <a:ln w="19050">
                <a:solidFill>
                  <a:srgbClr val="1025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1D-48DC-81CF-580C9730254D}"/>
              </c:ext>
            </c:extLst>
          </c:dPt>
          <c:dPt>
            <c:idx val="1"/>
            <c:bubble3D val="0"/>
            <c:spPr>
              <a:solidFill>
                <a:srgbClr val="006887"/>
              </a:solidFill>
              <a:ln w="19050">
                <a:solidFill>
                  <a:srgbClr val="00688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D-48DC-81CF-580C9730254D}"/>
              </c:ext>
            </c:extLst>
          </c:dPt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0.0%</c:formatCode>
                <c:ptCount val="2"/>
                <c:pt idx="0">
                  <c:v>0.73433583959899751</c:v>
                </c:pt>
                <c:pt idx="1">
                  <c:v>0.26566416040100249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D-48DC-81CF-580C97302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C223C"/>
            </a:solidFill>
            <a:ln>
              <a:noFill/>
            </a:ln>
            <a:effectLst/>
          </c:spPr>
          <c:invertIfNegative val="0"/>
          <c:cat>
            <c:strRef>
              <c:f>'CNGEST_2017.TR_TAE_M3_PERSONAL'!$K$44:$K$54</c:f>
              <c:strCache>
                <c:ptCount val="11"/>
                <c:pt idx="0">
                  <c:v>Municipios o Delegaciones</c:v>
                </c:pt>
                <c:pt idx="1">
                  <c:v>Otros</c:v>
                </c:pt>
                <c:pt idx="2">
                  <c:v>Poder Ejecutivo </c:v>
                </c:pt>
                <c:pt idx="3">
                  <c:v>Fideicomisos y fondos públicos</c:v>
                </c:pt>
                <c:pt idx="4">
                  <c:v>Partidos políticos</c:v>
                </c:pt>
                <c:pt idx="5">
                  <c:v>Poder Judicial</c:v>
                </c:pt>
                <c:pt idx="6">
                  <c:v>Sindicatos</c:v>
                </c:pt>
                <c:pt idx="7">
                  <c:v>Organismos Constitucionales Autónomos</c:v>
                </c:pt>
                <c:pt idx="8">
                  <c:v>Poder Legislativo</c:v>
                </c:pt>
                <c:pt idx="9">
                  <c:v>Instituciones de educación superior públicas autónomas</c:v>
                </c:pt>
                <c:pt idx="10">
                  <c:v>Autoridades administrativas y jurisdiccionales en materia laboral</c:v>
                </c:pt>
              </c:strCache>
            </c:strRef>
          </c:cat>
          <c:val>
            <c:numRef>
              <c:f>'CNGEST_2017.TR_TAE_M3_PERSONAL'!$M$44:$M$54</c:f>
              <c:numCache>
                <c:formatCode>General</c:formatCode>
                <c:ptCount val="11"/>
                <c:pt idx="0">
                  <c:v>1079</c:v>
                </c:pt>
                <c:pt idx="1">
                  <c:v>761</c:v>
                </c:pt>
                <c:pt idx="2">
                  <c:v>749</c:v>
                </c:pt>
                <c:pt idx="3">
                  <c:v>130</c:v>
                </c:pt>
                <c:pt idx="4">
                  <c:v>103</c:v>
                </c:pt>
                <c:pt idx="5">
                  <c:v>28</c:v>
                </c:pt>
                <c:pt idx="6">
                  <c:v>76</c:v>
                </c:pt>
                <c:pt idx="7">
                  <c:v>63</c:v>
                </c:pt>
                <c:pt idx="8">
                  <c:v>28</c:v>
                </c:pt>
                <c:pt idx="9">
                  <c:v>27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9-4012-81F4-31837BE44F89}"/>
            </c:ext>
          </c:extLst>
        </c:ser>
        <c:ser>
          <c:idx val="1"/>
          <c:order val="1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cat>
            <c:strRef>
              <c:f>'CNGEST_2017.TR_TAE_M3_PERSONAL'!$K$44:$K$54</c:f>
              <c:strCache>
                <c:ptCount val="11"/>
                <c:pt idx="0">
                  <c:v>Municipios o Delegaciones</c:v>
                </c:pt>
                <c:pt idx="1">
                  <c:v>Otros</c:v>
                </c:pt>
                <c:pt idx="2">
                  <c:v>Poder Ejecutivo </c:v>
                </c:pt>
                <c:pt idx="3">
                  <c:v>Fideicomisos y fondos públicos</c:v>
                </c:pt>
                <c:pt idx="4">
                  <c:v>Partidos políticos</c:v>
                </c:pt>
                <c:pt idx="5">
                  <c:v>Poder Judicial</c:v>
                </c:pt>
                <c:pt idx="6">
                  <c:v>Sindicatos</c:v>
                </c:pt>
                <c:pt idx="7">
                  <c:v>Organismos Constitucionales Autónomos</c:v>
                </c:pt>
                <c:pt idx="8">
                  <c:v>Poder Legislativo</c:v>
                </c:pt>
                <c:pt idx="9">
                  <c:v>Instituciones de educación superior públicas autónomas</c:v>
                </c:pt>
                <c:pt idx="10">
                  <c:v>Autoridades administrativas y jurisdiccionales en materia laboral</c:v>
                </c:pt>
              </c:strCache>
            </c:strRef>
          </c:cat>
          <c:val>
            <c:numRef>
              <c:f>'CNGEST_2017.TR_TAE_M3_PERSONAL'!$N$44:$N$54</c:f>
              <c:numCache>
                <c:formatCode>General</c:formatCode>
                <c:ptCount val="11"/>
                <c:pt idx="0">
                  <c:v>1023</c:v>
                </c:pt>
                <c:pt idx="1">
                  <c:v>1059</c:v>
                </c:pt>
                <c:pt idx="2">
                  <c:v>632</c:v>
                </c:pt>
                <c:pt idx="3">
                  <c:v>84</c:v>
                </c:pt>
                <c:pt idx="4">
                  <c:v>75</c:v>
                </c:pt>
                <c:pt idx="5">
                  <c:v>28</c:v>
                </c:pt>
                <c:pt idx="6">
                  <c:v>47</c:v>
                </c:pt>
                <c:pt idx="7">
                  <c:v>63</c:v>
                </c:pt>
                <c:pt idx="8">
                  <c:v>17</c:v>
                </c:pt>
                <c:pt idx="9">
                  <c:v>17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9-4012-81F4-31837BE44F89}"/>
            </c:ext>
          </c:extLst>
        </c:ser>
        <c:ser>
          <c:idx val="2"/>
          <c:order val="2"/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'CNGEST_2017.TR_TAE_M3_PERSONAL'!$K$44:$K$54</c:f>
              <c:strCache>
                <c:ptCount val="11"/>
                <c:pt idx="0">
                  <c:v>Municipios o Delegaciones</c:v>
                </c:pt>
                <c:pt idx="1">
                  <c:v>Otros</c:v>
                </c:pt>
                <c:pt idx="2">
                  <c:v>Poder Ejecutivo </c:v>
                </c:pt>
                <c:pt idx="3">
                  <c:v>Fideicomisos y fondos públicos</c:v>
                </c:pt>
                <c:pt idx="4">
                  <c:v>Partidos políticos</c:v>
                </c:pt>
                <c:pt idx="5">
                  <c:v>Poder Judicial</c:v>
                </c:pt>
                <c:pt idx="6">
                  <c:v>Sindicatos</c:v>
                </c:pt>
                <c:pt idx="7">
                  <c:v>Organismos Constitucionales Autónomos</c:v>
                </c:pt>
                <c:pt idx="8">
                  <c:v>Poder Legislativo</c:v>
                </c:pt>
                <c:pt idx="9">
                  <c:v>Instituciones de educación superior públicas autónomas</c:v>
                </c:pt>
                <c:pt idx="10">
                  <c:v>Autoridades administrativas y jurisdiccionales en materia laboral</c:v>
                </c:pt>
              </c:strCache>
            </c:strRef>
          </c:cat>
          <c:val>
            <c:numRef>
              <c:f>'CNGEST_2017.TR_TAE_M3_PERSONAL'!$O$44:$O$54</c:f>
              <c:numCache>
                <c:formatCode>General</c:formatCode>
                <c:ptCount val="11"/>
                <c:pt idx="0">
                  <c:v>306</c:v>
                </c:pt>
                <c:pt idx="1">
                  <c:v>13</c:v>
                </c:pt>
                <c:pt idx="2">
                  <c:v>256</c:v>
                </c:pt>
                <c:pt idx="3">
                  <c:v>28</c:v>
                </c:pt>
                <c:pt idx="4">
                  <c:v>42</c:v>
                </c:pt>
                <c:pt idx="5">
                  <c:v>102</c:v>
                </c:pt>
                <c:pt idx="6">
                  <c:v>29</c:v>
                </c:pt>
                <c:pt idx="7">
                  <c:v>19</c:v>
                </c:pt>
                <c:pt idx="8">
                  <c:v>25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9-4012-81F4-31837BE44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72178200"/>
        <c:axId val="472186072"/>
      </c:barChart>
      <c:catAx>
        <c:axId val="472178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2186072"/>
        <c:crosses val="autoZero"/>
        <c:auto val="1"/>
        <c:lblAlgn val="ctr"/>
        <c:lblOffset val="100"/>
        <c:noMultiLvlLbl val="0"/>
      </c:catAx>
      <c:valAx>
        <c:axId val="4721860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7217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'111017 OJB'!$S$2:$Z$2</c:f>
              <c:strCache>
                <c:ptCount val="8"/>
                <c:pt idx="0">
                  <c:v>Ninguno</c:v>
                </c:pt>
                <c:pt idx="1">
                  <c:v>Preescolar o primaria</c:v>
                </c:pt>
                <c:pt idx="2">
                  <c:v>Secundaria</c:v>
                </c:pt>
                <c:pt idx="3">
                  <c:v>Preparatoria</c:v>
                </c:pt>
                <c:pt idx="4">
                  <c:v>Carrera técnica o  comercial</c:v>
                </c:pt>
                <c:pt idx="5">
                  <c:v>Licenciatura</c:v>
                </c:pt>
                <c:pt idx="6">
                  <c:v>Maestría</c:v>
                </c:pt>
                <c:pt idx="7">
                  <c:v>Doctorado</c:v>
                </c:pt>
              </c:strCache>
            </c:strRef>
          </c:cat>
          <c:val>
            <c:numRef>
              <c:f>'111017 OJB'!$S$8:$Z$8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2.8328611898016998E-2</c:v>
                </c:pt>
                <c:pt idx="3">
                  <c:v>2.5495750708215296E-2</c:v>
                </c:pt>
                <c:pt idx="4">
                  <c:v>2.9745042492917848E-2</c:v>
                </c:pt>
                <c:pt idx="5">
                  <c:v>0.78895184135977336</c:v>
                </c:pt>
                <c:pt idx="6">
                  <c:v>0.11048158640226628</c:v>
                </c:pt>
                <c:pt idx="7">
                  <c:v>1.69971671388102E-2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6-4327-968C-01855234C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4330456"/>
        <c:axId val="374331112"/>
      </c:barChart>
      <c:catAx>
        <c:axId val="37433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74331112"/>
        <c:crosses val="autoZero"/>
        <c:auto val="1"/>
        <c:lblAlgn val="ctr"/>
        <c:lblOffset val="100"/>
        <c:noMultiLvlLbl val="0"/>
      </c:catAx>
      <c:valAx>
        <c:axId val="3743311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433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'CNGEST_2017.TR_TAE_M3_PERSONAL'!$Y$2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14294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429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89-4004-BE00-BF145EDE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'CNGEST_2017.TR_TAE_M3_PERSONAL'!$Y$7</c:f>
              <c:numCache>
                <c:formatCode>0.0%</c:formatCode>
                <c:ptCount val="1"/>
                <c:pt idx="0">
                  <c:v>0.46516672552085958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9-4004-BE00-BF145EDEAE9A}"/>
            </c:ext>
          </c:extLst>
        </c:ser>
        <c:ser>
          <c:idx val="1"/>
          <c:order val="1"/>
          <c:tx>
            <c:strRef>
              <c:f>'CNGEST_2017.TR_TAE_M3_PERSONAL'!$Z$2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'CNGEST_2017.TR_TAE_M3_PERSONAL'!$Z$7</c:f>
              <c:numCache>
                <c:formatCode>0.0%</c:formatCode>
                <c:ptCount val="1"/>
                <c:pt idx="0">
                  <c:v>0.3632144478635928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9-4004-BE00-BF145EDEAE9A}"/>
            </c:ext>
          </c:extLst>
        </c:ser>
        <c:ser>
          <c:idx val="2"/>
          <c:order val="2"/>
          <c:tx>
            <c:strRef>
              <c:f>'CNGEST_2017.TR_TAE_M3_PERSONAL'!$AA$2</c:f>
              <c:strCache>
                <c:ptCount val="1"/>
                <c:pt idx="0">
                  <c:v>No especificado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'CNGEST_2017.TR_TAE_M3_PERSONAL'!$AA$7</c:f>
              <c:numCache>
                <c:formatCode>0.0%</c:formatCode>
                <c:ptCount val="1"/>
                <c:pt idx="0">
                  <c:v>0.17161882661554759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89-4004-BE00-BF145EDE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72228712"/>
        <c:axId val="472223136"/>
      </c:barChart>
      <c:catAx>
        <c:axId val="472228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2223136"/>
        <c:crosses val="autoZero"/>
        <c:auto val="1"/>
        <c:lblAlgn val="ctr"/>
        <c:lblOffset val="100"/>
        <c:noMultiLvlLbl val="0"/>
      </c:catAx>
      <c:valAx>
        <c:axId val="4722231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222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96407185628743E-2"/>
          <c:y val="0.65010904804008252"/>
          <c:w val="0.91428043912175638"/>
          <c:h val="0.106524722509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C223C"/>
            </a:solidFill>
            <a:ln>
              <a:noFill/>
            </a:ln>
            <a:effectLst/>
          </c:spPr>
          <c:invertIfNegative val="0"/>
          <c:cat>
            <c:strRef>
              <c:f>'CNGEST_2017.TR_TAE_M3_PERSONAL'!$K$42:$K$52</c:f>
              <c:strCache>
                <c:ptCount val="11"/>
                <c:pt idx="0">
                  <c:v>Poder Ejecutivo </c:v>
                </c:pt>
                <c:pt idx="1">
                  <c:v>Municipios o Delegaciones</c:v>
                </c:pt>
                <c:pt idx="2">
                  <c:v>Otros</c:v>
                </c:pt>
                <c:pt idx="3">
                  <c:v>Fideicomisos y fondos públicos</c:v>
                </c:pt>
                <c:pt idx="4">
                  <c:v>Partidos políticos</c:v>
                </c:pt>
                <c:pt idx="5">
                  <c:v>Organismos Constitucionales Autónomos</c:v>
                </c:pt>
                <c:pt idx="6">
                  <c:v>Poder Legislativo</c:v>
                </c:pt>
                <c:pt idx="7">
                  <c:v>Autoridades administrativas y jurisdiccionales en materia laboral</c:v>
                </c:pt>
                <c:pt idx="8">
                  <c:v>Sindicatos</c:v>
                </c:pt>
                <c:pt idx="9">
                  <c:v>Poder Judicial</c:v>
                </c:pt>
                <c:pt idx="10">
                  <c:v>Instituciones de educación superior públicas autónomas</c:v>
                </c:pt>
              </c:strCache>
            </c:strRef>
          </c:cat>
          <c:val>
            <c:numRef>
              <c:f>'CNGEST_2017.TR_TAE_M3_PERSONAL'!$M$42:$M$52</c:f>
              <c:numCache>
                <c:formatCode>General</c:formatCode>
                <c:ptCount val="11"/>
                <c:pt idx="0">
                  <c:v>1884</c:v>
                </c:pt>
                <c:pt idx="1">
                  <c:v>2238</c:v>
                </c:pt>
                <c:pt idx="2">
                  <c:v>1108</c:v>
                </c:pt>
                <c:pt idx="3">
                  <c:v>241</c:v>
                </c:pt>
                <c:pt idx="4">
                  <c:v>207</c:v>
                </c:pt>
                <c:pt idx="5">
                  <c:v>178</c:v>
                </c:pt>
                <c:pt idx="6">
                  <c:v>98</c:v>
                </c:pt>
                <c:pt idx="7">
                  <c:v>19</c:v>
                </c:pt>
                <c:pt idx="8">
                  <c:v>77</c:v>
                </c:pt>
                <c:pt idx="9">
                  <c:v>73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1-4608-8B52-4643792F3B1B}"/>
            </c:ext>
          </c:extLst>
        </c:ser>
        <c:ser>
          <c:idx val="1"/>
          <c:order val="1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cat>
            <c:strRef>
              <c:f>'CNGEST_2017.TR_TAE_M3_PERSONAL'!$K$42:$K$52</c:f>
              <c:strCache>
                <c:ptCount val="11"/>
                <c:pt idx="0">
                  <c:v>Poder Ejecutivo </c:v>
                </c:pt>
                <c:pt idx="1">
                  <c:v>Municipios o Delegaciones</c:v>
                </c:pt>
                <c:pt idx="2">
                  <c:v>Otros</c:v>
                </c:pt>
                <c:pt idx="3">
                  <c:v>Fideicomisos y fondos públicos</c:v>
                </c:pt>
                <c:pt idx="4">
                  <c:v>Partidos políticos</c:v>
                </c:pt>
                <c:pt idx="5">
                  <c:v>Organismos Constitucionales Autónomos</c:v>
                </c:pt>
                <c:pt idx="6">
                  <c:v>Poder Legislativo</c:v>
                </c:pt>
                <c:pt idx="7">
                  <c:v>Autoridades administrativas y jurisdiccionales en materia laboral</c:v>
                </c:pt>
                <c:pt idx="8">
                  <c:v>Sindicatos</c:v>
                </c:pt>
                <c:pt idx="9">
                  <c:v>Poder Judicial</c:v>
                </c:pt>
                <c:pt idx="10">
                  <c:v>Instituciones de educación superior públicas autónomas</c:v>
                </c:pt>
              </c:strCache>
            </c:strRef>
          </c:cat>
          <c:val>
            <c:numRef>
              <c:f>'CNGEST_2017.TR_TAE_M3_PERSONAL'!$N$42:$N$52</c:f>
              <c:numCache>
                <c:formatCode>General</c:formatCode>
                <c:ptCount val="11"/>
                <c:pt idx="0">
                  <c:v>994</c:v>
                </c:pt>
                <c:pt idx="1">
                  <c:v>1199</c:v>
                </c:pt>
                <c:pt idx="2">
                  <c:v>1373</c:v>
                </c:pt>
                <c:pt idx="3">
                  <c:v>177</c:v>
                </c:pt>
                <c:pt idx="4">
                  <c:v>131</c:v>
                </c:pt>
                <c:pt idx="5">
                  <c:v>116</c:v>
                </c:pt>
                <c:pt idx="6">
                  <c:v>30</c:v>
                </c:pt>
                <c:pt idx="7">
                  <c:v>19</c:v>
                </c:pt>
                <c:pt idx="8">
                  <c:v>44</c:v>
                </c:pt>
                <c:pt idx="9">
                  <c:v>40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1-4608-8B52-4643792F3B1B}"/>
            </c:ext>
          </c:extLst>
        </c:ser>
        <c:ser>
          <c:idx val="2"/>
          <c:order val="2"/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'CNGEST_2017.TR_TAE_M3_PERSONAL'!$K$42:$K$52</c:f>
              <c:strCache>
                <c:ptCount val="11"/>
                <c:pt idx="0">
                  <c:v>Poder Ejecutivo </c:v>
                </c:pt>
                <c:pt idx="1">
                  <c:v>Municipios o Delegaciones</c:v>
                </c:pt>
                <c:pt idx="2">
                  <c:v>Otros</c:v>
                </c:pt>
                <c:pt idx="3">
                  <c:v>Fideicomisos y fondos públicos</c:v>
                </c:pt>
                <c:pt idx="4">
                  <c:v>Partidos políticos</c:v>
                </c:pt>
                <c:pt idx="5">
                  <c:v>Organismos Constitucionales Autónomos</c:v>
                </c:pt>
                <c:pt idx="6">
                  <c:v>Poder Legislativo</c:v>
                </c:pt>
                <c:pt idx="7">
                  <c:v>Autoridades administrativas y jurisdiccionales en materia laboral</c:v>
                </c:pt>
                <c:pt idx="8">
                  <c:v>Sindicatos</c:v>
                </c:pt>
                <c:pt idx="9">
                  <c:v>Poder Judicial</c:v>
                </c:pt>
                <c:pt idx="10">
                  <c:v>Instituciones de educación superior públicas autónomas</c:v>
                </c:pt>
              </c:strCache>
            </c:strRef>
          </c:cat>
          <c:val>
            <c:numRef>
              <c:f>'CNGEST_2017.TR_TAE_M3_PERSONAL'!$O$42:$O$52</c:f>
              <c:numCache>
                <c:formatCode>General</c:formatCode>
                <c:ptCount val="11"/>
                <c:pt idx="0">
                  <c:v>1107</c:v>
                </c:pt>
                <c:pt idx="1">
                  <c:v>50</c:v>
                </c:pt>
                <c:pt idx="2">
                  <c:v>3</c:v>
                </c:pt>
                <c:pt idx="3">
                  <c:v>1214</c:v>
                </c:pt>
                <c:pt idx="4">
                  <c:v>33</c:v>
                </c:pt>
                <c:pt idx="5">
                  <c:v>43</c:v>
                </c:pt>
                <c:pt idx="6">
                  <c:v>7</c:v>
                </c:pt>
                <c:pt idx="7">
                  <c:v>92</c:v>
                </c:pt>
                <c:pt idx="8">
                  <c:v>0</c:v>
                </c:pt>
                <c:pt idx="9">
                  <c:v>1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01-4608-8B52-4643792F3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604195512"/>
        <c:axId val="604189936"/>
      </c:barChart>
      <c:catAx>
        <c:axId val="604195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604189936"/>
        <c:crosses val="autoZero"/>
        <c:auto val="1"/>
        <c:lblAlgn val="ctr"/>
        <c:lblOffset val="100"/>
        <c:noMultiLvlLbl val="0"/>
      </c:catAx>
      <c:valAx>
        <c:axId val="6041899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041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TR_TAE_M3_SOLIC_ACEP_DESECHA!$AA$1</c:f>
              <c:strCache>
                <c:ptCount val="1"/>
                <c:pt idx="0">
                  <c:v>Aceptadas</c:v>
                </c:pt>
              </c:strCache>
            </c:strRef>
          </c:tx>
          <c:spPr>
            <a:solidFill>
              <a:srgbClr val="0C22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TR_TAE_M3_SOLIC_ACEP_DESECHA!$AA$9</c:f>
              <c:numCache>
                <c:formatCode>0.0%</c:formatCode>
                <c:ptCount val="1"/>
                <c:pt idx="0">
                  <c:v>0.70926995311990626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6-4560-8933-E2C3F603104E}"/>
            </c:ext>
          </c:extLst>
        </c:ser>
        <c:ser>
          <c:idx val="1"/>
          <c:order val="1"/>
          <c:tx>
            <c:strRef>
              <c:f>TR_TAE_M3_SOLIC_ACEP_DESECHA!$AB$1</c:f>
              <c:strCache>
                <c:ptCount val="1"/>
                <c:pt idx="0">
                  <c:v>Desechadas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3960805465659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26-4560-8933-E2C3F6031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TR_TAE_M3_SOLIC_ACEP_DESECHA!$AB$9</c:f>
              <c:numCache>
                <c:formatCode>0.0%</c:formatCode>
                <c:ptCount val="1"/>
                <c:pt idx="0">
                  <c:v>5.2532336244909078E-2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6-4560-8933-E2C3F603104E}"/>
            </c:ext>
          </c:extLst>
        </c:ser>
        <c:ser>
          <c:idx val="2"/>
          <c:order val="2"/>
          <c:tx>
            <c:strRef>
              <c:f>TR_TAE_M3_SOLIC_ACEP_DESECHA!$AC$1</c:f>
              <c:strCache>
                <c:ptCount val="1"/>
                <c:pt idx="0">
                  <c:v>No presentadas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9793239841783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26-4560-8933-E2C3F6031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TR_TAE_M3_SOLIC_ACEP_DESECHA!$AC$9</c:f>
              <c:numCache>
                <c:formatCode>0.0%</c:formatCode>
                <c:ptCount val="1"/>
                <c:pt idx="0">
                  <c:v>6.0700767866244034E-3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6-4560-8933-E2C3F603104E}"/>
            </c:ext>
          </c:extLst>
        </c:ser>
        <c:ser>
          <c:idx val="3"/>
          <c:order val="3"/>
          <c:tx>
            <c:strRef>
              <c:f>TR_TAE_M3_SOLIC_ACEP_DESECHA!$AD$1</c:f>
              <c:strCache>
                <c:ptCount val="1"/>
                <c:pt idx="0">
                  <c:v>No especificado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TR_TAE_M3_SOLIC_ACEP_DESECHA!$AD$9</c:f>
              <c:numCache>
                <c:formatCode>0.0%</c:formatCode>
                <c:ptCount val="1"/>
                <c:pt idx="0">
                  <c:v>0.23212763384856031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6-4560-8933-E2C3F60310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5149024"/>
        <c:axId val="435148040"/>
      </c:barChart>
      <c:catAx>
        <c:axId val="435149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148040"/>
        <c:crosses val="autoZero"/>
        <c:auto val="1"/>
        <c:lblAlgn val="ctr"/>
        <c:lblOffset val="100"/>
        <c:noMultiLvlLbl val="0"/>
      </c:catAx>
      <c:valAx>
        <c:axId val="435148040"/>
        <c:scaling>
          <c:orientation val="minMax"/>
          <c:max val="1"/>
        </c:scaling>
        <c:delete val="1"/>
        <c:axPos val="b"/>
        <c:numFmt formatCode="0.0%" sourceLinked="1"/>
        <c:majorTickMark val="none"/>
        <c:minorTickMark val="none"/>
        <c:tickLblPos val="nextTo"/>
        <c:crossAx val="43514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291621718806184E-2"/>
          <c:y val="0.67187664440396677"/>
          <c:w val="0.9"/>
          <c:h val="0.10964531471362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'CNGEST_2017.TR_TAE_M3_SOLIC_RE'!$BO$26:$BO$29</c:f>
              <c:strCache>
                <c:ptCount val="4"/>
                <c:pt idx="0">
                  <c:v>Sistema informático*</c:v>
                </c:pt>
                <c:pt idx="1">
                  <c:v>Personalmente</c:v>
                </c:pt>
                <c:pt idx="2">
                  <c:v>Correo electrónico</c:v>
                </c:pt>
                <c:pt idx="3">
                  <c:v>Otros</c:v>
                </c:pt>
              </c:strCache>
            </c:strRef>
          </c:cat>
          <c:val>
            <c:numRef>
              <c:f>'CNGEST_2017.TR_TAE_M3_SOLIC_RE'!$BP$26:$BP$29</c:f>
              <c:numCache>
                <c:formatCode>0.0%</c:formatCode>
                <c:ptCount val="4"/>
                <c:pt idx="0">
                  <c:v>0.81077614640425244</c:v>
                </c:pt>
                <c:pt idx="1">
                  <c:v>4.3281820839372542E-2</c:v>
                </c:pt>
                <c:pt idx="2">
                  <c:v>2.079070173209932E-2</c:v>
                </c:pt>
                <c:pt idx="3">
                  <c:v>0.12515133102427567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4-40E3-AF24-1E9E810C3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476448648"/>
        <c:axId val="476449304"/>
      </c:barChart>
      <c:catAx>
        <c:axId val="47644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6449304"/>
        <c:crosses val="autoZero"/>
        <c:auto val="1"/>
        <c:lblAlgn val="ctr"/>
        <c:lblOffset val="100"/>
        <c:noMultiLvlLbl val="0"/>
      </c:catAx>
      <c:valAx>
        <c:axId val="476449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76448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0253F"/>
            </a:solidFill>
            <a:ln>
              <a:solidFill>
                <a:srgbClr val="10253F"/>
              </a:solidFill>
            </a:ln>
          </c:spPr>
          <c:dPt>
            <c:idx val="0"/>
            <c:bubble3D val="0"/>
            <c:spPr>
              <a:solidFill>
                <a:srgbClr val="10253F"/>
              </a:solidFill>
              <a:ln>
                <a:solidFill>
                  <a:srgbClr val="1025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2C-4B77-BD94-CABD5F9EF17B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>
                <a:solidFill>
                  <a:srgbClr val="31859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2C-4B77-BD94-CABD5F9EF17B}"/>
              </c:ext>
            </c:extLst>
          </c:dPt>
          <c:dLbls>
            <c:delete val="1"/>
          </c:dLbls>
          <c:val>
            <c:numRef>
              <c:f>'CNGEST_2017.TR_TAE_M3_SOLIC_RE'!$AI$28:$AI$29</c:f>
              <c:numCache>
                <c:formatCode>0.0%</c:formatCode>
                <c:ptCount val="2"/>
                <c:pt idx="0">
                  <c:v>0.8807839115820657</c:v>
                </c:pt>
                <c:pt idx="1">
                  <c:v>0.11921608841793425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2C-4B77-BD94-CABD5F9EF1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8-4382-9287-322C20D35C1D}"/>
              </c:ext>
            </c:extLst>
          </c:dPt>
          <c:dLbls>
            <c:dLbl>
              <c:idx val="0"/>
              <c:layout>
                <c:manualLayout>
                  <c:x val="-9.4444444444444553E-2"/>
                  <c:y val="1.0406424123238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C8-4382-9287-322C20D35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'CNGEST_2017.TR_TAE_M3_SOLIC_RE'!$AR$27:$AR$31</c:f>
              <c:strCache>
                <c:ptCount val="5"/>
                <c:pt idx="0">
                  <c:v>Poder Ejecutivo </c:v>
                </c:pt>
                <c:pt idx="1">
                  <c:v>Municipios o Delegaciones</c:v>
                </c:pt>
                <c:pt idx="2">
                  <c:v>Organismos Constitucionales Autónomos</c:v>
                </c:pt>
                <c:pt idx="3">
                  <c:v>Poder Legislativo</c:v>
                </c:pt>
                <c:pt idx="4">
                  <c:v>Poder Judicial</c:v>
                </c:pt>
              </c:strCache>
            </c:strRef>
          </c:cat>
          <c:val>
            <c:numRef>
              <c:f>'CNGEST_2017.TR_TAE_M3_SOLIC_RE'!$AV$27:$AV$31</c:f>
              <c:numCache>
                <c:formatCode>0.0%</c:formatCode>
                <c:ptCount val="5"/>
                <c:pt idx="0">
                  <c:v>0.53552892775751526</c:v>
                </c:pt>
                <c:pt idx="1">
                  <c:v>0.31990651530758268</c:v>
                </c:pt>
                <c:pt idx="2">
                  <c:v>5.4267955779965071E-2</c:v>
                </c:pt>
                <c:pt idx="3">
                  <c:v>2.113966227353915E-2</c:v>
                </c:pt>
                <c:pt idx="4">
                  <c:v>2.01310438664828E-2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8-4382-9287-322C20D35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670391080"/>
        <c:axId val="670388456"/>
      </c:barChart>
      <c:catAx>
        <c:axId val="670391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670388456"/>
        <c:crosses val="autoZero"/>
        <c:auto val="1"/>
        <c:lblAlgn val="ctr"/>
        <c:lblOffset val="100"/>
        <c:noMultiLvlLbl val="0"/>
      </c:catAx>
      <c:valAx>
        <c:axId val="6703884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67039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314814814814813E-2"/>
                  <c:y val="7.85696609750065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A2-4E29-9D1C-5AB225633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('CNGEST_2017.TR_TAE_M3_SOLIC_PR'!$X$26:$X$27,'CNGEST_2017.TR_TAE_M3_SOLIC_PR'!$X$29:$X$30)</c:f>
              <c:strCache>
                <c:ptCount val="4"/>
                <c:pt idx="0">
                  <c:v>Acceso</c:v>
                </c:pt>
                <c:pt idx="1">
                  <c:v>Rectificación</c:v>
                </c:pt>
                <c:pt idx="2">
                  <c:v>Oposición</c:v>
                </c:pt>
                <c:pt idx="3">
                  <c:v>Cancelación</c:v>
                </c:pt>
              </c:strCache>
            </c:strRef>
          </c:cat>
          <c:val>
            <c:numRef>
              <c:f>('CNGEST_2017.TR_TAE_M3_SOLIC_PR'!$Z$26:$Z$27,'CNGEST_2017.TR_TAE_M3_SOLIC_PR'!$Z$29:$Z$30)</c:f>
              <c:numCache>
                <c:formatCode>0.0%</c:formatCode>
                <c:ptCount val="4"/>
                <c:pt idx="0">
                  <c:v>0.84029604154022519</c:v>
                </c:pt>
                <c:pt idx="1">
                  <c:v>0.13190370220513858</c:v>
                </c:pt>
                <c:pt idx="2">
                  <c:v>9.7107020028322881E-3</c:v>
                </c:pt>
                <c:pt idx="3">
                  <c:v>2.9334412300222536E-3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2-4E29-9D1C-5AB225633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0374680"/>
        <c:axId val="670375336"/>
      </c:barChart>
      <c:catAx>
        <c:axId val="670374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670375336"/>
        <c:crosses val="autoZero"/>
        <c:auto val="1"/>
        <c:lblAlgn val="ctr"/>
        <c:lblOffset val="100"/>
        <c:noMultiLvlLbl val="0"/>
      </c:catAx>
      <c:valAx>
        <c:axId val="67037533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670374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C223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583333333333333"/>
                  <c:y val="3.9284830487503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79-4430-84B3-89DDED262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('CNGEST_2017.TR_TAE_M3_SOLIC_IN'!$S$55,'CNGEST_2017.TR_TAE_M3_SOLIC_IN'!$S$57:$S$63)</c:f>
              <c:strCache>
                <c:ptCount val="8"/>
                <c:pt idx="0">
                  <c:v>Otorgando información total</c:v>
                </c:pt>
                <c:pt idx="1">
                  <c:v>Orientada</c:v>
                </c:pt>
                <c:pt idx="2">
                  <c:v>Turnada</c:v>
                </c:pt>
                <c:pt idx="3">
                  <c:v>Inexistencia de información</c:v>
                </c:pt>
                <c:pt idx="4">
                  <c:v>Otorgando información parcial</c:v>
                </c:pt>
                <c:pt idx="5">
                  <c:v>Otro tipo de respuesta</c:v>
                </c:pt>
                <c:pt idx="6">
                  <c:v>Negada por clasificación</c:v>
                </c:pt>
                <c:pt idx="7">
                  <c:v>Improcedente</c:v>
                </c:pt>
              </c:strCache>
            </c:strRef>
          </c:cat>
          <c:val>
            <c:numRef>
              <c:f>('CNGEST_2017.TR_TAE_M3_SOLIC_IN'!$U$55,'CNGEST_2017.TR_TAE_M3_SOLIC_IN'!$U$57:$U$63)</c:f>
              <c:numCache>
                <c:formatCode>0.0%</c:formatCode>
                <c:ptCount val="8"/>
                <c:pt idx="0">
                  <c:v>0.58708323196660828</c:v>
                </c:pt>
                <c:pt idx="1">
                  <c:v>5.4774221955932116E-2</c:v>
                </c:pt>
                <c:pt idx="2">
                  <c:v>3.0794038229161848E-2</c:v>
                </c:pt>
                <c:pt idx="3">
                  <c:v>1.8117333408394973E-2</c:v>
                </c:pt>
                <c:pt idx="4">
                  <c:v>1.6339980979916319E-2</c:v>
                </c:pt>
                <c:pt idx="5">
                  <c:v>1.3505063644899461E-2</c:v>
                </c:pt>
                <c:pt idx="6">
                  <c:v>1.2103689614752829E-2</c:v>
                </c:pt>
                <c:pt idx="7">
                  <c:v>7.8231654968443955E-3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430-84B3-89DDED262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2174848"/>
        <c:axId val="212174192"/>
      </c:barChart>
      <c:catAx>
        <c:axId val="21217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2174192"/>
        <c:crosses val="autoZero"/>
        <c:auto val="1"/>
        <c:lblAlgn val="ctr"/>
        <c:lblOffset val="100"/>
        <c:noMultiLvlLbl val="0"/>
      </c:catAx>
      <c:valAx>
        <c:axId val="2121741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1217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C22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'CNGEST_2017.TR_TAE_M3_SUJETOS_'!$U$43</c:f>
              <c:numCache>
                <c:formatCode>0.0%</c:formatCode>
                <c:ptCount val="1"/>
                <c:pt idx="0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6-4824-80CD-627E6A1D6571}"/>
            </c:ext>
          </c:extLst>
        </c:ser>
        <c:ser>
          <c:idx val="1"/>
          <c:order val="1"/>
          <c:spPr>
            <a:solidFill>
              <a:srgbClr val="023C60"/>
            </a:solidFill>
            <a:ln>
              <a:noFill/>
            </a:ln>
            <a:effectLst/>
          </c:spPr>
          <c:invertIfNegative val="0"/>
          <c:val>
            <c:numRef>
              <c:f>'CNGEST_2017.TR_TAE_M3_SUJETOS_'!$U$44</c:f>
              <c:numCache>
                <c:formatCode>0.0%</c:formatCode>
                <c:ptCount val="1"/>
                <c:pt idx="0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F6-4824-80CD-627E6A1D6571}"/>
            </c:ext>
          </c:extLst>
        </c:ser>
        <c:ser>
          <c:idx val="2"/>
          <c:order val="2"/>
          <c:spPr>
            <a:solidFill>
              <a:srgbClr val="006887"/>
            </a:solidFill>
            <a:ln>
              <a:noFill/>
            </a:ln>
            <a:effectLst/>
          </c:spPr>
          <c:invertIfNegative val="0"/>
          <c:val>
            <c:numRef>
              <c:f>'CNGEST_2017.TR_TAE_M3_SUJETOS_'!$U$45</c:f>
              <c:numCache>
                <c:formatCode>0.0%</c:formatCode>
                <c:ptCount val="1"/>
                <c:pt idx="0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F6-4824-80CD-627E6A1D6571}"/>
            </c:ext>
          </c:extLst>
        </c:ser>
        <c:ser>
          <c:idx val="3"/>
          <c:order val="3"/>
          <c:spPr>
            <a:solidFill>
              <a:srgbClr val="0085B1"/>
            </a:solidFill>
            <a:ln>
              <a:noFill/>
            </a:ln>
            <a:effectLst/>
          </c:spPr>
          <c:invertIfNegative val="0"/>
          <c:val>
            <c:numRef>
              <c:f>'CNGEST_2017.TR_TAE_M3_SUJETOS_'!$U$46</c:f>
              <c:numCache>
                <c:formatCode>0.0%</c:formatCode>
                <c:ptCount val="1"/>
                <c:pt idx="0">
                  <c:v>4.0368722186904002E-2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F6-4824-80CD-627E6A1D6571}"/>
            </c:ext>
          </c:extLst>
        </c:ser>
        <c:ser>
          <c:idx val="4"/>
          <c:order val="4"/>
          <c:spPr>
            <a:solidFill>
              <a:srgbClr val="00A7C9"/>
            </a:solidFill>
            <a:ln>
              <a:noFill/>
            </a:ln>
            <a:effectLst/>
          </c:spPr>
          <c:invertIfNegative val="0"/>
          <c:val>
            <c:numRef>
              <c:f>'CNGEST_2017.TR_TAE_M3_SUJETOS_'!$U$47</c:f>
              <c:numCache>
                <c:formatCode>0.0%</c:formatCode>
                <c:ptCount val="1"/>
                <c:pt idx="0">
                  <c:v>2.6064844246662427E-2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F6-4824-80CD-627E6A1D6571}"/>
            </c:ext>
          </c:extLst>
        </c:ser>
        <c:ser>
          <c:idx val="5"/>
          <c:order val="5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'CNGEST_2017.TR_TAE_M3_SUJETOS_'!$U$48</c:f>
              <c:numCache>
                <c:formatCode>0.0%</c:formatCode>
                <c:ptCount val="1"/>
                <c:pt idx="0">
                  <c:v>7.1232876712328752E-2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F6-4824-80CD-627E6A1D6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946824"/>
        <c:axId val="426949448"/>
      </c:barChart>
      <c:catAx>
        <c:axId val="426946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949448"/>
        <c:crosses val="autoZero"/>
        <c:auto val="1"/>
        <c:lblAlgn val="ctr"/>
        <c:lblOffset val="100"/>
        <c:noMultiLvlLbl val="0"/>
      </c:catAx>
      <c:valAx>
        <c:axId val="426949448"/>
        <c:scaling>
          <c:orientation val="minMax"/>
          <c:max val="1"/>
        </c:scaling>
        <c:delete val="1"/>
        <c:axPos val="b"/>
        <c:numFmt formatCode="0.0%" sourceLinked="1"/>
        <c:majorTickMark val="none"/>
        <c:minorTickMark val="none"/>
        <c:tickLblPos val="nextTo"/>
        <c:crossAx val="42694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C223C"/>
              </a:solidFill>
              <a:ln w="19050">
                <a:solidFill>
                  <a:srgbClr val="0C223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5E-4024-A25C-88DF856F066A}"/>
              </c:ext>
            </c:extLst>
          </c:dPt>
          <c:dPt>
            <c:idx val="1"/>
            <c:bubble3D val="0"/>
            <c:spPr>
              <a:solidFill>
                <a:srgbClr val="023C60"/>
              </a:solidFill>
              <a:ln w="19050">
                <a:solidFill>
                  <a:srgbClr val="023C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5E-4024-A25C-88DF856F066A}"/>
              </c:ext>
            </c:extLst>
          </c:dPt>
          <c:dPt>
            <c:idx val="2"/>
            <c:bubble3D val="0"/>
            <c:spPr>
              <a:solidFill>
                <a:srgbClr val="006887"/>
              </a:solidFill>
              <a:ln w="19050">
                <a:solidFill>
                  <a:srgbClr val="00688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5E-4024-A25C-88DF856F066A}"/>
              </c:ext>
            </c:extLst>
          </c:dPt>
          <c:dPt>
            <c:idx val="3"/>
            <c:bubble3D val="0"/>
            <c:spPr>
              <a:solidFill>
                <a:srgbClr val="0085B1"/>
              </a:solidFill>
              <a:ln w="19050">
                <a:solidFill>
                  <a:srgbClr val="0085B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5E-4024-A25C-88DF856F066A}"/>
              </c:ext>
            </c:extLst>
          </c:dPt>
          <c:dPt>
            <c:idx val="4"/>
            <c:bubble3D val="0"/>
            <c:spPr>
              <a:solidFill>
                <a:srgbClr val="00A7C9"/>
              </a:solidFill>
              <a:ln w="19050">
                <a:solidFill>
                  <a:srgbClr val="00A7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5E-4024-A25C-88DF856F066A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 w="19050">
                <a:solidFill>
                  <a:srgbClr val="A6A6A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5E-4024-A25C-88DF856F066A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D5E-4024-A25C-88DF856F066A}"/>
              </c:ext>
            </c:extLst>
          </c:dPt>
          <c:val>
            <c:numRef>
              <c:f>'CNGEST_2017.TR_TAE_M3_SUJETOS_'!$P$24:$V$24</c:f>
              <c:numCache>
                <c:formatCode>0.0%</c:formatCode>
                <c:ptCount val="7"/>
                <c:pt idx="0">
                  <c:v>0.22250476795931343</c:v>
                </c:pt>
                <c:pt idx="1">
                  <c:v>0.1993006993006993</c:v>
                </c:pt>
                <c:pt idx="2">
                  <c:v>0.17991099809281627</c:v>
                </c:pt>
                <c:pt idx="3">
                  <c:v>0.17959313413858868</c:v>
                </c:pt>
                <c:pt idx="4">
                  <c:v>0.19135410044500953</c:v>
                </c:pt>
                <c:pt idx="5">
                  <c:v>2.0343293070565798E-2</c:v>
                </c:pt>
                <c:pt idx="6">
                  <c:v>6.993006993006993E-3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5E-4024-A25C-88DF856F0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32B3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683-4115-BDD8-B5F364E15752}"/>
              </c:ext>
            </c:extLst>
          </c:dPt>
          <c:dPt>
            <c:idx val="1"/>
            <c:bubble3D val="0"/>
            <c:spPr>
              <a:solidFill>
                <a:srgbClr val="003A5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683-4115-BDD8-B5F364E15752}"/>
              </c:ext>
            </c:extLst>
          </c:dPt>
          <c:dPt>
            <c:idx val="2"/>
            <c:bubble3D val="0"/>
            <c:spPr>
              <a:solidFill>
                <a:srgbClr val="00668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683-4115-BDD8-B5F364E15752}"/>
              </c:ext>
            </c:extLst>
          </c:dPt>
          <c:dPt>
            <c:idx val="3"/>
            <c:bubble3D val="0"/>
            <c:spPr>
              <a:solidFill>
                <a:srgbClr val="0083A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683-4115-BDD8-B5F364E15752}"/>
              </c:ext>
            </c:extLst>
          </c:dPt>
          <c:dPt>
            <c:idx val="4"/>
            <c:bubble3D val="0"/>
            <c:spPr>
              <a:solidFill>
                <a:srgbClr val="00A5C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683-4115-BDD8-B5F364E15752}"/>
              </c:ext>
            </c:extLst>
          </c:dPt>
          <c:dPt>
            <c:idx val="5"/>
            <c:bubble3D val="0"/>
            <c:spPr>
              <a:solidFill>
                <a:srgbClr val="BFBFB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683-4115-BDD8-B5F364E157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83-4115-BDD8-B5F364E157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83-4115-BDD8-B5F364E157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683-4115-BDD8-B5F364E157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683-4115-BDD8-B5F364E1575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683-4115-BDD8-B5F364E1575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683-4115-BDD8-B5F364E15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('111017OJB'!$K$3:$K$4,'111017OJB'!$K$6:$K$9)</c:f>
              <c:numCache>
                <c:formatCode>0.0%</c:formatCode>
                <c:ptCount val="6"/>
                <c:pt idx="0">
                  <c:v>0.252</c:v>
                </c:pt>
                <c:pt idx="1">
                  <c:v>0.157</c:v>
                </c:pt>
                <c:pt idx="2">
                  <c:v>6.8000000000000005E-2</c:v>
                </c:pt>
                <c:pt idx="3">
                  <c:v>6.2E-2</c:v>
                </c:pt>
                <c:pt idx="4">
                  <c:v>5.7000000000000002E-2</c:v>
                </c:pt>
                <c:pt idx="5">
                  <c:v>0.40368271954674217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83-4115-BDD8-B5F364E157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C-4ED1-9A8C-4475E4B18381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9C-4ED1-9A8C-4475E4B18381}"/>
              </c:ext>
            </c:extLst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9C-4ED1-9A8C-4475E4B18381}"/>
              </c:ext>
            </c:extLst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99C-4ED1-9A8C-4475E4B18381}"/>
              </c:ext>
            </c:extLst>
          </c:dPt>
          <c:dPt>
            <c:idx val="4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9C-4ED1-9A8C-4475E4B183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'CNGEST_2017.TR_TAE_M1_PERSONAL'!$Q$72:$Q$103</c:f>
              <c:strCache>
                <c:ptCount val="32"/>
                <c:pt idx="0">
                  <c:v>CDMX</c:v>
                </c:pt>
                <c:pt idx="1">
                  <c:v>MEX</c:v>
                </c:pt>
                <c:pt idx="2">
                  <c:v>JAL</c:v>
                </c:pt>
                <c:pt idx="3">
                  <c:v>TAB</c:v>
                </c:pt>
                <c:pt idx="4">
                  <c:v>VER</c:v>
                </c:pt>
                <c:pt idx="5">
                  <c:v>YUC</c:v>
                </c:pt>
                <c:pt idx="6">
                  <c:v>OAX</c:v>
                </c:pt>
                <c:pt idx="7">
                  <c:v>SLP</c:v>
                </c:pt>
                <c:pt idx="8">
                  <c:v>COAH</c:v>
                </c:pt>
                <c:pt idx="9">
                  <c:v>CHIH</c:v>
                </c:pt>
                <c:pt idx="10">
                  <c:v>MOR</c:v>
                </c:pt>
                <c:pt idx="11">
                  <c:v>NL</c:v>
                </c:pt>
                <c:pt idx="12">
                  <c:v>QROO</c:v>
                </c:pt>
                <c:pt idx="13">
                  <c:v>GTO</c:v>
                </c:pt>
                <c:pt idx="14">
                  <c:v>MICH</c:v>
                </c:pt>
                <c:pt idx="15">
                  <c:v>ZAC</c:v>
                </c:pt>
                <c:pt idx="16">
                  <c:v>CAMP</c:v>
                </c:pt>
                <c:pt idx="17">
                  <c:v>SIN</c:v>
                </c:pt>
                <c:pt idx="18">
                  <c:v>GRO</c:v>
                </c:pt>
                <c:pt idx="19">
                  <c:v>CHIA</c:v>
                </c:pt>
                <c:pt idx="20">
                  <c:v>HGO</c:v>
                </c:pt>
                <c:pt idx="21">
                  <c:v>PUE</c:v>
                </c:pt>
                <c:pt idx="22">
                  <c:v>TLAX</c:v>
                </c:pt>
                <c:pt idx="23">
                  <c:v>TAMP</c:v>
                </c:pt>
                <c:pt idx="24">
                  <c:v>SON</c:v>
                </c:pt>
                <c:pt idx="25">
                  <c:v>BC</c:v>
                </c:pt>
                <c:pt idx="26">
                  <c:v>DGO</c:v>
                </c:pt>
                <c:pt idx="27">
                  <c:v>QRO</c:v>
                </c:pt>
                <c:pt idx="28">
                  <c:v>AGS</c:v>
                </c:pt>
                <c:pt idx="29">
                  <c:v>NAY</c:v>
                </c:pt>
                <c:pt idx="30">
                  <c:v>COL</c:v>
                </c:pt>
                <c:pt idx="31">
                  <c:v>BCS</c:v>
                </c:pt>
              </c:strCache>
            </c:strRef>
          </c:cat>
          <c:val>
            <c:numRef>
              <c:f>'CNGEST_2017.TR_TAE_M1_PERSONAL'!$R$72:$R$103</c:f>
              <c:numCache>
                <c:formatCode>General</c:formatCode>
                <c:ptCount val="32"/>
                <c:pt idx="0">
                  <c:v>254</c:v>
                </c:pt>
                <c:pt idx="1">
                  <c:v>140</c:v>
                </c:pt>
                <c:pt idx="2">
                  <c:v>113</c:v>
                </c:pt>
                <c:pt idx="3">
                  <c:v>69</c:v>
                </c:pt>
                <c:pt idx="4">
                  <c:v>67</c:v>
                </c:pt>
                <c:pt idx="5">
                  <c:v>67</c:v>
                </c:pt>
                <c:pt idx="6">
                  <c:v>66</c:v>
                </c:pt>
                <c:pt idx="7">
                  <c:v>60</c:v>
                </c:pt>
                <c:pt idx="8">
                  <c:v>58</c:v>
                </c:pt>
                <c:pt idx="9">
                  <c:v>54</c:v>
                </c:pt>
                <c:pt idx="10">
                  <c:v>50</c:v>
                </c:pt>
                <c:pt idx="11">
                  <c:v>44</c:v>
                </c:pt>
                <c:pt idx="12">
                  <c:v>43</c:v>
                </c:pt>
                <c:pt idx="13">
                  <c:v>38</c:v>
                </c:pt>
                <c:pt idx="14">
                  <c:v>38</c:v>
                </c:pt>
                <c:pt idx="15">
                  <c:v>37</c:v>
                </c:pt>
                <c:pt idx="16">
                  <c:v>35</c:v>
                </c:pt>
                <c:pt idx="17">
                  <c:v>35</c:v>
                </c:pt>
                <c:pt idx="18">
                  <c:v>34</c:v>
                </c:pt>
                <c:pt idx="19">
                  <c:v>33</c:v>
                </c:pt>
                <c:pt idx="20">
                  <c:v>32</c:v>
                </c:pt>
                <c:pt idx="21">
                  <c:v>32</c:v>
                </c:pt>
                <c:pt idx="22">
                  <c:v>26</c:v>
                </c:pt>
                <c:pt idx="23">
                  <c:v>25</c:v>
                </c:pt>
                <c:pt idx="24">
                  <c:v>24</c:v>
                </c:pt>
                <c:pt idx="25">
                  <c:v>21</c:v>
                </c:pt>
                <c:pt idx="26">
                  <c:v>20</c:v>
                </c:pt>
                <c:pt idx="27">
                  <c:v>18</c:v>
                </c:pt>
                <c:pt idx="28">
                  <c:v>15</c:v>
                </c:pt>
                <c:pt idx="29">
                  <c:v>15</c:v>
                </c:pt>
                <c:pt idx="30">
                  <c:v>12</c:v>
                </c:pt>
                <c:pt idx="3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C-4ED1-9A8C-4475E4B18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38024792"/>
        <c:axId val="438023480"/>
      </c:barChart>
      <c:catAx>
        <c:axId val="43802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38023480"/>
        <c:crosses val="autoZero"/>
        <c:auto val="1"/>
        <c:lblAlgn val="ctr"/>
        <c:lblOffset val="100"/>
        <c:noMultiLvlLbl val="0"/>
      </c:catAx>
      <c:valAx>
        <c:axId val="438023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02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'CNGEST_2017.TR_TAE_M1_PERSONAL'!$AE$71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'CNGEST_2017.TR_TAE_M1_PERSONAL'!$AC$72:$AC$104</c:f>
              <c:strCache>
                <c:ptCount val="33"/>
                <c:pt idx="0">
                  <c:v>SON</c:v>
                </c:pt>
                <c:pt idx="1">
                  <c:v>BCS</c:v>
                </c:pt>
                <c:pt idx="2">
                  <c:v>SIN</c:v>
                </c:pt>
                <c:pt idx="3">
                  <c:v>NAY</c:v>
                </c:pt>
                <c:pt idx="4">
                  <c:v>PUE</c:v>
                </c:pt>
                <c:pt idx="5">
                  <c:v>CHIH</c:v>
                </c:pt>
                <c:pt idx="6">
                  <c:v>SLP</c:v>
                </c:pt>
                <c:pt idx="7">
                  <c:v>YUC</c:v>
                </c:pt>
                <c:pt idx="8">
                  <c:v>QROO</c:v>
                </c:pt>
                <c:pt idx="9">
                  <c:v>QRO</c:v>
                </c:pt>
                <c:pt idx="10">
                  <c:v>DGO</c:v>
                </c:pt>
                <c:pt idx="11">
                  <c:v>TLAX</c:v>
                </c:pt>
                <c:pt idx="12">
                  <c:v>TAB</c:v>
                </c:pt>
                <c:pt idx="13">
                  <c:v>HGO</c:v>
                </c:pt>
                <c:pt idx="14">
                  <c:v>OAX</c:v>
                </c:pt>
                <c:pt idx="15">
                  <c:v>GTO</c:v>
                </c:pt>
                <c:pt idx="16">
                  <c:v>COL</c:v>
                </c:pt>
                <c:pt idx="17">
                  <c:v>INAI</c:v>
                </c:pt>
                <c:pt idx="18">
                  <c:v>COAH</c:v>
                </c:pt>
                <c:pt idx="19">
                  <c:v>VER</c:v>
                </c:pt>
                <c:pt idx="20">
                  <c:v>BC</c:v>
                </c:pt>
                <c:pt idx="21">
                  <c:v>AGS</c:v>
                </c:pt>
                <c:pt idx="22">
                  <c:v>JAL</c:v>
                </c:pt>
                <c:pt idx="23">
                  <c:v>ZAC</c:v>
                </c:pt>
                <c:pt idx="24">
                  <c:v>TAMP</c:v>
                </c:pt>
                <c:pt idx="25">
                  <c:v>MEX</c:v>
                </c:pt>
                <c:pt idx="26">
                  <c:v>NL</c:v>
                </c:pt>
                <c:pt idx="27">
                  <c:v>CHIA</c:v>
                </c:pt>
                <c:pt idx="28">
                  <c:v>MICH</c:v>
                </c:pt>
                <c:pt idx="29">
                  <c:v>GRO</c:v>
                </c:pt>
                <c:pt idx="30">
                  <c:v>MOR</c:v>
                </c:pt>
                <c:pt idx="31">
                  <c:v>CAMP</c:v>
                </c:pt>
                <c:pt idx="32">
                  <c:v>CDMX</c:v>
                </c:pt>
              </c:strCache>
            </c:strRef>
          </c:cat>
          <c:val>
            <c:numRef>
              <c:f>'CNGEST_2017.TR_TAE_M1_PERSONAL'!$AE$72:$AE$104</c:f>
              <c:numCache>
                <c:formatCode>0.00</c:formatCode>
                <c:ptCount val="33"/>
                <c:pt idx="0">
                  <c:v>0.375</c:v>
                </c:pt>
                <c:pt idx="1">
                  <c:v>0.375</c:v>
                </c:pt>
                <c:pt idx="2">
                  <c:v>0.4</c:v>
                </c:pt>
                <c:pt idx="3">
                  <c:v>0.4</c:v>
                </c:pt>
                <c:pt idx="4">
                  <c:v>0.40625</c:v>
                </c:pt>
                <c:pt idx="5">
                  <c:v>0.40740740740740738</c:v>
                </c:pt>
                <c:pt idx="6">
                  <c:v>0.41666666666666669</c:v>
                </c:pt>
                <c:pt idx="7">
                  <c:v>0.43283582089552236</c:v>
                </c:pt>
                <c:pt idx="8">
                  <c:v>0.44186046511627908</c:v>
                </c:pt>
                <c:pt idx="9">
                  <c:v>0.44444444444444442</c:v>
                </c:pt>
                <c:pt idx="10">
                  <c:v>0.45</c:v>
                </c:pt>
                <c:pt idx="11">
                  <c:v>0.46153846153846156</c:v>
                </c:pt>
                <c:pt idx="12">
                  <c:v>0.46376811594202899</c:v>
                </c:pt>
                <c:pt idx="13">
                  <c:v>0.46875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 formatCode="General">
                  <c:v>0.52</c:v>
                </c:pt>
                <c:pt idx="18">
                  <c:v>0.51724137931034486</c:v>
                </c:pt>
                <c:pt idx="19">
                  <c:v>0.52238805970149249</c:v>
                </c:pt>
                <c:pt idx="20">
                  <c:v>0.52380952380952384</c:v>
                </c:pt>
                <c:pt idx="21">
                  <c:v>0.53333333333333333</c:v>
                </c:pt>
                <c:pt idx="22">
                  <c:v>0.53982300884955747</c:v>
                </c:pt>
                <c:pt idx="23">
                  <c:v>0.54054054054054057</c:v>
                </c:pt>
                <c:pt idx="24">
                  <c:v>0.56000000000000005</c:v>
                </c:pt>
                <c:pt idx="25">
                  <c:v>0.56428571428571428</c:v>
                </c:pt>
                <c:pt idx="26">
                  <c:v>0.56818181818181823</c:v>
                </c:pt>
                <c:pt idx="27">
                  <c:v>0.5757575757575758</c:v>
                </c:pt>
                <c:pt idx="28">
                  <c:v>0.57894736842105265</c:v>
                </c:pt>
                <c:pt idx="29">
                  <c:v>0.58823529411764708</c:v>
                </c:pt>
                <c:pt idx="30">
                  <c:v>0.62</c:v>
                </c:pt>
                <c:pt idx="31">
                  <c:v>0.62857142857142856</c:v>
                </c:pt>
                <c:pt idx="32">
                  <c:v>0.63385826771653542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C-4FE4-B7A9-D951F705E6AA}"/>
            </c:ext>
          </c:extLst>
        </c:ser>
        <c:ser>
          <c:idx val="1"/>
          <c:order val="1"/>
          <c:tx>
            <c:strRef>
              <c:f>'CNGEST_2017.TR_TAE_M1_PERSONAL'!$AF$71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'CNGEST_2017.TR_TAE_M1_PERSONAL'!$AC$72:$AC$104</c:f>
              <c:strCache>
                <c:ptCount val="33"/>
                <c:pt idx="0">
                  <c:v>SON</c:v>
                </c:pt>
                <c:pt idx="1">
                  <c:v>BCS</c:v>
                </c:pt>
                <c:pt idx="2">
                  <c:v>SIN</c:v>
                </c:pt>
                <c:pt idx="3">
                  <c:v>NAY</c:v>
                </c:pt>
                <c:pt idx="4">
                  <c:v>PUE</c:v>
                </c:pt>
                <c:pt idx="5">
                  <c:v>CHIH</c:v>
                </c:pt>
                <c:pt idx="6">
                  <c:v>SLP</c:v>
                </c:pt>
                <c:pt idx="7">
                  <c:v>YUC</c:v>
                </c:pt>
                <c:pt idx="8">
                  <c:v>QROO</c:v>
                </c:pt>
                <c:pt idx="9">
                  <c:v>QRO</c:v>
                </c:pt>
                <c:pt idx="10">
                  <c:v>DGO</c:v>
                </c:pt>
                <c:pt idx="11">
                  <c:v>TLAX</c:v>
                </c:pt>
                <c:pt idx="12">
                  <c:v>TAB</c:v>
                </c:pt>
                <c:pt idx="13">
                  <c:v>HGO</c:v>
                </c:pt>
                <c:pt idx="14">
                  <c:v>OAX</c:v>
                </c:pt>
                <c:pt idx="15">
                  <c:v>GTO</c:v>
                </c:pt>
                <c:pt idx="16">
                  <c:v>COL</c:v>
                </c:pt>
                <c:pt idx="17">
                  <c:v>INAI</c:v>
                </c:pt>
                <c:pt idx="18">
                  <c:v>COAH</c:v>
                </c:pt>
                <c:pt idx="19">
                  <c:v>VER</c:v>
                </c:pt>
                <c:pt idx="20">
                  <c:v>BC</c:v>
                </c:pt>
                <c:pt idx="21">
                  <c:v>AGS</c:v>
                </c:pt>
                <c:pt idx="22">
                  <c:v>JAL</c:v>
                </c:pt>
                <c:pt idx="23">
                  <c:v>ZAC</c:v>
                </c:pt>
                <c:pt idx="24">
                  <c:v>TAMP</c:v>
                </c:pt>
                <c:pt idx="25">
                  <c:v>MEX</c:v>
                </c:pt>
                <c:pt idx="26">
                  <c:v>NL</c:v>
                </c:pt>
                <c:pt idx="27">
                  <c:v>CHIA</c:v>
                </c:pt>
                <c:pt idx="28">
                  <c:v>MICH</c:v>
                </c:pt>
                <c:pt idx="29">
                  <c:v>GRO</c:v>
                </c:pt>
                <c:pt idx="30">
                  <c:v>MOR</c:v>
                </c:pt>
                <c:pt idx="31">
                  <c:v>CAMP</c:v>
                </c:pt>
                <c:pt idx="32">
                  <c:v>CDMX</c:v>
                </c:pt>
              </c:strCache>
            </c:strRef>
          </c:cat>
          <c:val>
            <c:numRef>
              <c:f>'CNGEST_2017.TR_TAE_M1_PERSONAL'!$AF$72:$AF$104</c:f>
              <c:numCache>
                <c:formatCode>0.00</c:formatCode>
                <c:ptCount val="33"/>
                <c:pt idx="0">
                  <c:v>0.625</c:v>
                </c:pt>
                <c:pt idx="1">
                  <c:v>0.625</c:v>
                </c:pt>
                <c:pt idx="2">
                  <c:v>0.6</c:v>
                </c:pt>
                <c:pt idx="3">
                  <c:v>0.6</c:v>
                </c:pt>
                <c:pt idx="4">
                  <c:v>0.59375</c:v>
                </c:pt>
                <c:pt idx="5">
                  <c:v>0.59259259259259256</c:v>
                </c:pt>
                <c:pt idx="6">
                  <c:v>0.58333333333333337</c:v>
                </c:pt>
                <c:pt idx="7">
                  <c:v>0.56716417910447758</c:v>
                </c:pt>
                <c:pt idx="8">
                  <c:v>0.55813953488372092</c:v>
                </c:pt>
                <c:pt idx="9">
                  <c:v>0.55555555555555558</c:v>
                </c:pt>
                <c:pt idx="10">
                  <c:v>0.55000000000000004</c:v>
                </c:pt>
                <c:pt idx="11">
                  <c:v>0.53846153846153844</c:v>
                </c:pt>
                <c:pt idx="12">
                  <c:v>0.53623188405797106</c:v>
                </c:pt>
                <c:pt idx="13">
                  <c:v>0.53125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 formatCode="General">
                  <c:v>0.48</c:v>
                </c:pt>
                <c:pt idx="18">
                  <c:v>0.48275862068965519</c:v>
                </c:pt>
                <c:pt idx="19">
                  <c:v>0.47761194029850745</c:v>
                </c:pt>
                <c:pt idx="20">
                  <c:v>0.47619047619047616</c:v>
                </c:pt>
                <c:pt idx="21">
                  <c:v>0.46666666666666667</c:v>
                </c:pt>
                <c:pt idx="22">
                  <c:v>0.46017699115044247</c:v>
                </c:pt>
                <c:pt idx="23">
                  <c:v>0.45945945945945948</c:v>
                </c:pt>
                <c:pt idx="24">
                  <c:v>0.44</c:v>
                </c:pt>
                <c:pt idx="25">
                  <c:v>0.43571428571428572</c:v>
                </c:pt>
                <c:pt idx="26">
                  <c:v>0.43181818181818182</c:v>
                </c:pt>
                <c:pt idx="27">
                  <c:v>0.42424242424242425</c:v>
                </c:pt>
                <c:pt idx="28">
                  <c:v>0.42105263157894735</c:v>
                </c:pt>
                <c:pt idx="29">
                  <c:v>0.41176470588235292</c:v>
                </c:pt>
                <c:pt idx="30">
                  <c:v>0.38</c:v>
                </c:pt>
                <c:pt idx="31">
                  <c:v>0.37142857142857144</c:v>
                </c:pt>
                <c:pt idx="32">
                  <c:v>0.36614173228346458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C-4FE4-B7A9-D951F705E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38045312"/>
        <c:axId val="438047936"/>
      </c:barChart>
      <c:catAx>
        <c:axId val="438045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38047936"/>
        <c:crosses val="autoZero"/>
        <c:auto val="1"/>
        <c:lblAlgn val="ctr"/>
        <c:lblOffset val="100"/>
        <c:noMultiLvlLbl val="0"/>
      </c:catAx>
      <c:valAx>
        <c:axId val="438047936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43804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98757183762159"/>
          <c:y val="0.92764515472906384"/>
          <c:w val="0.37229149320715632"/>
          <c:h val="3.9744975411461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0.47722</cdr:x>
      <cdr:y>0.64447</cdr:y>
    </cdr:from>
    <cdr:to>
      <cdr:x>0.48631</cdr:x>
      <cdr:y>0.66418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779569" y="2770171"/>
          <a:ext cx="72008" cy="847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0.46994</cdr:x>
      <cdr:y>0.65042</cdr:y>
    </cdr:from>
    <cdr:to>
      <cdr:x>0.66442</cdr:x>
      <cdr:y>0.76459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24326" y="1422365"/>
          <a:ext cx="630816" cy="249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88.4%</a:t>
          </a:r>
          <a:endParaRPr lang="es-MX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6E3A00-39A2-49C8-B759-23541E701B7F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A57E1B-2495-450D-9688-BA12180BE40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31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47506C-4EC8-4B62-9DC5-2BF323EB23C5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7D7E3E-78CD-4160-9BAC-3BEE8BF67FB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587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dirty="0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22CB2-03C8-4268-8FD9-386D45F0C373}" type="slidenum">
              <a:rPr lang="es-ES" altLang="es-MX">
                <a:latin typeface="Calibri" panose="020F0502020204030204" pitchFamily="34" charset="0"/>
              </a:rPr>
              <a:pPr eaLnBrk="1" hangingPunct="1"/>
              <a:t>1</a:t>
            </a:fld>
            <a:endParaRPr lang="es-ES" alt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026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635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207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706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844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159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51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909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660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042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559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532" y="5507039"/>
            <a:ext cx="21849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10363200" cy="2448272"/>
          </a:xfrm>
        </p:spPr>
        <p:txBody>
          <a:bodyPr>
            <a:noAutofit/>
          </a:bodyPr>
          <a:lstStyle>
            <a:lvl1pPr>
              <a:defRPr sz="4400" b="1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933056"/>
            <a:ext cx="8534400" cy="79134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92F8-8E6E-4C06-8335-E967A3A6E8DC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F111-70E8-41EB-9876-0A48CF9E938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2050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6267-0632-4B65-962C-D06078653005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3CD7-91A1-4C39-9746-90D61E7BCF4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30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30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0CA4-54E8-4C03-8732-DFA2E7058F10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BD57-CC38-4C60-9538-093FABE7FD2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ali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2571752" y="1628775"/>
            <a:ext cx="691303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Conociendo México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01 800 111 46 34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www.inegi.org.mx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atencion.usuarios@inegi.org.mx</a:t>
            </a:r>
          </a:p>
        </p:txBody>
      </p:sp>
      <p:grpSp>
        <p:nvGrpSpPr>
          <p:cNvPr id="4" name="21 Grupo"/>
          <p:cNvGrpSpPr>
            <a:grpSpLocks/>
          </p:cNvGrpSpPr>
          <p:nvPr userDrawn="1"/>
        </p:nvGrpSpPr>
        <p:grpSpPr bwMode="auto">
          <a:xfrm>
            <a:off x="1775885" y="3716338"/>
            <a:ext cx="3744383" cy="563562"/>
            <a:chOff x="1331640" y="4725144"/>
            <a:chExt cx="2808312" cy="562825"/>
          </a:xfrm>
        </p:grpSpPr>
        <p:pic>
          <p:nvPicPr>
            <p:cNvPr id="5" name="9 Imagen" descr="twitt.png"/>
            <p:cNvPicPr>
              <a:picLocks noChangeAspect="1"/>
            </p:cNvPicPr>
            <p:nvPr userDrawn="1"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331640" y="4725144"/>
              <a:ext cx="566777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 userDrawn="1"/>
          </p:nvSpPr>
          <p:spPr>
            <a:xfrm>
              <a:off x="1836469" y="4858320"/>
              <a:ext cx="2303483" cy="369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@inegi_informa</a:t>
              </a:r>
            </a:p>
          </p:txBody>
        </p:sp>
      </p:grpSp>
      <p:grpSp>
        <p:nvGrpSpPr>
          <p:cNvPr id="7" name="22 Grupo"/>
          <p:cNvGrpSpPr>
            <a:grpSpLocks/>
          </p:cNvGrpSpPr>
          <p:nvPr userDrawn="1"/>
        </p:nvGrpSpPr>
        <p:grpSpPr bwMode="auto">
          <a:xfrm>
            <a:off x="7535334" y="3716338"/>
            <a:ext cx="3865033" cy="563562"/>
            <a:chOff x="5652120" y="4725144"/>
            <a:chExt cx="2897898" cy="562825"/>
          </a:xfrm>
        </p:grpSpPr>
        <p:pic>
          <p:nvPicPr>
            <p:cNvPr id="8" name="12 Imagen" descr="face.png"/>
            <p:cNvPicPr>
              <a:picLocks noChangeAspect="1"/>
            </p:cNvPicPr>
            <p:nvPr userDrawn="1"/>
          </p:nvPicPr>
          <p:blipFill>
            <a:blip r:embed="rId4" cstate="print"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652120" y="4725144"/>
              <a:ext cx="568358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6245665" y="4847221"/>
              <a:ext cx="2304353" cy="369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INEGI Informa</a:t>
              </a:r>
            </a:p>
          </p:txBody>
        </p:sp>
      </p:grpSp>
      <p:pic>
        <p:nvPicPr>
          <p:cNvPr id="10" name="6 Imagen" descr="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3357" y="4662661"/>
            <a:ext cx="30169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05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E563-EF11-440C-94A7-0A6DF5DFEDA6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C0C2-6EF0-4195-80ED-70EC7F4993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90CB-4681-434C-AFC4-8DD94D780F9B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4A32-B8C9-43FB-9613-4B76B0D9E0E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64B0-2CB9-40FA-9E90-968587A96DCA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632B-915F-4871-A5DE-48052D099E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B949-7DEC-441D-9079-F4F7032B75B5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94BF-1E77-423B-AC83-B352967C6A5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11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01CE-C62B-481F-8814-2C053DF1BEC4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A6A9-7124-479A-8C97-AE8AF9EC671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6F77-BA5E-4E16-863F-20A89E0FDC48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B879-96DC-4576-A2E9-06EAF0DB17D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6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3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FE11-4C78-4760-9FD6-974A2DD20710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2941-0D25-489C-8759-3F937B5A46D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65313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968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229200"/>
            <a:ext cx="73152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722A-5F98-4A2B-9850-20197A341CD0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FF3E-86E0-41A3-B4E3-61BCE931630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587029D7-64F3-4492-B355-C26B77652663}" type="datetimeFigureOut">
              <a:rPr lang="es-MX"/>
              <a:pPr>
                <a:defRPr/>
              </a:pPr>
              <a:t>26/10/2017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CCC6F623-5CD7-4C82-8B4C-6DA3D444B96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0.png"/><Relationship Id="rId4" Type="http://schemas.openxmlformats.org/officeDocument/2006/relationships/chart" Target="../charts/chart5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11.xml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11" Type="http://schemas.openxmlformats.org/officeDocument/2006/relationships/image" Target="../media/image25.png"/><Relationship Id="rId5" Type="http://schemas.openxmlformats.org/officeDocument/2006/relationships/chart" Target="../charts/chart13.xml"/><Relationship Id="rId10" Type="http://schemas.openxmlformats.org/officeDocument/2006/relationships/image" Target="../media/image24.png"/><Relationship Id="rId4" Type="http://schemas.openxmlformats.org/officeDocument/2006/relationships/chart" Target="../charts/chart12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15.xml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6.xml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18.xml"/><Relationship Id="rId7" Type="http://schemas.openxmlformats.org/officeDocument/2006/relationships/image" Target="../media/image31.png"/><Relationship Id="rId12" Type="http://schemas.openxmlformats.org/officeDocument/2006/relationships/chart" Target="../charts/chart2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chart" Target="../charts/chart20.xml"/><Relationship Id="rId10" Type="http://schemas.openxmlformats.org/officeDocument/2006/relationships/image" Target="../media/image34.png"/><Relationship Id="rId4" Type="http://schemas.openxmlformats.org/officeDocument/2006/relationships/chart" Target="../charts/chart19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hart" Target="../charts/chart2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chart" Target="../charts/chart23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hart" Target="../charts/chart24.xm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1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hart" Target="../charts/chart33.xml"/><Relationship Id="rId18" Type="http://schemas.openxmlformats.org/officeDocument/2006/relationships/image" Target="../media/image48.jpeg"/><Relationship Id="rId3" Type="http://schemas.openxmlformats.org/officeDocument/2006/relationships/image" Target="../media/image35.png"/><Relationship Id="rId7" Type="http://schemas.openxmlformats.org/officeDocument/2006/relationships/chart" Target="../charts/chart30.xml"/><Relationship Id="rId12" Type="http://schemas.openxmlformats.org/officeDocument/2006/relationships/image" Target="../media/image45.png"/><Relationship Id="rId17" Type="http://schemas.openxmlformats.org/officeDocument/2006/relationships/chart" Target="../charts/chart3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20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hart" Target="../charts/chart32.xml"/><Relationship Id="rId5" Type="http://schemas.openxmlformats.org/officeDocument/2006/relationships/chart" Target="../charts/chart29.xml"/><Relationship Id="rId15" Type="http://schemas.openxmlformats.org/officeDocument/2006/relationships/chart" Target="../charts/chart34.xml"/><Relationship Id="rId10" Type="http://schemas.openxmlformats.org/officeDocument/2006/relationships/image" Target="../media/image44.png"/><Relationship Id="rId19" Type="http://schemas.openxmlformats.org/officeDocument/2006/relationships/image" Target="../media/image8.png"/><Relationship Id="rId4" Type="http://schemas.openxmlformats.org/officeDocument/2006/relationships/chart" Target="../charts/chart28.xml"/><Relationship Id="rId9" Type="http://schemas.openxmlformats.org/officeDocument/2006/relationships/chart" Target="../charts/chart31.xml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7.xm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8.png"/><Relationship Id="rId4" Type="http://schemas.openxmlformats.org/officeDocument/2006/relationships/chart" Target="../charts/chart38.xml"/><Relationship Id="rId9" Type="http://schemas.openxmlformats.org/officeDocument/2006/relationships/chart" Target="../charts/char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hart" Target="../charts/chart42.xml"/><Relationship Id="rId4" Type="http://schemas.openxmlformats.org/officeDocument/2006/relationships/chart" Target="../charts/chart41.xml"/><Relationship Id="rId9" Type="http://schemas.openxmlformats.org/officeDocument/2006/relationships/chart" Target="../charts/char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hart" Target="../charts/chart46.xml"/><Relationship Id="rId7" Type="http://schemas.openxmlformats.org/officeDocument/2006/relationships/image" Target="../media/image59.png"/><Relationship Id="rId12" Type="http://schemas.openxmlformats.org/officeDocument/2006/relationships/image" Target="../media/image12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5.jpeg"/><Relationship Id="rId5" Type="http://schemas.openxmlformats.org/officeDocument/2006/relationships/image" Target="../media/image8.png"/><Relationship Id="rId10" Type="http://schemas.openxmlformats.org/officeDocument/2006/relationships/image" Target="../media/image63.png"/><Relationship Id="rId4" Type="http://schemas.openxmlformats.org/officeDocument/2006/relationships/chart" Target="../charts/chart47.xml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6.png"/><Relationship Id="rId4" Type="http://schemas.openxmlformats.org/officeDocument/2006/relationships/chart" Target="../charts/char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2.png"/><Relationship Id="rId3" Type="http://schemas.openxmlformats.org/officeDocument/2006/relationships/chart" Target="../charts/chart51.xml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jpe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8.png"/><Relationship Id="rId9" Type="http://schemas.openxmlformats.org/officeDocument/2006/relationships/image" Target="../media/image71.png"/><Relationship Id="rId1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8.xml"/><Relationship Id="rId3" Type="http://schemas.openxmlformats.org/officeDocument/2006/relationships/chart" Target="../charts/chart57.xml"/><Relationship Id="rId7" Type="http://schemas.openxmlformats.org/officeDocument/2006/relationships/image" Target="../media/image7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5.xml"/><Relationship Id="rId3" Type="http://schemas.openxmlformats.org/officeDocument/2006/relationships/image" Target="../media/image36.png"/><Relationship Id="rId7" Type="http://schemas.openxmlformats.org/officeDocument/2006/relationships/chart" Target="../charts/chart64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chart" Target="../charts/chart63.xml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1.jpe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7" Type="http://schemas.openxmlformats.org/officeDocument/2006/relationships/image" Target="../media/image59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2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4" t="8031" b="9197"/>
          <a:stretch>
            <a:fillRect/>
          </a:stretch>
        </p:blipFill>
        <p:spPr bwMode="auto">
          <a:xfrm>
            <a:off x="10272464" y="44712"/>
            <a:ext cx="191953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16123" y="1052736"/>
            <a:ext cx="10723652" cy="33111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s-MX" altLang="es-MX" sz="5398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Censo Nacional de Transparencia, Acceso a la Información Pública y Protección de Datos Personales 2017</a:t>
            </a:r>
          </a:p>
          <a:p>
            <a:pPr eaLnBrk="1" hangingPunct="1"/>
            <a:endParaRPr lang="es-MX" altLang="es-MX" sz="4000" b="1" dirty="0">
              <a:solidFill>
                <a:srgbClr val="17375E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s-MX" sz="4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Presentación de resultados generales</a:t>
            </a:r>
            <a:endParaRPr lang="es-MX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" name="7 Conector recto"/>
          <p:cNvCxnSpPr>
            <a:cxnSpLocks noChangeShapeType="1"/>
          </p:cNvCxnSpPr>
          <p:nvPr/>
        </p:nvCxnSpPr>
        <p:spPr bwMode="auto">
          <a:xfrm>
            <a:off x="373943" y="3789066"/>
            <a:ext cx="11408013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6 Conector recto"/>
          <p:cNvCxnSpPr>
            <a:cxnSpLocks noChangeShapeType="1"/>
          </p:cNvCxnSpPr>
          <p:nvPr/>
        </p:nvCxnSpPr>
        <p:spPr bwMode="auto">
          <a:xfrm>
            <a:off x="373943" y="3861048"/>
            <a:ext cx="11408013" cy="0"/>
          </a:xfrm>
          <a:prstGeom prst="line">
            <a:avLst/>
          </a:prstGeom>
          <a:noFill/>
          <a:ln w="5715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" y="123460"/>
            <a:ext cx="1222738" cy="55207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408368" y="5053796"/>
            <a:ext cx="2175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27 de octubre de 2017</a:t>
            </a:r>
            <a:endParaRPr lang="es-MX" sz="1400" b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ráfico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52629"/>
              </p:ext>
            </p:extLst>
          </p:nvPr>
        </p:nvGraphicFramePr>
        <p:xfrm>
          <a:off x="8553933" y="2146251"/>
          <a:ext cx="3301768" cy="200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4" name="Gráfico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981878"/>
              </p:ext>
            </p:extLst>
          </p:nvPr>
        </p:nvGraphicFramePr>
        <p:xfrm>
          <a:off x="240695" y="1350865"/>
          <a:ext cx="4572000" cy="536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2" name="Grupo 71"/>
          <p:cNvGrpSpPr/>
          <p:nvPr/>
        </p:nvGrpSpPr>
        <p:grpSpPr>
          <a:xfrm>
            <a:off x="1415480" y="1579641"/>
            <a:ext cx="3049912" cy="4983595"/>
            <a:chOff x="1311236" y="1543247"/>
            <a:chExt cx="3049912" cy="4983595"/>
          </a:xfrm>
        </p:grpSpPr>
        <p:sp>
          <p:nvSpPr>
            <p:cNvPr id="66" name="CuadroTexto 65"/>
            <p:cNvSpPr txBox="1"/>
            <p:nvPr/>
          </p:nvSpPr>
          <p:spPr>
            <a:xfrm>
              <a:off x="3984664" y="1543247"/>
              <a:ext cx="3764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dirty="0" smtClean="0"/>
                <a:t>10</a:t>
              </a:r>
              <a:endParaRPr lang="es-MX" sz="1050" dirty="0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2908701" y="1702734"/>
              <a:ext cx="3764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/>
                <a:t>7</a:t>
              </a:r>
              <a:endParaRPr lang="es-MX" sz="1050" dirty="0"/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2233774" y="2018737"/>
              <a:ext cx="3764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5</a:t>
              </a: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1775520" y="3863017"/>
              <a:ext cx="3764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/>
                <a:t>3</a:t>
              </a:r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1311236" y="6272926"/>
              <a:ext cx="3764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/>
                <a:t>2</a:t>
              </a:r>
              <a:endParaRPr lang="es-MX" sz="1050" dirty="0"/>
            </a:p>
          </p:txBody>
        </p:sp>
      </p:grpSp>
      <p:cxnSp>
        <p:nvCxnSpPr>
          <p:cNvPr id="47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48" name="7 CuadroTexto"/>
          <p:cNvSpPr txBox="1">
            <a:spLocks noChangeArrowheads="1"/>
          </p:cNvSpPr>
          <p:nvPr/>
        </p:nvSpPr>
        <p:spPr bwMode="auto">
          <a:xfrm>
            <a:off x="8935649" y="110740"/>
            <a:ext cx="2928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Integración de Plenos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8764907" y="1785568"/>
            <a:ext cx="2976807" cy="756389"/>
            <a:chOff x="2944639" y="1485812"/>
            <a:chExt cx="2976807" cy="756389"/>
          </a:xfrm>
        </p:grpSpPr>
        <p:sp>
          <p:nvSpPr>
            <p:cNvPr id="5" name="Rectángulo redondeado 4"/>
            <p:cNvSpPr/>
            <p:nvPr/>
          </p:nvSpPr>
          <p:spPr>
            <a:xfrm>
              <a:off x="2944639" y="1485812"/>
              <a:ext cx="2976807" cy="400113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MX" sz="1400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Integrantes del Pleno</a:t>
              </a:r>
            </a:p>
            <a:p>
              <a:pPr algn="r"/>
              <a:r>
                <a:rPr lang="es-MX" sz="2000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118</a:t>
              </a:r>
              <a:endParaRPr lang="es-MX" sz="28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881172" y="1718981"/>
              <a:ext cx="12041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42.4%</a:t>
              </a:r>
              <a:endParaRPr lang="es-MX" sz="2800" dirty="0"/>
            </a:p>
          </p:txBody>
        </p:sp>
        <p:pic>
          <p:nvPicPr>
            <p:cNvPr id="7" name="Picture 4" descr="Resultado de imagen para icono mujer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94" y="1677296"/>
              <a:ext cx="583302" cy="54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CuadroTexto 50"/>
          <p:cNvSpPr txBox="1"/>
          <p:nvPr/>
        </p:nvSpPr>
        <p:spPr>
          <a:xfrm>
            <a:off x="337062" y="938702"/>
            <a:ext cx="1151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Actualmente se </a:t>
            </a:r>
            <a:r>
              <a:rPr lang="es-MX" sz="1400" b="1" dirty="0">
                <a:solidFill>
                  <a:srgbClr val="10253F"/>
                </a:solidFill>
              </a:rPr>
              <a:t>presenta la siguiente </a:t>
            </a:r>
            <a:r>
              <a:rPr lang="es-MX" sz="1400" b="1" dirty="0" smtClean="0">
                <a:solidFill>
                  <a:srgbClr val="10253F"/>
                </a:solidFill>
              </a:rPr>
              <a:t>distribución geográfica </a:t>
            </a:r>
            <a:r>
              <a:rPr lang="es-MX" sz="1400" b="1" dirty="0">
                <a:solidFill>
                  <a:srgbClr val="10253F"/>
                </a:solidFill>
              </a:rPr>
              <a:t>de los integrantes de los Plenos </a:t>
            </a:r>
            <a:r>
              <a:rPr lang="es-MX" sz="1400" b="1" dirty="0" smtClean="0">
                <a:solidFill>
                  <a:srgbClr val="10253F"/>
                </a:solidFill>
              </a:rPr>
              <a:t>del INAI y Órganos Garantes de </a:t>
            </a:r>
            <a:r>
              <a:rPr lang="es-MX" sz="1400" b="1" dirty="0">
                <a:solidFill>
                  <a:srgbClr val="10253F"/>
                </a:solidFill>
              </a:rPr>
              <a:t>acuerdo con su </a:t>
            </a:r>
            <a:r>
              <a:rPr lang="es-MX" sz="1400" b="1" dirty="0" smtClean="0">
                <a:solidFill>
                  <a:srgbClr val="10253F"/>
                </a:solidFill>
              </a:rPr>
              <a:t>sexo: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4850205" y="4755614"/>
            <a:ext cx="716169" cy="913376"/>
            <a:chOff x="1746722" y="4349979"/>
            <a:chExt cx="769004" cy="1214711"/>
          </a:xfrm>
        </p:grpSpPr>
        <p:cxnSp>
          <p:nvCxnSpPr>
            <p:cNvPr id="55" name="Conector recto 54"/>
            <p:cNvCxnSpPr/>
            <p:nvPr/>
          </p:nvCxnSpPr>
          <p:spPr>
            <a:xfrm rot="5400000">
              <a:off x="1614371" y="4501558"/>
              <a:ext cx="303157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rot="5400000">
              <a:off x="1614371" y="4786583"/>
              <a:ext cx="303156" cy="0"/>
            </a:xfrm>
            <a:prstGeom prst="line">
              <a:avLst/>
            </a:prstGeom>
            <a:ln w="1016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 rot="5400000">
              <a:off x="1614371" y="5081751"/>
              <a:ext cx="303156" cy="0"/>
            </a:xfrm>
            <a:prstGeom prst="line">
              <a:avLst/>
            </a:prstGeom>
            <a:ln w="101600">
              <a:solidFill>
                <a:srgbClr val="93C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 rot="5400000">
              <a:off x="1614371" y="5377921"/>
              <a:ext cx="303156" cy="0"/>
            </a:xfrm>
            <a:prstGeom prst="line">
              <a:avLst/>
            </a:prstGeom>
            <a:ln w="10160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ángulo 58"/>
            <p:cNvSpPr/>
            <p:nvPr/>
          </p:nvSpPr>
          <p:spPr>
            <a:xfrm>
              <a:off x="1763190" y="4355859"/>
              <a:ext cx="752536" cy="306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(X &gt; 50%)</a:t>
              </a:r>
              <a:endParaRPr lang="es-MX" sz="900" i="1" dirty="0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746722" y="4632857"/>
              <a:ext cx="752536" cy="306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(X = 50%)</a:t>
              </a:r>
              <a:endParaRPr lang="es-MX" sz="900" i="1" dirty="0"/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1747624" y="4940332"/>
              <a:ext cx="752536" cy="306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(X &lt; 50%)</a:t>
              </a:r>
              <a:endParaRPr lang="es-MX" sz="900" i="1" dirty="0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1763190" y="5257703"/>
              <a:ext cx="683686" cy="306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/>
                <a:t>(</a:t>
              </a:r>
              <a:r>
                <a:rPr lang="es-MX" sz="900" i="1" dirty="0" smtClean="0"/>
                <a:t>X = 0%)</a:t>
              </a:r>
              <a:endParaRPr lang="es-MX" sz="900" i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315347" y="2000561"/>
            <a:ext cx="7914884" cy="4306488"/>
            <a:chOff x="3696693" y="940470"/>
            <a:chExt cx="8374063" cy="5657851"/>
          </a:xfrm>
          <a:solidFill>
            <a:srgbClr val="10253F"/>
          </a:solidFill>
        </p:grpSpPr>
        <p:sp>
          <p:nvSpPr>
            <p:cNvPr id="9" name="Freeform 86"/>
            <p:cNvSpPr>
              <a:spLocks/>
            </p:cNvSpPr>
            <p:nvPr/>
          </p:nvSpPr>
          <p:spPr bwMode="auto">
            <a:xfrm flipV="1">
              <a:off x="3696693" y="940470"/>
              <a:ext cx="1033462" cy="1497012"/>
            </a:xfrm>
            <a:custGeom>
              <a:avLst/>
              <a:gdLst>
                <a:gd name="T0" fmla="*/ 0 w 3611"/>
                <a:gd name="T1" fmla="*/ 1493577 h 5230"/>
                <a:gd name="T2" fmla="*/ 202342 w 3611"/>
                <a:gd name="T3" fmla="*/ 1484131 h 5230"/>
                <a:gd name="T4" fmla="*/ 617044 w 3611"/>
                <a:gd name="T5" fmla="*/ 1483273 h 5230"/>
                <a:gd name="T6" fmla="*/ 592431 w 3611"/>
                <a:gd name="T7" fmla="*/ 1447207 h 5230"/>
                <a:gd name="T8" fmla="*/ 532615 w 3611"/>
                <a:gd name="T9" fmla="*/ 1375362 h 5230"/>
                <a:gd name="T10" fmla="*/ 535191 w 3611"/>
                <a:gd name="T11" fmla="*/ 1281763 h 5230"/>
                <a:gd name="T12" fmla="*/ 574686 w 3611"/>
                <a:gd name="T13" fmla="*/ 1209918 h 5230"/>
                <a:gd name="T14" fmla="*/ 572397 w 3611"/>
                <a:gd name="T15" fmla="*/ 1167841 h 5230"/>
                <a:gd name="T16" fmla="*/ 556656 w 3611"/>
                <a:gd name="T17" fmla="*/ 1129772 h 5230"/>
                <a:gd name="T18" fmla="*/ 546353 w 3611"/>
                <a:gd name="T19" fmla="*/ 959175 h 5230"/>
                <a:gd name="T20" fmla="*/ 574114 w 3611"/>
                <a:gd name="T21" fmla="*/ 925686 h 5230"/>
                <a:gd name="T22" fmla="*/ 569821 w 3611"/>
                <a:gd name="T23" fmla="*/ 840101 h 5230"/>
                <a:gd name="T24" fmla="*/ 566959 w 3611"/>
                <a:gd name="T25" fmla="*/ 705571 h 5230"/>
                <a:gd name="T26" fmla="*/ 583558 w 3611"/>
                <a:gd name="T27" fmla="*/ 673512 h 5230"/>
                <a:gd name="T28" fmla="*/ 589282 w 3611"/>
                <a:gd name="T29" fmla="*/ 638019 h 5230"/>
                <a:gd name="T30" fmla="*/ 624771 w 3611"/>
                <a:gd name="T31" fmla="*/ 602812 h 5230"/>
                <a:gd name="T32" fmla="*/ 628492 w 3611"/>
                <a:gd name="T33" fmla="*/ 566746 h 5230"/>
                <a:gd name="T34" fmla="*/ 686017 w 3611"/>
                <a:gd name="T35" fmla="*/ 543275 h 5230"/>
                <a:gd name="T36" fmla="*/ 721220 w 3611"/>
                <a:gd name="T37" fmla="*/ 497764 h 5230"/>
                <a:gd name="T38" fmla="*/ 784470 w 3611"/>
                <a:gd name="T39" fmla="*/ 439944 h 5230"/>
                <a:gd name="T40" fmla="*/ 821389 w 3611"/>
                <a:gd name="T41" fmla="*/ 355505 h 5230"/>
                <a:gd name="T42" fmla="*/ 839420 w 3611"/>
                <a:gd name="T43" fmla="*/ 272782 h 5230"/>
                <a:gd name="T44" fmla="*/ 876912 w 3611"/>
                <a:gd name="T45" fmla="*/ 270493 h 5230"/>
                <a:gd name="T46" fmla="*/ 890649 w 3611"/>
                <a:gd name="T47" fmla="*/ 243300 h 5230"/>
                <a:gd name="T48" fmla="*/ 935010 w 3611"/>
                <a:gd name="T49" fmla="*/ 193781 h 5230"/>
                <a:gd name="T50" fmla="*/ 951896 w 3611"/>
                <a:gd name="T51" fmla="*/ 142832 h 5230"/>
                <a:gd name="T52" fmla="*/ 1009135 w 3611"/>
                <a:gd name="T53" fmla="*/ 118788 h 5230"/>
                <a:gd name="T54" fmla="*/ 1000263 w 3611"/>
                <a:gd name="T55" fmla="*/ 80432 h 5230"/>
                <a:gd name="T56" fmla="*/ 1020583 w 3611"/>
                <a:gd name="T57" fmla="*/ 0 h 5230"/>
                <a:gd name="T58" fmla="*/ 889504 w 3611"/>
                <a:gd name="T59" fmla="*/ 10877 h 5230"/>
                <a:gd name="T60" fmla="*/ 768442 w 3611"/>
                <a:gd name="T61" fmla="*/ 21181 h 5230"/>
                <a:gd name="T62" fmla="*/ 666270 w 3611"/>
                <a:gd name="T63" fmla="*/ 30341 h 5230"/>
                <a:gd name="T64" fmla="*/ 695176 w 3611"/>
                <a:gd name="T65" fmla="*/ 62113 h 5230"/>
                <a:gd name="T66" fmla="*/ 690883 w 3611"/>
                <a:gd name="T67" fmla="*/ 108197 h 5230"/>
                <a:gd name="T68" fmla="*/ 704048 w 3611"/>
                <a:gd name="T69" fmla="*/ 178039 h 5230"/>
                <a:gd name="T70" fmla="*/ 665125 w 3611"/>
                <a:gd name="T71" fmla="*/ 239007 h 5230"/>
                <a:gd name="T72" fmla="*/ 634788 w 3611"/>
                <a:gd name="T73" fmla="*/ 279938 h 5230"/>
                <a:gd name="T74" fmla="*/ 615899 w 3611"/>
                <a:gd name="T75" fmla="*/ 301979 h 5230"/>
                <a:gd name="T76" fmla="*/ 576690 w 3611"/>
                <a:gd name="T77" fmla="*/ 342910 h 5230"/>
                <a:gd name="T78" fmla="*/ 539484 w 3611"/>
                <a:gd name="T79" fmla="*/ 386990 h 5230"/>
                <a:gd name="T80" fmla="*/ 505712 w 3611"/>
                <a:gd name="T81" fmla="*/ 433647 h 5230"/>
                <a:gd name="T82" fmla="*/ 384078 w 3611"/>
                <a:gd name="T83" fmla="*/ 534402 h 5230"/>
                <a:gd name="T84" fmla="*/ 305946 w 3611"/>
                <a:gd name="T85" fmla="*/ 597374 h 5230"/>
                <a:gd name="T86" fmla="*/ 283909 w 3611"/>
                <a:gd name="T87" fmla="*/ 716161 h 5230"/>
                <a:gd name="T88" fmla="*/ 281619 w 3611"/>
                <a:gd name="T89" fmla="*/ 784858 h 5230"/>
                <a:gd name="T90" fmla="*/ 224952 w 3611"/>
                <a:gd name="T91" fmla="*/ 828366 h 5230"/>
                <a:gd name="T92" fmla="*/ 231821 w 3611"/>
                <a:gd name="T93" fmla="*/ 936849 h 5230"/>
                <a:gd name="T94" fmla="*/ 174295 w 3611"/>
                <a:gd name="T95" fmla="*/ 990947 h 5230"/>
                <a:gd name="T96" fmla="*/ 162274 w 3611"/>
                <a:gd name="T97" fmla="*/ 1079967 h 5230"/>
                <a:gd name="T98" fmla="*/ 94159 w 3611"/>
                <a:gd name="T99" fmla="*/ 1172707 h 5230"/>
                <a:gd name="T100" fmla="*/ 105321 w 3611"/>
                <a:gd name="T101" fmla="*/ 1228237 h 5230"/>
                <a:gd name="T102" fmla="*/ 119631 w 3611"/>
                <a:gd name="T103" fmla="*/ 1269169 h 5230"/>
                <a:gd name="T104" fmla="*/ 77846 w 3611"/>
                <a:gd name="T105" fmla="*/ 1319260 h 5230"/>
                <a:gd name="T106" fmla="*/ 51229 w 3611"/>
                <a:gd name="T107" fmla="*/ 1383090 h 5230"/>
                <a:gd name="T108" fmla="*/ 39782 w 3611"/>
                <a:gd name="T109" fmla="*/ 1411428 h 5230"/>
                <a:gd name="T110" fmla="*/ 0 w 3611"/>
                <a:gd name="T111" fmla="*/ 1493577 h 52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11"/>
                <a:gd name="T169" fmla="*/ 0 h 5230"/>
                <a:gd name="T170" fmla="*/ 3611 w 3611"/>
                <a:gd name="T171" fmla="*/ 5230 h 52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11" h="5230">
                  <a:moveTo>
                    <a:pt x="0" y="5218"/>
                  </a:moveTo>
                  <a:cubicBezTo>
                    <a:pt x="237" y="5230"/>
                    <a:pt x="472" y="5209"/>
                    <a:pt x="707" y="5185"/>
                  </a:cubicBezTo>
                  <a:cubicBezTo>
                    <a:pt x="1190" y="5179"/>
                    <a:pt x="1673" y="5187"/>
                    <a:pt x="2156" y="5182"/>
                  </a:cubicBezTo>
                  <a:cubicBezTo>
                    <a:pt x="2130" y="5139"/>
                    <a:pt x="2095" y="5101"/>
                    <a:pt x="2070" y="5056"/>
                  </a:cubicBezTo>
                  <a:cubicBezTo>
                    <a:pt x="1958" y="5015"/>
                    <a:pt x="1928" y="4892"/>
                    <a:pt x="1861" y="4805"/>
                  </a:cubicBezTo>
                  <a:cubicBezTo>
                    <a:pt x="1781" y="4708"/>
                    <a:pt x="1921" y="4583"/>
                    <a:pt x="1870" y="4478"/>
                  </a:cubicBezTo>
                  <a:cubicBezTo>
                    <a:pt x="1774" y="4310"/>
                    <a:pt x="1925" y="4288"/>
                    <a:pt x="2008" y="4227"/>
                  </a:cubicBezTo>
                  <a:cubicBezTo>
                    <a:pt x="1984" y="4181"/>
                    <a:pt x="1964" y="4126"/>
                    <a:pt x="2000" y="4080"/>
                  </a:cubicBezTo>
                  <a:cubicBezTo>
                    <a:pt x="2042" y="4021"/>
                    <a:pt x="1945" y="4000"/>
                    <a:pt x="1945" y="3947"/>
                  </a:cubicBezTo>
                  <a:cubicBezTo>
                    <a:pt x="1898" y="3755"/>
                    <a:pt x="1827" y="3542"/>
                    <a:pt x="1909" y="3351"/>
                  </a:cubicBezTo>
                  <a:cubicBezTo>
                    <a:pt x="1920" y="3299"/>
                    <a:pt x="1975" y="3274"/>
                    <a:pt x="2006" y="3234"/>
                  </a:cubicBezTo>
                  <a:cubicBezTo>
                    <a:pt x="2051" y="3133"/>
                    <a:pt x="1943" y="3033"/>
                    <a:pt x="1991" y="2935"/>
                  </a:cubicBezTo>
                  <a:cubicBezTo>
                    <a:pt x="2052" y="2784"/>
                    <a:pt x="2051" y="2616"/>
                    <a:pt x="1981" y="2465"/>
                  </a:cubicBezTo>
                  <a:cubicBezTo>
                    <a:pt x="1961" y="2414"/>
                    <a:pt x="2008" y="2383"/>
                    <a:pt x="2039" y="2353"/>
                  </a:cubicBezTo>
                  <a:cubicBezTo>
                    <a:pt x="2045" y="2312"/>
                    <a:pt x="2052" y="2271"/>
                    <a:pt x="2059" y="2229"/>
                  </a:cubicBezTo>
                  <a:cubicBezTo>
                    <a:pt x="2106" y="2190"/>
                    <a:pt x="2114" y="2113"/>
                    <a:pt x="2183" y="2106"/>
                  </a:cubicBezTo>
                  <a:cubicBezTo>
                    <a:pt x="2187" y="2064"/>
                    <a:pt x="2192" y="2022"/>
                    <a:pt x="2196" y="1980"/>
                  </a:cubicBezTo>
                  <a:cubicBezTo>
                    <a:pt x="2242" y="1909"/>
                    <a:pt x="2342" y="1963"/>
                    <a:pt x="2397" y="1898"/>
                  </a:cubicBezTo>
                  <a:cubicBezTo>
                    <a:pt x="2445" y="1851"/>
                    <a:pt x="2486" y="1798"/>
                    <a:pt x="2520" y="1739"/>
                  </a:cubicBezTo>
                  <a:cubicBezTo>
                    <a:pt x="2624" y="1705"/>
                    <a:pt x="2629" y="1566"/>
                    <a:pt x="2741" y="1537"/>
                  </a:cubicBezTo>
                  <a:cubicBezTo>
                    <a:pt x="2781" y="1431"/>
                    <a:pt x="2932" y="1392"/>
                    <a:pt x="2870" y="1242"/>
                  </a:cubicBezTo>
                  <a:cubicBezTo>
                    <a:pt x="2967" y="1178"/>
                    <a:pt x="2918" y="1053"/>
                    <a:pt x="2933" y="953"/>
                  </a:cubicBezTo>
                  <a:cubicBezTo>
                    <a:pt x="2976" y="951"/>
                    <a:pt x="3020" y="949"/>
                    <a:pt x="3064" y="945"/>
                  </a:cubicBezTo>
                  <a:cubicBezTo>
                    <a:pt x="3072" y="909"/>
                    <a:pt x="3088" y="877"/>
                    <a:pt x="3112" y="850"/>
                  </a:cubicBezTo>
                  <a:cubicBezTo>
                    <a:pt x="3202" y="830"/>
                    <a:pt x="3357" y="892"/>
                    <a:pt x="3267" y="677"/>
                  </a:cubicBezTo>
                  <a:cubicBezTo>
                    <a:pt x="3287" y="618"/>
                    <a:pt x="3267" y="539"/>
                    <a:pt x="3326" y="499"/>
                  </a:cubicBezTo>
                  <a:cubicBezTo>
                    <a:pt x="3370" y="423"/>
                    <a:pt x="3480" y="489"/>
                    <a:pt x="3526" y="415"/>
                  </a:cubicBezTo>
                  <a:cubicBezTo>
                    <a:pt x="3538" y="366"/>
                    <a:pt x="3486" y="330"/>
                    <a:pt x="3495" y="281"/>
                  </a:cubicBezTo>
                  <a:cubicBezTo>
                    <a:pt x="3530" y="188"/>
                    <a:pt x="3611" y="116"/>
                    <a:pt x="3566" y="0"/>
                  </a:cubicBezTo>
                  <a:cubicBezTo>
                    <a:pt x="3423" y="62"/>
                    <a:pt x="3259" y="13"/>
                    <a:pt x="3108" y="38"/>
                  </a:cubicBezTo>
                  <a:cubicBezTo>
                    <a:pt x="2971" y="80"/>
                    <a:pt x="2824" y="57"/>
                    <a:pt x="2685" y="74"/>
                  </a:cubicBezTo>
                  <a:cubicBezTo>
                    <a:pt x="2569" y="108"/>
                    <a:pt x="2447" y="100"/>
                    <a:pt x="2328" y="106"/>
                  </a:cubicBezTo>
                  <a:cubicBezTo>
                    <a:pt x="2348" y="153"/>
                    <a:pt x="2396" y="180"/>
                    <a:pt x="2429" y="217"/>
                  </a:cubicBezTo>
                  <a:cubicBezTo>
                    <a:pt x="2449" y="271"/>
                    <a:pt x="2427" y="326"/>
                    <a:pt x="2414" y="378"/>
                  </a:cubicBezTo>
                  <a:cubicBezTo>
                    <a:pt x="2451" y="453"/>
                    <a:pt x="2511" y="528"/>
                    <a:pt x="2460" y="622"/>
                  </a:cubicBezTo>
                  <a:cubicBezTo>
                    <a:pt x="2414" y="693"/>
                    <a:pt x="2369" y="764"/>
                    <a:pt x="2324" y="835"/>
                  </a:cubicBezTo>
                  <a:cubicBezTo>
                    <a:pt x="2249" y="846"/>
                    <a:pt x="2213" y="906"/>
                    <a:pt x="2218" y="978"/>
                  </a:cubicBezTo>
                  <a:cubicBezTo>
                    <a:pt x="2168" y="979"/>
                    <a:pt x="2146" y="1005"/>
                    <a:pt x="2152" y="1055"/>
                  </a:cubicBezTo>
                  <a:cubicBezTo>
                    <a:pt x="2152" y="1135"/>
                    <a:pt x="2016" y="1118"/>
                    <a:pt x="2015" y="1198"/>
                  </a:cubicBezTo>
                  <a:cubicBezTo>
                    <a:pt x="2021" y="1277"/>
                    <a:pt x="1944" y="1318"/>
                    <a:pt x="1885" y="1352"/>
                  </a:cubicBezTo>
                  <a:cubicBezTo>
                    <a:pt x="1850" y="1409"/>
                    <a:pt x="1811" y="1464"/>
                    <a:pt x="1767" y="1515"/>
                  </a:cubicBezTo>
                  <a:cubicBezTo>
                    <a:pt x="1675" y="1688"/>
                    <a:pt x="1469" y="1729"/>
                    <a:pt x="1342" y="1867"/>
                  </a:cubicBezTo>
                  <a:cubicBezTo>
                    <a:pt x="1257" y="1949"/>
                    <a:pt x="1144" y="1993"/>
                    <a:pt x="1069" y="2087"/>
                  </a:cubicBezTo>
                  <a:cubicBezTo>
                    <a:pt x="1113" y="2247"/>
                    <a:pt x="928" y="2340"/>
                    <a:pt x="992" y="2502"/>
                  </a:cubicBezTo>
                  <a:cubicBezTo>
                    <a:pt x="990" y="2562"/>
                    <a:pt x="986" y="2682"/>
                    <a:pt x="984" y="2742"/>
                  </a:cubicBezTo>
                  <a:cubicBezTo>
                    <a:pt x="927" y="2805"/>
                    <a:pt x="859" y="2853"/>
                    <a:pt x="786" y="2894"/>
                  </a:cubicBezTo>
                  <a:cubicBezTo>
                    <a:pt x="814" y="3019"/>
                    <a:pt x="822" y="3145"/>
                    <a:pt x="810" y="3273"/>
                  </a:cubicBezTo>
                  <a:cubicBezTo>
                    <a:pt x="739" y="3332"/>
                    <a:pt x="676" y="3399"/>
                    <a:pt x="609" y="3462"/>
                  </a:cubicBezTo>
                  <a:cubicBezTo>
                    <a:pt x="579" y="3560"/>
                    <a:pt x="636" y="3684"/>
                    <a:pt x="567" y="3773"/>
                  </a:cubicBezTo>
                  <a:cubicBezTo>
                    <a:pt x="495" y="3886"/>
                    <a:pt x="436" y="4011"/>
                    <a:pt x="329" y="4097"/>
                  </a:cubicBezTo>
                  <a:cubicBezTo>
                    <a:pt x="339" y="4145"/>
                    <a:pt x="358" y="4243"/>
                    <a:pt x="368" y="4291"/>
                  </a:cubicBezTo>
                  <a:cubicBezTo>
                    <a:pt x="382" y="4339"/>
                    <a:pt x="437" y="4382"/>
                    <a:pt x="418" y="4434"/>
                  </a:cubicBezTo>
                  <a:cubicBezTo>
                    <a:pt x="366" y="4490"/>
                    <a:pt x="298" y="4535"/>
                    <a:pt x="272" y="4609"/>
                  </a:cubicBezTo>
                  <a:cubicBezTo>
                    <a:pt x="230" y="4700"/>
                    <a:pt x="39" y="4614"/>
                    <a:pt x="179" y="4832"/>
                  </a:cubicBezTo>
                  <a:cubicBezTo>
                    <a:pt x="169" y="4857"/>
                    <a:pt x="149" y="4906"/>
                    <a:pt x="139" y="4931"/>
                  </a:cubicBezTo>
                  <a:cubicBezTo>
                    <a:pt x="27" y="4982"/>
                    <a:pt x="37" y="5119"/>
                    <a:pt x="0" y="5218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7"/>
            <p:cNvSpPr>
              <a:spLocks/>
            </p:cNvSpPr>
            <p:nvPr/>
          </p:nvSpPr>
          <p:spPr bwMode="auto">
            <a:xfrm flipV="1">
              <a:off x="5747743" y="1353220"/>
              <a:ext cx="1566862" cy="1922462"/>
            </a:xfrm>
            <a:custGeom>
              <a:avLst/>
              <a:gdLst>
                <a:gd name="T0" fmla="*/ 455653 w 5471"/>
                <a:gd name="T1" fmla="*/ 1909569 h 6710"/>
                <a:gd name="T2" fmla="*/ 757512 w 5471"/>
                <a:gd name="T3" fmla="*/ 1886935 h 6710"/>
                <a:gd name="T4" fmla="*/ 896986 w 5471"/>
                <a:gd name="T5" fmla="*/ 1743968 h 6710"/>
                <a:gd name="T6" fmla="*/ 973167 w 5471"/>
                <a:gd name="T7" fmla="*/ 1648275 h 6710"/>
                <a:gd name="T8" fmla="*/ 1150158 w 5471"/>
                <a:gd name="T9" fmla="*/ 1512757 h 6710"/>
                <a:gd name="T10" fmla="*/ 1206865 w 5471"/>
                <a:gd name="T11" fmla="*/ 1305613 h 6710"/>
                <a:gd name="T12" fmla="*/ 1296792 w 5471"/>
                <a:gd name="T13" fmla="*/ 1184707 h 6710"/>
                <a:gd name="T14" fmla="*/ 1387866 w 5471"/>
                <a:gd name="T15" fmla="*/ 1114799 h 6710"/>
                <a:gd name="T16" fmla="*/ 1515025 w 5471"/>
                <a:gd name="T17" fmla="*/ 1058930 h 6710"/>
                <a:gd name="T18" fmla="*/ 1526194 w 5471"/>
                <a:gd name="T19" fmla="*/ 949484 h 6710"/>
                <a:gd name="T20" fmla="*/ 1439703 w 5471"/>
                <a:gd name="T21" fmla="*/ 804512 h 6710"/>
                <a:gd name="T22" fmla="*/ 1435407 w 5471"/>
                <a:gd name="T23" fmla="*/ 453827 h 6710"/>
                <a:gd name="T24" fmla="*/ 1446577 w 5471"/>
                <a:gd name="T25" fmla="*/ 342662 h 6710"/>
                <a:gd name="T26" fmla="*/ 1367245 w 5471"/>
                <a:gd name="T27" fmla="*/ 347820 h 6710"/>
                <a:gd name="T28" fmla="*/ 1305957 w 5471"/>
                <a:gd name="T29" fmla="*/ 371886 h 6710"/>
                <a:gd name="T30" fmla="*/ 1265576 w 5471"/>
                <a:gd name="T31" fmla="*/ 310001 h 6710"/>
                <a:gd name="T32" fmla="*/ 1205433 w 5471"/>
                <a:gd name="T33" fmla="*/ 232357 h 6710"/>
                <a:gd name="T34" fmla="*/ 1093452 w 5471"/>
                <a:gd name="T35" fmla="*/ 251840 h 6710"/>
                <a:gd name="T36" fmla="*/ 1041615 w 5471"/>
                <a:gd name="T37" fmla="*/ 262440 h 6710"/>
                <a:gd name="T38" fmla="*/ 949683 w 5471"/>
                <a:gd name="T39" fmla="*/ 331775 h 6710"/>
                <a:gd name="T40" fmla="*/ 819373 w 5471"/>
                <a:gd name="T41" fmla="*/ 383060 h 6710"/>
                <a:gd name="T42" fmla="*/ 701093 w 5471"/>
                <a:gd name="T43" fmla="*/ 188808 h 6710"/>
                <a:gd name="T44" fmla="*/ 656415 w 5471"/>
                <a:gd name="T45" fmla="*/ 20915 h 6710"/>
                <a:gd name="T46" fmla="*/ 513505 w 5471"/>
                <a:gd name="T47" fmla="*/ 76211 h 6710"/>
                <a:gd name="T48" fmla="*/ 398088 w 5471"/>
                <a:gd name="T49" fmla="*/ 186230 h 6710"/>
                <a:gd name="T50" fmla="*/ 290404 w 5471"/>
                <a:gd name="T51" fmla="*/ 274474 h 6710"/>
                <a:gd name="T52" fmla="*/ 280953 w 5471"/>
                <a:gd name="T53" fmla="*/ 380195 h 6710"/>
                <a:gd name="T54" fmla="*/ 231406 w 5471"/>
                <a:gd name="T55" fmla="*/ 461849 h 6710"/>
                <a:gd name="T56" fmla="*/ 123436 w 5471"/>
                <a:gd name="T57" fmla="*/ 463568 h 6710"/>
                <a:gd name="T58" fmla="*/ 131455 w 5471"/>
                <a:gd name="T59" fmla="*/ 554391 h 6710"/>
                <a:gd name="T60" fmla="*/ 79331 w 5471"/>
                <a:gd name="T61" fmla="*/ 683892 h 6710"/>
                <a:gd name="T62" fmla="*/ 11169 w 5471"/>
                <a:gd name="T63" fmla="*/ 838033 h 6710"/>
                <a:gd name="T64" fmla="*/ 121717 w 5471"/>
                <a:gd name="T65" fmla="*/ 840039 h 6710"/>
                <a:gd name="T66" fmla="*/ 147779 w 5471"/>
                <a:gd name="T67" fmla="*/ 986730 h 6710"/>
                <a:gd name="T68" fmla="*/ 140619 w 5471"/>
                <a:gd name="T69" fmla="*/ 1153477 h 6710"/>
                <a:gd name="T70" fmla="*/ 153794 w 5471"/>
                <a:gd name="T71" fmla="*/ 1280400 h 6710"/>
                <a:gd name="T72" fmla="*/ 164677 w 5471"/>
                <a:gd name="T73" fmla="*/ 1325668 h 6710"/>
                <a:gd name="T74" fmla="*/ 182719 w 5471"/>
                <a:gd name="T75" fmla="*/ 1456029 h 6710"/>
                <a:gd name="T76" fmla="*/ 165536 w 5471"/>
                <a:gd name="T77" fmla="*/ 1527942 h 6710"/>
                <a:gd name="T78" fmla="*/ 91933 w 5471"/>
                <a:gd name="T79" fmla="*/ 1655724 h 6710"/>
                <a:gd name="T80" fmla="*/ 123149 w 5471"/>
                <a:gd name="T81" fmla="*/ 1686094 h 6710"/>
                <a:gd name="T82" fmla="*/ 124295 w 5471"/>
                <a:gd name="T83" fmla="*/ 1728497 h 6710"/>
                <a:gd name="T84" fmla="*/ 293840 w 5471"/>
                <a:gd name="T85" fmla="*/ 1778063 h 67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71"/>
                <a:gd name="T130" fmla="*/ 0 h 6710"/>
                <a:gd name="T131" fmla="*/ 5471 w 5471"/>
                <a:gd name="T132" fmla="*/ 6710 h 67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71" h="6710">
                  <a:moveTo>
                    <a:pt x="1028" y="6699"/>
                  </a:moveTo>
                  <a:cubicBezTo>
                    <a:pt x="1217" y="6710"/>
                    <a:pt x="1404" y="6690"/>
                    <a:pt x="1591" y="6665"/>
                  </a:cubicBezTo>
                  <a:cubicBezTo>
                    <a:pt x="1861" y="6657"/>
                    <a:pt x="2131" y="6674"/>
                    <a:pt x="2401" y="6661"/>
                  </a:cubicBezTo>
                  <a:cubicBezTo>
                    <a:pt x="2482" y="6633"/>
                    <a:pt x="2561" y="6601"/>
                    <a:pt x="2645" y="6586"/>
                  </a:cubicBezTo>
                  <a:cubicBezTo>
                    <a:pt x="2709" y="6486"/>
                    <a:pt x="2763" y="6379"/>
                    <a:pt x="2832" y="6282"/>
                  </a:cubicBezTo>
                  <a:cubicBezTo>
                    <a:pt x="2939" y="6228"/>
                    <a:pt x="3031" y="6150"/>
                    <a:pt x="3132" y="6087"/>
                  </a:cubicBezTo>
                  <a:cubicBezTo>
                    <a:pt x="3183" y="5977"/>
                    <a:pt x="3284" y="5909"/>
                    <a:pt x="3383" y="5847"/>
                  </a:cubicBezTo>
                  <a:cubicBezTo>
                    <a:pt x="3387" y="5823"/>
                    <a:pt x="3394" y="5777"/>
                    <a:pt x="3398" y="5753"/>
                  </a:cubicBezTo>
                  <a:cubicBezTo>
                    <a:pt x="3452" y="5699"/>
                    <a:pt x="3535" y="5684"/>
                    <a:pt x="3573" y="5611"/>
                  </a:cubicBezTo>
                  <a:cubicBezTo>
                    <a:pt x="3740" y="5527"/>
                    <a:pt x="3900" y="5432"/>
                    <a:pt x="4016" y="5280"/>
                  </a:cubicBezTo>
                  <a:cubicBezTo>
                    <a:pt x="4026" y="5159"/>
                    <a:pt x="4090" y="5054"/>
                    <a:pt x="4138" y="4944"/>
                  </a:cubicBezTo>
                  <a:cubicBezTo>
                    <a:pt x="4317" y="4931"/>
                    <a:pt x="4116" y="4645"/>
                    <a:pt x="4214" y="4557"/>
                  </a:cubicBezTo>
                  <a:cubicBezTo>
                    <a:pt x="4281" y="4474"/>
                    <a:pt x="4326" y="4376"/>
                    <a:pt x="4353" y="4273"/>
                  </a:cubicBezTo>
                  <a:cubicBezTo>
                    <a:pt x="4411" y="4226"/>
                    <a:pt x="4479" y="4194"/>
                    <a:pt x="4528" y="4135"/>
                  </a:cubicBezTo>
                  <a:cubicBezTo>
                    <a:pt x="4550" y="4130"/>
                    <a:pt x="4594" y="4120"/>
                    <a:pt x="4616" y="4115"/>
                  </a:cubicBezTo>
                  <a:cubicBezTo>
                    <a:pt x="4664" y="4019"/>
                    <a:pt x="4741" y="3926"/>
                    <a:pt x="4846" y="3891"/>
                  </a:cubicBezTo>
                  <a:cubicBezTo>
                    <a:pt x="4970" y="3944"/>
                    <a:pt x="5023" y="3841"/>
                    <a:pt x="5093" y="3782"/>
                  </a:cubicBezTo>
                  <a:cubicBezTo>
                    <a:pt x="5157" y="3750"/>
                    <a:pt x="5226" y="3729"/>
                    <a:pt x="5290" y="3696"/>
                  </a:cubicBezTo>
                  <a:cubicBezTo>
                    <a:pt x="5330" y="3628"/>
                    <a:pt x="5390" y="3592"/>
                    <a:pt x="5471" y="3589"/>
                  </a:cubicBezTo>
                  <a:cubicBezTo>
                    <a:pt x="5463" y="3483"/>
                    <a:pt x="5369" y="3407"/>
                    <a:pt x="5329" y="3314"/>
                  </a:cubicBezTo>
                  <a:cubicBezTo>
                    <a:pt x="5277" y="3186"/>
                    <a:pt x="5082" y="3148"/>
                    <a:pt x="5142" y="2970"/>
                  </a:cubicBezTo>
                  <a:cubicBezTo>
                    <a:pt x="5099" y="2919"/>
                    <a:pt x="5067" y="2861"/>
                    <a:pt x="5027" y="2808"/>
                  </a:cubicBezTo>
                  <a:cubicBezTo>
                    <a:pt x="4970" y="2629"/>
                    <a:pt x="4836" y="2462"/>
                    <a:pt x="4883" y="2263"/>
                  </a:cubicBezTo>
                  <a:cubicBezTo>
                    <a:pt x="4951" y="2040"/>
                    <a:pt x="4900" y="1795"/>
                    <a:pt x="5012" y="1584"/>
                  </a:cubicBezTo>
                  <a:cubicBezTo>
                    <a:pt x="5125" y="1470"/>
                    <a:pt x="5004" y="1427"/>
                    <a:pt x="4949" y="1365"/>
                  </a:cubicBezTo>
                  <a:cubicBezTo>
                    <a:pt x="4919" y="1285"/>
                    <a:pt x="5036" y="1264"/>
                    <a:pt x="5051" y="1196"/>
                  </a:cubicBezTo>
                  <a:cubicBezTo>
                    <a:pt x="4999" y="1196"/>
                    <a:pt x="4944" y="1190"/>
                    <a:pt x="4897" y="1218"/>
                  </a:cubicBezTo>
                  <a:cubicBezTo>
                    <a:pt x="4858" y="1245"/>
                    <a:pt x="4815" y="1211"/>
                    <a:pt x="4774" y="1214"/>
                  </a:cubicBezTo>
                  <a:cubicBezTo>
                    <a:pt x="4737" y="1222"/>
                    <a:pt x="4699" y="1229"/>
                    <a:pt x="4662" y="1235"/>
                  </a:cubicBezTo>
                  <a:cubicBezTo>
                    <a:pt x="4613" y="1230"/>
                    <a:pt x="4605" y="1298"/>
                    <a:pt x="4560" y="1298"/>
                  </a:cubicBezTo>
                  <a:cubicBezTo>
                    <a:pt x="4505" y="1259"/>
                    <a:pt x="4525" y="1188"/>
                    <a:pt x="4513" y="1131"/>
                  </a:cubicBezTo>
                  <a:cubicBezTo>
                    <a:pt x="4486" y="1107"/>
                    <a:pt x="4454" y="1091"/>
                    <a:pt x="4419" y="1082"/>
                  </a:cubicBezTo>
                  <a:cubicBezTo>
                    <a:pt x="4361" y="1001"/>
                    <a:pt x="4315" y="909"/>
                    <a:pt x="4301" y="810"/>
                  </a:cubicBezTo>
                  <a:cubicBezTo>
                    <a:pt x="4278" y="810"/>
                    <a:pt x="4232" y="811"/>
                    <a:pt x="4209" y="811"/>
                  </a:cubicBezTo>
                  <a:cubicBezTo>
                    <a:pt x="4202" y="868"/>
                    <a:pt x="4160" y="905"/>
                    <a:pt x="4124" y="944"/>
                  </a:cubicBezTo>
                  <a:cubicBezTo>
                    <a:pt x="4002" y="1005"/>
                    <a:pt x="3914" y="925"/>
                    <a:pt x="3818" y="879"/>
                  </a:cubicBezTo>
                  <a:cubicBezTo>
                    <a:pt x="3816" y="896"/>
                    <a:pt x="3812" y="931"/>
                    <a:pt x="3809" y="948"/>
                  </a:cubicBezTo>
                  <a:cubicBezTo>
                    <a:pt x="3749" y="956"/>
                    <a:pt x="3690" y="945"/>
                    <a:pt x="3637" y="916"/>
                  </a:cubicBezTo>
                  <a:cubicBezTo>
                    <a:pt x="3576" y="936"/>
                    <a:pt x="3527" y="985"/>
                    <a:pt x="3461" y="984"/>
                  </a:cubicBezTo>
                  <a:cubicBezTo>
                    <a:pt x="3369" y="980"/>
                    <a:pt x="3306" y="1072"/>
                    <a:pt x="3316" y="1158"/>
                  </a:cubicBezTo>
                  <a:cubicBezTo>
                    <a:pt x="3277" y="1142"/>
                    <a:pt x="3231" y="1106"/>
                    <a:pt x="3189" y="1137"/>
                  </a:cubicBezTo>
                  <a:cubicBezTo>
                    <a:pt x="3080" y="1205"/>
                    <a:pt x="2979" y="1286"/>
                    <a:pt x="2861" y="1337"/>
                  </a:cubicBezTo>
                  <a:cubicBezTo>
                    <a:pt x="2685" y="1293"/>
                    <a:pt x="2636" y="1101"/>
                    <a:pt x="2585" y="949"/>
                  </a:cubicBezTo>
                  <a:cubicBezTo>
                    <a:pt x="2624" y="838"/>
                    <a:pt x="2520" y="734"/>
                    <a:pt x="2448" y="659"/>
                  </a:cubicBezTo>
                  <a:cubicBezTo>
                    <a:pt x="2417" y="560"/>
                    <a:pt x="2435" y="394"/>
                    <a:pt x="2301" y="376"/>
                  </a:cubicBezTo>
                  <a:cubicBezTo>
                    <a:pt x="2291" y="278"/>
                    <a:pt x="2304" y="173"/>
                    <a:pt x="2292" y="73"/>
                  </a:cubicBezTo>
                  <a:cubicBezTo>
                    <a:pt x="2231" y="15"/>
                    <a:pt x="2133" y="25"/>
                    <a:pt x="2056" y="0"/>
                  </a:cubicBezTo>
                  <a:cubicBezTo>
                    <a:pt x="1972" y="93"/>
                    <a:pt x="1887" y="184"/>
                    <a:pt x="1793" y="266"/>
                  </a:cubicBezTo>
                  <a:cubicBezTo>
                    <a:pt x="1731" y="285"/>
                    <a:pt x="1690" y="333"/>
                    <a:pt x="1675" y="394"/>
                  </a:cubicBezTo>
                  <a:cubicBezTo>
                    <a:pt x="1748" y="595"/>
                    <a:pt x="1513" y="635"/>
                    <a:pt x="1390" y="650"/>
                  </a:cubicBezTo>
                  <a:cubicBezTo>
                    <a:pt x="1307" y="667"/>
                    <a:pt x="1225" y="698"/>
                    <a:pt x="1141" y="671"/>
                  </a:cubicBezTo>
                  <a:cubicBezTo>
                    <a:pt x="1110" y="771"/>
                    <a:pt x="1005" y="848"/>
                    <a:pt x="1014" y="958"/>
                  </a:cubicBezTo>
                  <a:cubicBezTo>
                    <a:pt x="1048" y="1022"/>
                    <a:pt x="993" y="1077"/>
                    <a:pt x="971" y="1134"/>
                  </a:cubicBezTo>
                  <a:cubicBezTo>
                    <a:pt x="973" y="1182"/>
                    <a:pt x="979" y="1279"/>
                    <a:pt x="981" y="1327"/>
                  </a:cubicBezTo>
                  <a:cubicBezTo>
                    <a:pt x="922" y="1377"/>
                    <a:pt x="912" y="1485"/>
                    <a:pt x="820" y="1484"/>
                  </a:cubicBezTo>
                  <a:cubicBezTo>
                    <a:pt x="845" y="1527"/>
                    <a:pt x="867" y="1586"/>
                    <a:pt x="808" y="1612"/>
                  </a:cubicBezTo>
                  <a:cubicBezTo>
                    <a:pt x="711" y="1616"/>
                    <a:pt x="620" y="1609"/>
                    <a:pt x="533" y="1649"/>
                  </a:cubicBezTo>
                  <a:cubicBezTo>
                    <a:pt x="500" y="1636"/>
                    <a:pt x="466" y="1626"/>
                    <a:pt x="431" y="1618"/>
                  </a:cubicBezTo>
                  <a:cubicBezTo>
                    <a:pt x="425" y="1670"/>
                    <a:pt x="429" y="1723"/>
                    <a:pt x="405" y="1770"/>
                  </a:cubicBezTo>
                  <a:cubicBezTo>
                    <a:pt x="358" y="1843"/>
                    <a:pt x="497" y="1859"/>
                    <a:pt x="459" y="1935"/>
                  </a:cubicBezTo>
                  <a:cubicBezTo>
                    <a:pt x="412" y="2031"/>
                    <a:pt x="414" y="2154"/>
                    <a:pt x="331" y="2228"/>
                  </a:cubicBezTo>
                  <a:cubicBezTo>
                    <a:pt x="315" y="2283"/>
                    <a:pt x="334" y="2353"/>
                    <a:pt x="277" y="2387"/>
                  </a:cubicBezTo>
                  <a:cubicBezTo>
                    <a:pt x="211" y="2438"/>
                    <a:pt x="188" y="2521"/>
                    <a:pt x="169" y="2598"/>
                  </a:cubicBezTo>
                  <a:cubicBezTo>
                    <a:pt x="81" y="2682"/>
                    <a:pt x="0" y="2790"/>
                    <a:pt x="39" y="2925"/>
                  </a:cubicBezTo>
                  <a:cubicBezTo>
                    <a:pt x="90" y="2925"/>
                    <a:pt x="144" y="2930"/>
                    <a:pt x="190" y="2903"/>
                  </a:cubicBezTo>
                  <a:cubicBezTo>
                    <a:pt x="268" y="2863"/>
                    <a:pt x="346" y="2926"/>
                    <a:pt x="425" y="2932"/>
                  </a:cubicBezTo>
                  <a:cubicBezTo>
                    <a:pt x="484" y="2953"/>
                    <a:pt x="554" y="2954"/>
                    <a:pt x="600" y="3001"/>
                  </a:cubicBezTo>
                  <a:cubicBezTo>
                    <a:pt x="682" y="3174"/>
                    <a:pt x="487" y="3277"/>
                    <a:pt x="516" y="3444"/>
                  </a:cubicBezTo>
                  <a:cubicBezTo>
                    <a:pt x="502" y="3505"/>
                    <a:pt x="490" y="3567"/>
                    <a:pt x="435" y="3604"/>
                  </a:cubicBezTo>
                  <a:cubicBezTo>
                    <a:pt x="461" y="3735"/>
                    <a:pt x="347" y="3940"/>
                    <a:pt x="491" y="4026"/>
                  </a:cubicBezTo>
                  <a:cubicBezTo>
                    <a:pt x="519" y="4095"/>
                    <a:pt x="473" y="4158"/>
                    <a:pt x="462" y="4224"/>
                  </a:cubicBezTo>
                  <a:cubicBezTo>
                    <a:pt x="601" y="4208"/>
                    <a:pt x="515" y="4380"/>
                    <a:pt x="537" y="4469"/>
                  </a:cubicBezTo>
                  <a:cubicBezTo>
                    <a:pt x="585" y="4482"/>
                    <a:pt x="666" y="4508"/>
                    <a:pt x="632" y="4574"/>
                  </a:cubicBezTo>
                  <a:cubicBezTo>
                    <a:pt x="618" y="4587"/>
                    <a:pt x="589" y="4614"/>
                    <a:pt x="575" y="4627"/>
                  </a:cubicBezTo>
                  <a:cubicBezTo>
                    <a:pt x="568" y="4775"/>
                    <a:pt x="562" y="4923"/>
                    <a:pt x="570" y="5071"/>
                  </a:cubicBezTo>
                  <a:cubicBezTo>
                    <a:pt x="587" y="5074"/>
                    <a:pt x="621" y="5079"/>
                    <a:pt x="638" y="5082"/>
                  </a:cubicBezTo>
                  <a:cubicBezTo>
                    <a:pt x="650" y="5142"/>
                    <a:pt x="628" y="5193"/>
                    <a:pt x="577" y="5225"/>
                  </a:cubicBezTo>
                  <a:cubicBezTo>
                    <a:pt x="587" y="5260"/>
                    <a:pt x="618" y="5304"/>
                    <a:pt x="578" y="5333"/>
                  </a:cubicBezTo>
                  <a:cubicBezTo>
                    <a:pt x="519" y="5407"/>
                    <a:pt x="478" y="5523"/>
                    <a:pt x="361" y="5505"/>
                  </a:cubicBezTo>
                  <a:cubicBezTo>
                    <a:pt x="365" y="5600"/>
                    <a:pt x="307" y="5683"/>
                    <a:pt x="321" y="5779"/>
                  </a:cubicBezTo>
                  <a:cubicBezTo>
                    <a:pt x="347" y="5781"/>
                    <a:pt x="398" y="5784"/>
                    <a:pt x="423" y="5786"/>
                  </a:cubicBezTo>
                  <a:cubicBezTo>
                    <a:pt x="425" y="5811"/>
                    <a:pt x="429" y="5860"/>
                    <a:pt x="430" y="5885"/>
                  </a:cubicBezTo>
                  <a:cubicBezTo>
                    <a:pt x="476" y="5887"/>
                    <a:pt x="522" y="5889"/>
                    <a:pt x="569" y="5891"/>
                  </a:cubicBezTo>
                  <a:cubicBezTo>
                    <a:pt x="591" y="5980"/>
                    <a:pt x="483" y="5987"/>
                    <a:pt x="434" y="6033"/>
                  </a:cubicBezTo>
                  <a:cubicBezTo>
                    <a:pt x="469" y="6098"/>
                    <a:pt x="444" y="6186"/>
                    <a:pt x="504" y="6237"/>
                  </a:cubicBezTo>
                  <a:cubicBezTo>
                    <a:pt x="679" y="6250"/>
                    <a:pt x="850" y="6190"/>
                    <a:pt x="1026" y="6206"/>
                  </a:cubicBezTo>
                  <a:cubicBezTo>
                    <a:pt x="1029" y="6371"/>
                    <a:pt x="1023" y="6535"/>
                    <a:pt x="1028" y="6699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88"/>
            <p:cNvSpPr>
              <a:spLocks/>
            </p:cNvSpPr>
            <p:nvPr/>
          </p:nvSpPr>
          <p:spPr bwMode="auto">
            <a:xfrm flipV="1">
              <a:off x="7443193" y="4301208"/>
              <a:ext cx="265112" cy="206375"/>
            </a:xfrm>
            <a:custGeom>
              <a:avLst/>
              <a:gdLst>
                <a:gd name="T0" fmla="*/ 155076 w 930"/>
                <a:gd name="T1" fmla="*/ 206375 h 722"/>
                <a:gd name="T2" fmla="*/ 194986 w 930"/>
                <a:gd name="T3" fmla="*/ 182365 h 722"/>
                <a:gd name="T4" fmla="*/ 222067 w 930"/>
                <a:gd name="T5" fmla="*/ 179220 h 722"/>
                <a:gd name="T6" fmla="*/ 251144 w 930"/>
                <a:gd name="T7" fmla="*/ 117765 h 722"/>
                <a:gd name="T8" fmla="*/ 262546 w 930"/>
                <a:gd name="T9" fmla="*/ 81178 h 722"/>
                <a:gd name="T10" fmla="*/ 199832 w 930"/>
                <a:gd name="T11" fmla="*/ 22010 h 722"/>
                <a:gd name="T12" fmla="*/ 142533 w 930"/>
                <a:gd name="T13" fmla="*/ 0 h 722"/>
                <a:gd name="T14" fmla="*/ 52452 w 930"/>
                <a:gd name="T15" fmla="*/ 38588 h 722"/>
                <a:gd name="T16" fmla="*/ 13398 w 930"/>
                <a:gd name="T17" fmla="*/ 30013 h 722"/>
                <a:gd name="T18" fmla="*/ 11403 w 930"/>
                <a:gd name="T19" fmla="*/ 69744 h 722"/>
                <a:gd name="T20" fmla="*/ 49031 w 930"/>
                <a:gd name="T21" fmla="*/ 123482 h 722"/>
                <a:gd name="T22" fmla="*/ 74402 w 930"/>
                <a:gd name="T23" fmla="*/ 178649 h 722"/>
                <a:gd name="T24" fmla="*/ 115167 w 930"/>
                <a:gd name="T25" fmla="*/ 188081 h 722"/>
                <a:gd name="T26" fmla="*/ 155076 w 930"/>
                <a:gd name="T27" fmla="*/ 206375 h 7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0"/>
                <a:gd name="T43" fmla="*/ 0 h 722"/>
                <a:gd name="T44" fmla="*/ 930 w 930"/>
                <a:gd name="T45" fmla="*/ 722 h 7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0" h="722">
                  <a:moveTo>
                    <a:pt x="544" y="722"/>
                  </a:moveTo>
                  <a:cubicBezTo>
                    <a:pt x="600" y="710"/>
                    <a:pt x="689" y="718"/>
                    <a:pt x="684" y="638"/>
                  </a:cubicBezTo>
                  <a:cubicBezTo>
                    <a:pt x="708" y="635"/>
                    <a:pt x="755" y="630"/>
                    <a:pt x="779" y="627"/>
                  </a:cubicBezTo>
                  <a:cubicBezTo>
                    <a:pt x="661" y="442"/>
                    <a:pt x="826" y="484"/>
                    <a:pt x="881" y="412"/>
                  </a:cubicBezTo>
                  <a:cubicBezTo>
                    <a:pt x="930" y="388"/>
                    <a:pt x="927" y="332"/>
                    <a:pt x="921" y="284"/>
                  </a:cubicBezTo>
                  <a:cubicBezTo>
                    <a:pt x="832" y="235"/>
                    <a:pt x="736" y="178"/>
                    <a:pt x="701" y="77"/>
                  </a:cubicBezTo>
                  <a:cubicBezTo>
                    <a:pt x="637" y="44"/>
                    <a:pt x="567" y="25"/>
                    <a:pt x="500" y="0"/>
                  </a:cubicBezTo>
                  <a:cubicBezTo>
                    <a:pt x="392" y="39"/>
                    <a:pt x="307" y="137"/>
                    <a:pt x="184" y="135"/>
                  </a:cubicBezTo>
                  <a:cubicBezTo>
                    <a:pt x="140" y="117"/>
                    <a:pt x="96" y="94"/>
                    <a:pt x="47" y="105"/>
                  </a:cubicBezTo>
                  <a:cubicBezTo>
                    <a:pt x="32" y="151"/>
                    <a:pt x="0" y="201"/>
                    <a:pt x="40" y="244"/>
                  </a:cubicBezTo>
                  <a:cubicBezTo>
                    <a:pt x="85" y="306"/>
                    <a:pt x="90" y="408"/>
                    <a:pt x="172" y="432"/>
                  </a:cubicBezTo>
                  <a:cubicBezTo>
                    <a:pt x="204" y="495"/>
                    <a:pt x="235" y="559"/>
                    <a:pt x="261" y="625"/>
                  </a:cubicBezTo>
                  <a:cubicBezTo>
                    <a:pt x="307" y="640"/>
                    <a:pt x="369" y="619"/>
                    <a:pt x="404" y="658"/>
                  </a:cubicBezTo>
                  <a:cubicBezTo>
                    <a:pt x="436" y="705"/>
                    <a:pt x="495" y="705"/>
                    <a:pt x="544" y="7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9"/>
            <p:cNvSpPr>
              <a:spLocks/>
            </p:cNvSpPr>
            <p:nvPr/>
          </p:nvSpPr>
          <p:spPr bwMode="auto">
            <a:xfrm flipV="1">
              <a:off x="8476656" y="5174332"/>
              <a:ext cx="100013" cy="134938"/>
            </a:xfrm>
            <a:custGeom>
              <a:avLst/>
              <a:gdLst>
                <a:gd name="T0" fmla="*/ 41298 w 356"/>
                <a:gd name="T1" fmla="*/ 133490 h 466"/>
                <a:gd name="T2" fmla="*/ 58154 w 356"/>
                <a:gd name="T3" fmla="*/ 134938 h 466"/>
                <a:gd name="T4" fmla="*/ 68829 w 356"/>
                <a:gd name="T5" fmla="*/ 93240 h 466"/>
                <a:gd name="T6" fmla="*/ 87371 w 356"/>
                <a:gd name="T7" fmla="*/ 24324 h 466"/>
                <a:gd name="T8" fmla="*/ 21913 w 356"/>
                <a:gd name="T9" fmla="*/ 24613 h 466"/>
                <a:gd name="T10" fmla="*/ 0 w 356"/>
                <a:gd name="T11" fmla="*/ 73550 h 466"/>
                <a:gd name="T12" fmla="*/ 41298 w 356"/>
                <a:gd name="T13" fmla="*/ 133490 h 4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466"/>
                <a:gd name="T23" fmla="*/ 356 w 356"/>
                <a:gd name="T24" fmla="*/ 466 h 4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466">
                  <a:moveTo>
                    <a:pt x="147" y="461"/>
                  </a:moveTo>
                  <a:cubicBezTo>
                    <a:pt x="162" y="462"/>
                    <a:pt x="192" y="465"/>
                    <a:pt x="207" y="466"/>
                  </a:cubicBezTo>
                  <a:cubicBezTo>
                    <a:pt x="224" y="422"/>
                    <a:pt x="182" y="333"/>
                    <a:pt x="245" y="322"/>
                  </a:cubicBezTo>
                  <a:cubicBezTo>
                    <a:pt x="356" y="302"/>
                    <a:pt x="328" y="176"/>
                    <a:pt x="311" y="84"/>
                  </a:cubicBezTo>
                  <a:cubicBezTo>
                    <a:pt x="254" y="0"/>
                    <a:pt x="157" y="98"/>
                    <a:pt x="78" y="85"/>
                  </a:cubicBezTo>
                  <a:cubicBezTo>
                    <a:pt x="54" y="143"/>
                    <a:pt x="23" y="197"/>
                    <a:pt x="0" y="254"/>
                  </a:cubicBezTo>
                  <a:cubicBezTo>
                    <a:pt x="23" y="336"/>
                    <a:pt x="140" y="366"/>
                    <a:pt x="147" y="461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7"/>
            <p:cNvSpPr>
              <a:spLocks/>
            </p:cNvSpPr>
            <p:nvPr/>
          </p:nvSpPr>
          <p:spPr bwMode="auto">
            <a:xfrm flipV="1">
              <a:off x="4244380" y="1016670"/>
              <a:ext cx="1657350" cy="2005012"/>
            </a:xfrm>
            <a:custGeom>
              <a:avLst/>
              <a:gdLst>
                <a:gd name="T0" fmla="*/ 126299 w 5787"/>
                <a:gd name="T1" fmla="*/ 1964362 h 7004"/>
                <a:gd name="T2" fmla="*/ 323909 w 5787"/>
                <a:gd name="T3" fmla="*/ 1870180 h 7004"/>
                <a:gd name="T4" fmla="*/ 510350 w 5787"/>
                <a:gd name="T5" fmla="*/ 1782869 h 7004"/>
                <a:gd name="T6" fmla="*/ 636936 w 5787"/>
                <a:gd name="T7" fmla="*/ 1728765 h 7004"/>
                <a:gd name="T8" fmla="*/ 919318 w 5787"/>
                <a:gd name="T9" fmla="*/ 1605956 h 7004"/>
                <a:gd name="T10" fmla="*/ 1108337 w 5787"/>
                <a:gd name="T11" fmla="*/ 1561871 h 7004"/>
                <a:gd name="T12" fmla="*/ 1482365 w 5787"/>
                <a:gd name="T13" fmla="*/ 1541833 h 7004"/>
                <a:gd name="T14" fmla="*/ 1623556 w 5787"/>
                <a:gd name="T15" fmla="*/ 1524370 h 7004"/>
                <a:gd name="T16" fmla="*/ 1612959 w 5787"/>
                <a:gd name="T17" fmla="*/ 1452231 h 7004"/>
                <a:gd name="T18" fmla="*/ 1584606 w 5787"/>
                <a:gd name="T19" fmla="*/ 1321407 h 7004"/>
                <a:gd name="T20" fmla="*/ 1644749 w 5787"/>
                <a:gd name="T21" fmla="*/ 1169686 h 7004"/>
                <a:gd name="T22" fmla="*/ 1617255 w 5787"/>
                <a:gd name="T23" fmla="*/ 965005 h 7004"/>
                <a:gd name="T24" fmla="*/ 1593771 w 5787"/>
                <a:gd name="T25" fmla="*/ 876835 h 7004"/>
                <a:gd name="T26" fmla="*/ 1643317 w 5787"/>
                <a:gd name="T27" fmla="*/ 626924 h 7004"/>
                <a:gd name="T28" fmla="*/ 1494107 w 5787"/>
                <a:gd name="T29" fmla="*/ 602019 h 7004"/>
                <a:gd name="T30" fmla="*/ 1530478 w 5787"/>
                <a:gd name="T31" fmla="*/ 480356 h 7004"/>
                <a:gd name="T32" fmla="*/ 1571719 w 5787"/>
                <a:gd name="T33" fmla="*/ 410220 h 7004"/>
                <a:gd name="T34" fmla="*/ 1611527 w 5787"/>
                <a:gd name="T35" fmla="*/ 293137 h 7004"/>
                <a:gd name="T36" fmla="*/ 1631575 w 5787"/>
                <a:gd name="T37" fmla="*/ 162313 h 7004"/>
                <a:gd name="T38" fmla="*/ 1534774 w 5787"/>
                <a:gd name="T39" fmla="*/ 77578 h 7004"/>
                <a:gd name="T40" fmla="*/ 1454012 w 5787"/>
                <a:gd name="T41" fmla="*/ 0 h 7004"/>
                <a:gd name="T42" fmla="*/ 1390146 w 5787"/>
                <a:gd name="T43" fmla="*/ 117369 h 7004"/>
                <a:gd name="T44" fmla="*/ 1271007 w 5787"/>
                <a:gd name="T45" fmla="*/ 180062 h 7004"/>
                <a:gd name="T46" fmla="*/ 1197118 w 5787"/>
                <a:gd name="T47" fmla="*/ 267946 h 7004"/>
                <a:gd name="T48" fmla="*/ 1116928 w 5787"/>
                <a:gd name="T49" fmla="*/ 318901 h 7004"/>
                <a:gd name="T50" fmla="*/ 1088576 w 5787"/>
                <a:gd name="T51" fmla="*/ 371860 h 7004"/>
                <a:gd name="T52" fmla="*/ 1108623 w 5787"/>
                <a:gd name="T53" fmla="*/ 474630 h 7004"/>
                <a:gd name="T54" fmla="*/ 1015832 w 5787"/>
                <a:gd name="T55" fmla="*/ 540472 h 7004"/>
                <a:gd name="T56" fmla="*/ 975164 w 5787"/>
                <a:gd name="T57" fmla="*/ 541330 h 7004"/>
                <a:gd name="T58" fmla="*/ 877791 w 5787"/>
                <a:gd name="T59" fmla="*/ 625779 h 7004"/>
                <a:gd name="T60" fmla="*/ 797315 w 5787"/>
                <a:gd name="T61" fmla="*/ 706793 h 7004"/>
                <a:gd name="T62" fmla="*/ 754356 w 5787"/>
                <a:gd name="T63" fmla="*/ 804409 h 7004"/>
                <a:gd name="T64" fmla="*/ 672162 w 5787"/>
                <a:gd name="T65" fmla="*/ 975883 h 7004"/>
                <a:gd name="T66" fmla="*/ 572497 w 5787"/>
                <a:gd name="T67" fmla="*/ 1148788 h 7004"/>
                <a:gd name="T68" fmla="*/ 520088 w 5787"/>
                <a:gd name="T69" fmla="*/ 1338583 h 7004"/>
                <a:gd name="T70" fmla="*/ 491162 w 5787"/>
                <a:gd name="T71" fmla="*/ 1561585 h 7004"/>
                <a:gd name="T72" fmla="*/ 260044 w 5787"/>
                <a:gd name="T73" fmla="*/ 1735063 h 7004"/>
                <a:gd name="T74" fmla="*/ 85918 w 5787"/>
                <a:gd name="T75" fmla="*/ 1792602 h 7004"/>
                <a:gd name="T76" fmla="*/ 0 w 5787"/>
                <a:gd name="T77" fmla="*/ 1944610 h 70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87"/>
                <a:gd name="T118" fmla="*/ 0 h 7004"/>
                <a:gd name="T119" fmla="*/ 5787 w 5787"/>
                <a:gd name="T120" fmla="*/ 7004 h 70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87" h="7004">
                  <a:moveTo>
                    <a:pt x="105" y="6975"/>
                  </a:moveTo>
                  <a:cubicBezTo>
                    <a:pt x="230" y="7004"/>
                    <a:pt x="330" y="6902"/>
                    <a:pt x="441" y="6862"/>
                  </a:cubicBezTo>
                  <a:cubicBezTo>
                    <a:pt x="629" y="6789"/>
                    <a:pt x="808" y="6694"/>
                    <a:pt x="989" y="6605"/>
                  </a:cubicBezTo>
                  <a:cubicBezTo>
                    <a:pt x="1042" y="6592"/>
                    <a:pt x="1092" y="6574"/>
                    <a:pt x="1131" y="6533"/>
                  </a:cubicBezTo>
                  <a:cubicBezTo>
                    <a:pt x="1240" y="6495"/>
                    <a:pt x="1346" y="6447"/>
                    <a:pt x="1448" y="6392"/>
                  </a:cubicBezTo>
                  <a:cubicBezTo>
                    <a:pt x="1557" y="6332"/>
                    <a:pt x="1685" y="6311"/>
                    <a:pt x="1782" y="6228"/>
                  </a:cubicBezTo>
                  <a:cubicBezTo>
                    <a:pt x="1827" y="6193"/>
                    <a:pt x="1893" y="6210"/>
                    <a:pt x="1942" y="6180"/>
                  </a:cubicBezTo>
                  <a:cubicBezTo>
                    <a:pt x="2034" y="6128"/>
                    <a:pt x="2148" y="6119"/>
                    <a:pt x="2224" y="6039"/>
                  </a:cubicBezTo>
                  <a:cubicBezTo>
                    <a:pt x="2420" y="5966"/>
                    <a:pt x="2604" y="5864"/>
                    <a:pt x="2803" y="5802"/>
                  </a:cubicBezTo>
                  <a:cubicBezTo>
                    <a:pt x="2917" y="5699"/>
                    <a:pt x="3082" y="5683"/>
                    <a:pt x="3210" y="5610"/>
                  </a:cubicBezTo>
                  <a:cubicBezTo>
                    <a:pt x="3256" y="5541"/>
                    <a:pt x="3359" y="5593"/>
                    <a:pt x="3406" y="5525"/>
                  </a:cubicBezTo>
                  <a:cubicBezTo>
                    <a:pt x="3530" y="5409"/>
                    <a:pt x="3721" y="5493"/>
                    <a:pt x="3870" y="5456"/>
                  </a:cubicBezTo>
                  <a:cubicBezTo>
                    <a:pt x="4077" y="5399"/>
                    <a:pt x="4295" y="5445"/>
                    <a:pt x="4505" y="5421"/>
                  </a:cubicBezTo>
                  <a:cubicBezTo>
                    <a:pt x="4724" y="5362"/>
                    <a:pt x="4953" y="5410"/>
                    <a:pt x="5176" y="5386"/>
                  </a:cubicBezTo>
                  <a:cubicBezTo>
                    <a:pt x="5336" y="5341"/>
                    <a:pt x="5506" y="5361"/>
                    <a:pt x="5671" y="5355"/>
                  </a:cubicBezTo>
                  <a:lnTo>
                    <a:pt x="5669" y="5325"/>
                  </a:lnTo>
                  <a:cubicBezTo>
                    <a:pt x="5605" y="5327"/>
                    <a:pt x="5510" y="5307"/>
                    <a:pt x="5531" y="5222"/>
                  </a:cubicBezTo>
                  <a:cubicBezTo>
                    <a:pt x="5620" y="5229"/>
                    <a:pt x="5602" y="5129"/>
                    <a:pt x="5632" y="5073"/>
                  </a:cubicBezTo>
                  <a:cubicBezTo>
                    <a:pt x="5622" y="4996"/>
                    <a:pt x="5560" y="4960"/>
                    <a:pt x="5497" y="4927"/>
                  </a:cubicBezTo>
                  <a:cubicBezTo>
                    <a:pt x="5445" y="4814"/>
                    <a:pt x="5532" y="4723"/>
                    <a:pt x="5533" y="4616"/>
                  </a:cubicBezTo>
                  <a:cubicBezTo>
                    <a:pt x="5532" y="4546"/>
                    <a:pt x="5614" y="4545"/>
                    <a:pt x="5664" y="4536"/>
                  </a:cubicBezTo>
                  <a:cubicBezTo>
                    <a:pt x="5787" y="4421"/>
                    <a:pt x="5722" y="4232"/>
                    <a:pt x="5743" y="4086"/>
                  </a:cubicBezTo>
                  <a:cubicBezTo>
                    <a:pt x="5734" y="3970"/>
                    <a:pt x="5762" y="3844"/>
                    <a:pt x="5714" y="3733"/>
                  </a:cubicBezTo>
                  <a:cubicBezTo>
                    <a:pt x="5743" y="3610"/>
                    <a:pt x="5717" y="3476"/>
                    <a:pt x="5647" y="3371"/>
                  </a:cubicBezTo>
                  <a:cubicBezTo>
                    <a:pt x="5607" y="3305"/>
                    <a:pt x="5694" y="3246"/>
                    <a:pt x="5668" y="3176"/>
                  </a:cubicBezTo>
                  <a:cubicBezTo>
                    <a:pt x="5612" y="3165"/>
                    <a:pt x="5542" y="3134"/>
                    <a:pt x="5565" y="3063"/>
                  </a:cubicBezTo>
                  <a:cubicBezTo>
                    <a:pt x="5618" y="2888"/>
                    <a:pt x="5557" y="2665"/>
                    <a:pt x="5697" y="2524"/>
                  </a:cubicBezTo>
                  <a:cubicBezTo>
                    <a:pt x="5707" y="2440"/>
                    <a:pt x="5727" y="2273"/>
                    <a:pt x="5738" y="2190"/>
                  </a:cubicBezTo>
                  <a:cubicBezTo>
                    <a:pt x="5633" y="2174"/>
                    <a:pt x="5604" y="2017"/>
                    <a:pt x="5459" y="2110"/>
                  </a:cubicBezTo>
                  <a:cubicBezTo>
                    <a:pt x="5381" y="2120"/>
                    <a:pt x="5276" y="2193"/>
                    <a:pt x="5217" y="2103"/>
                  </a:cubicBezTo>
                  <a:cubicBezTo>
                    <a:pt x="5240" y="2018"/>
                    <a:pt x="5180" y="1901"/>
                    <a:pt x="5233" y="1817"/>
                  </a:cubicBezTo>
                  <a:cubicBezTo>
                    <a:pt x="5253" y="1759"/>
                    <a:pt x="5304" y="1722"/>
                    <a:pt x="5344" y="1678"/>
                  </a:cubicBezTo>
                  <a:cubicBezTo>
                    <a:pt x="5348" y="1629"/>
                    <a:pt x="5355" y="1531"/>
                    <a:pt x="5358" y="1482"/>
                  </a:cubicBezTo>
                  <a:cubicBezTo>
                    <a:pt x="5402" y="1467"/>
                    <a:pt x="5445" y="1449"/>
                    <a:pt x="5488" y="1433"/>
                  </a:cubicBezTo>
                  <a:cubicBezTo>
                    <a:pt x="5495" y="1367"/>
                    <a:pt x="5492" y="1295"/>
                    <a:pt x="5554" y="1254"/>
                  </a:cubicBezTo>
                  <a:cubicBezTo>
                    <a:pt x="5576" y="1177"/>
                    <a:pt x="5603" y="1101"/>
                    <a:pt x="5627" y="1024"/>
                  </a:cubicBezTo>
                  <a:cubicBezTo>
                    <a:pt x="5510" y="961"/>
                    <a:pt x="5596" y="832"/>
                    <a:pt x="5604" y="736"/>
                  </a:cubicBezTo>
                  <a:cubicBezTo>
                    <a:pt x="5603" y="665"/>
                    <a:pt x="5737" y="646"/>
                    <a:pt x="5697" y="567"/>
                  </a:cubicBezTo>
                  <a:cubicBezTo>
                    <a:pt x="5612" y="484"/>
                    <a:pt x="5566" y="372"/>
                    <a:pt x="5493" y="279"/>
                  </a:cubicBezTo>
                  <a:cubicBezTo>
                    <a:pt x="5448" y="277"/>
                    <a:pt x="5403" y="274"/>
                    <a:pt x="5359" y="271"/>
                  </a:cubicBezTo>
                  <a:cubicBezTo>
                    <a:pt x="5318" y="224"/>
                    <a:pt x="5301" y="164"/>
                    <a:pt x="5273" y="110"/>
                  </a:cubicBezTo>
                  <a:cubicBezTo>
                    <a:pt x="5200" y="86"/>
                    <a:pt x="5141" y="34"/>
                    <a:pt x="5077" y="0"/>
                  </a:cubicBezTo>
                  <a:cubicBezTo>
                    <a:pt x="5022" y="62"/>
                    <a:pt x="4934" y="122"/>
                    <a:pt x="4991" y="231"/>
                  </a:cubicBezTo>
                  <a:cubicBezTo>
                    <a:pt x="4933" y="282"/>
                    <a:pt x="4895" y="347"/>
                    <a:pt x="4854" y="410"/>
                  </a:cubicBezTo>
                  <a:cubicBezTo>
                    <a:pt x="4761" y="409"/>
                    <a:pt x="4675" y="475"/>
                    <a:pt x="4585" y="429"/>
                  </a:cubicBezTo>
                  <a:cubicBezTo>
                    <a:pt x="4506" y="464"/>
                    <a:pt x="4410" y="512"/>
                    <a:pt x="4438" y="629"/>
                  </a:cubicBezTo>
                  <a:cubicBezTo>
                    <a:pt x="4431" y="721"/>
                    <a:pt x="4394" y="846"/>
                    <a:pt x="4294" y="872"/>
                  </a:cubicBezTo>
                  <a:cubicBezTo>
                    <a:pt x="4245" y="873"/>
                    <a:pt x="4211" y="903"/>
                    <a:pt x="4180" y="936"/>
                  </a:cubicBezTo>
                  <a:cubicBezTo>
                    <a:pt x="4114" y="947"/>
                    <a:pt x="4046" y="953"/>
                    <a:pt x="3989" y="991"/>
                  </a:cubicBezTo>
                  <a:cubicBezTo>
                    <a:pt x="3973" y="1041"/>
                    <a:pt x="3937" y="1079"/>
                    <a:pt x="3900" y="1114"/>
                  </a:cubicBezTo>
                  <a:cubicBezTo>
                    <a:pt x="3854" y="1125"/>
                    <a:pt x="3802" y="1123"/>
                    <a:pt x="3770" y="1164"/>
                  </a:cubicBezTo>
                  <a:cubicBezTo>
                    <a:pt x="3759" y="1213"/>
                    <a:pt x="3810" y="1250"/>
                    <a:pt x="3801" y="1299"/>
                  </a:cubicBezTo>
                  <a:cubicBezTo>
                    <a:pt x="3811" y="1350"/>
                    <a:pt x="3754" y="1388"/>
                    <a:pt x="3772" y="1438"/>
                  </a:cubicBezTo>
                  <a:cubicBezTo>
                    <a:pt x="3799" y="1522"/>
                    <a:pt x="3748" y="1671"/>
                    <a:pt x="3871" y="1658"/>
                  </a:cubicBezTo>
                  <a:cubicBezTo>
                    <a:pt x="3885" y="1718"/>
                    <a:pt x="3829" y="1748"/>
                    <a:pt x="3794" y="1784"/>
                  </a:cubicBezTo>
                  <a:cubicBezTo>
                    <a:pt x="3701" y="1789"/>
                    <a:pt x="3609" y="1816"/>
                    <a:pt x="3547" y="1888"/>
                  </a:cubicBezTo>
                  <a:cubicBezTo>
                    <a:pt x="3502" y="1912"/>
                    <a:pt x="3501" y="1818"/>
                    <a:pt x="3455" y="1836"/>
                  </a:cubicBezTo>
                  <a:cubicBezTo>
                    <a:pt x="3443" y="1850"/>
                    <a:pt x="3417" y="1878"/>
                    <a:pt x="3405" y="1891"/>
                  </a:cubicBezTo>
                  <a:cubicBezTo>
                    <a:pt x="3350" y="1917"/>
                    <a:pt x="3288" y="1807"/>
                    <a:pt x="3262" y="1924"/>
                  </a:cubicBezTo>
                  <a:cubicBezTo>
                    <a:pt x="3157" y="1981"/>
                    <a:pt x="3178" y="2137"/>
                    <a:pt x="3065" y="2186"/>
                  </a:cubicBezTo>
                  <a:cubicBezTo>
                    <a:pt x="3029" y="2238"/>
                    <a:pt x="3031" y="2307"/>
                    <a:pt x="2984" y="2352"/>
                  </a:cubicBezTo>
                  <a:cubicBezTo>
                    <a:pt x="2934" y="2381"/>
                    <a:pt x="2834" y="2439"/>
                    <a:pt x="2784" y="2469"/>
                  </a:cubicBezTo>
                  <a:cubicBezTo>
                    <a:pt x="2738" y="2513"/>
                    <a:pt x="2738" y="2583"/>
                    <a:pt x="2703" y="2634"/>
                  </a:cubicBezTo>
                  <a:cubicBezTo>
                    <a:pt x="2619" y="2659"/>
                    <a:pt x="2613" y="2743"/>
                    <a:pt x="2634" y="2810"/>
                  </a:cubicBezTo>
                  <a:cubicBezTo>
                    <a:pt x="2551" y="2881"/>
                    <a:pt x="2476" y="2959"/>
                    <a:pt x="2398" y="3035"/>
                  </a:cubicBezTo>
                  <a:cubicBezTo>
                    <a:pt x="2422" y="3168"/>
                    <a:pt x="2358" y="3282"/>
                    <a:pt x="2347" y="3409"/>
                  </a:cubicBezTo>
                  <a:cubicBezTo>
                    <a:pt x="2294" y="3508"/>
                    <a:pt x="2083" y="3370"/>
                    <a:pt x="2202" y="3618"/>
                  </a:cubicBezTo>
                  <a:cubicBezTo>
                    <a:pt x="2126" y="3745"/>
                    <a:pt x="2032" y="3866"/>
                    <a:pt x="1999" y="4013"/>
                  </a:cubicBezTo>
                  <a:cubicBezTo>
                    <a:pt x="1982" y="4102"/>
                    <a:pt x="1819" y="4123"/>
                    <a:pt x="1933" y="4262"/>
                  </a:cubicBezTo>
                  <a:cubicBezTo>
                    <a:pt x="1943" y="4410"/>
                    <a:pt x="1852" y="4538"/>
                    <a:pt x="1816" y="4676"/>
                  </a:cubicBezTo>
                  <a:cubicBezTo>
                    <a:pt x="1737" y="4745"/>
                    <a:pt x="1691" y="4840"/>
                    <a:pt x="1650" y="4934"/>
                  </a:cubicBezTo>
                  <a:cubicBezTo>
                    <a:pt x="1594" y="5120"/>
                    <a:pt x="1772" y="5268"/>
                    <a:pt x="1715" y="5455"/>
                  </a:cubicBezTo>
                  <a:cubicBezTo>
                    <a:pt x="1585" y="5585"/>
                    <a:pt x="1395" y="5613"/>
                    <a:pt x="1232" y="5680"/>
                  </a:cubicBezTo>
                  <a:cubicBezTo>
                    <a:pt x="1287" y="5901"/>
                    <a:pt x="1044" y="5965"/>
                    <a:pt x="908" y="6061"/>
                  </a:cubicBezTo>
                  <a:cubicBezTo>
                    <a:pt x="764" y="6055"/>
                    <a:pt x="932" y="5755"/>
                    <a:pt x="667" y="5925"/>
                  </a:cubicBezTo>
                  <a:cubicBezTo>
                    <a:pt x="567" y="6064"/>
                    <a:pt x="412" y="6136"/>
                    <a:pt x="300" y="6262"/>
                  </a:cubicBezTo>
                  <a:cubicBezTo>
                    <a:pt x="197" y="6273"/>
                    <a:pt x="133" y="6364"/>
                    <a:pt x="33" y="6388"/>
                  </a:cubicBezTo>
                  <a:cubicBezTo>
                    <a:pt x="37" y="6523"/>
                    <a:pt x="7" y="6661"/>
                    <a:pt x="0" y="6793"/>
                  </a:cubicBezTo>
                  <a:cubicBezTo>
                    <a:pt x="56" y="6840"/>
                    <a:pt x="80" y="6909"/>
                    <a:pt x="105" y="6975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9"/>
            <p:cNvSpPr>
              <a:spLocks/>
            </p:cNvSpPr>
            <p:nvPr/>
          </p:nvSpPr>
          <p:spPr bwMode="auto">
            <a:xfrm flipV="1">
              <a:off x="11415119" y="4325021"/>
              <a:ext cx="655637" cy="1158875"/>
            </a:xfrm>
            <a:custGeom>
              <a:avLst/>
              <a:gdLst>
                <a:gd name="T0" fmla="*/ 567741 w 2290"/>
                <a:gd name="T1" fmla="*/ 1158875 h 4040"/>
                <a:gd name="T2" fmla="*/ 593509 w 2290"/>
                <a:gd name="T3" fmla="*/ 1145680 h 4040"/>
                <a:gd name="T4" fmla="*/ 629583 w 2290"/>
                <a:gd name="T5" fmla="*/ 1070525 h 4040"/>
                <a:gd name="T6" fmla="*/ 655637 w 2290"/>
                <a:gd name="T7" fmla="*/ 1027498 h 4040"/>
                <a:gd name="T8" fmla="*/ 585206 w 2290"/>
                <a:gd name="T9" fmla="*/ 877475 h 4040"/>
                <a:gd name="T10" fmla="*/ 499601 w 2290"/>
                <a:gd name="T11" fmla="*/ 751548 h 4040"/>
                <a:gd name="T12" fmla="*/ 489580 w 2290"/>
                <a:gd name="T13" fmla="*/ 666066 h 4040"/>
                <a:gd name="T14" fmla="*/ 495020 w 2290"/>
                <a:gd name="T15" fmla="*/ 624760 h 4040"/>
                <a:gd name="T16" fmla="*/ 452647 w 2290"/>
                <a:gd name="T17" fmla="*/ 585461 h 4040"/>
                <a:gd name="T18" fmla="*/ 425162 w 2290"/>
                <a:gd name="T19" fmla="*/ 561940 h 4040"/>
                <a:gd name="T20" fmla="*/ 455796 w 2290"/>
                <a:gd name="T21" fmla="*/ 511454 h 4040"/>
                <a:gd name="T22" fmla="*/ 516493 w 2290"/>
                <a:gd name="T23" fmla="*/ 530960 h 4040"/>
                <a:gd name="T24" fmla="*/ 477556 w 2290"/>
                <a:gd name="T25" fmla="*/ 499119 h 4040"/>
                <a:gd name="T26" fmla="*/ 455510 w 2290"/>
                <a:gd name="T27" fmla="*/ 410770 h 4040"/>
                <a:gd name="T28" fmla="*/ 496165 w 2290"/>
                <a:gd name="T29" fmla="*/ 409622 h 4040"/>
                <a:gd name="T30" fmla="*/ 456369 w 2290"/>
                <a:gd name="T31" fmla="*/ 218006 h 4040"/>
                <a:gd name="T32" fmla="*/ 434324 w 2290"/>
                <a:gd name="T33" fmla="*/ 106708 h 4040"/>
                <a:gd name="T34" fmla="*/ 406838 w 2290"/>
                <a:gd name="T35" fmla="*/ 107282 h 4040"/>
                <a:gd name="T36" fmla="*/ 393382 w 2290"/>
                <a:gd name="T37" fmla="*/ 176700 h 4040"/>
                <a:gd name="T38" fmla="*/ 273421 w 2290"/>
                <a:gd name="T39" fmla="*/ 197927 h 4040"/>
                <a:gd name="T40" fmla="*/ 236201 w 2290"/>
                <a:gd name="T41" fmla="*/ 174692 h 4040"/>
                <a:gd name="T42" fmla="*/ 210434 w 2290"/>
                <a:gd name="T43" fmla="*/ 99537 h 4040"/>
                <a:gd name="T44" fmla="*/ 184380 w 2290"/>
                <a:gd name="T45" fmla="*/ 84621 h 4040"/>
                <a:gd name="T46" fmla="*/ 160330 w 2290"/>
                <a:gd name="T47" fmla="*/ 6598 h 4040"/>
                <a:gd name="T48" fmla="*/ 83315 w 2290"/>
                <a:gd name="T49" fmla="*/ 27538 h 4040"/>
                <a:gd name="T50" fmla="*/ 40655 w 2290"/>
                <a:gd name="T51" fmla="*/ 450355 h 4040"/>
                <a:gd name="T52" fmla="*/ 0 w 2290"/>
                <a:gd name="T53" fmla="*/ 490801 h 4040"/>
                <a:gd name="T54" fmla="*/ 43232 w 2290"/>
                <a:gd name="T55" fmla="*/ 519773 h 4040"/>
                <a:gd name="T56" fmla="*/ 73008 w 2290"/>
                <a:gd name="T57" fmla="*/ 560792 h 4040"/>
                <a:gd name="T58" fmla="*/ 100779 w 2290"/>
                <a:gd name="T59" fmla="*/ 563374 h 4040"/>
                <a:gd name="T60" fmla="*/ 120248 w 2290"/>
                <a:gd name="T61" fmla="*/ 594641 h 4040"/>
                <a:gd name="T62" fmla="*/ 150023 w 2290"/>
                <a:gd name="T63" fmla="*/ 635660 h 4040"/>
                <a:gd name="T64" fmla="*/ 206425 w 2290"/>
                <a:gd name="T65" fmla="*/ 700488 h 4040"/>
                <a:gd name="T66" fmla="*/ 312072 w 2290"/>
                <a:gd name="T67" fmla="*/ 736632 h 4040"/>
                <a:gd name="T68" fmla="*/ 361316 w 2290"/>
                <a:gd name="T69" fmla="*/ 788265 h 4040"/>
                <a:gd name="T70" fmla="*/ 421726 w 2290"/>
                <a:gd name="T71" fmla="*/ 868583 h 4040"/>
                <a:gd name="T72" fmla="*/ 465531 w 2290"/>
                <a:gd name="T73" fmla="*/ 966972 h 4040"/>
                <a:gd name="T74" fmla="*/ 454079 w 2290"/>
                <a:gd name="T75" fmla="*/ 1077696 h 4040"/>
                <a:gd name="T76" fmla="*/ 445203 w 2290"/>
                <a:gd name="T77" fmla="*/ 1119003 h 4040"/>
                <a:gd name="T78" fmla="*/ 564878 w 2290"/>
                <a:gd name="T79" fmla="*/ 1130477 h 4040"/>
                <a:gd name="T80" fmla="*/ 567741 w 2290"/>
                <a:gd name="T81" fmla="*/ 1158875 h 40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90"/>
                <a:gd name="T124" fmla="*/ 0 h 4040"/>
                <a:gd name="T125" fmla="*/ 2290 w 2290"/>
                <a:gd name="T126" fmla="*/ 4040 h 40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90" h="4040">
                  <a:moveTo>
                    <a:pt x="1983" y="4040"/>
                  </a:moveTo>
                  <a:cubicBezTo>
                    <a:pt x="2013" y="4026"/>
                    <a:pt x="2043" y="4011"/>
                    <a:pt x="2073" y="3994"/>
                  </a:cubicBezTo>
                  <a:cubicBezTo>
                    <a:pt x="2121" y="3910"/>
                    <a:pt x="2192" y="3835"/>
                    <a:pt x="2199" y="3732"/>
                  </a:cubicBezTo>
                  <a:cubicBezTo>
                    <a:pt x="2279" y="3730"/>
                    <a:pt x="2264" y="3637"/>
                    <a:pt x="2290" y="3582"/>
                  </a:cubicBezTo>
                  <a:cubicBezTo>
                    <a:pt x="2257" y="3388"/>
                    <a:pt x="2163" y="3215"/>
                    <a:pt x="2044" y="3059"/>
                  </a:cubicBezTo>
                  <a:cubicBezTo>
                    <a:pt x="1888" y="2957"/>
                    <a:pt x="1827" y="2778"/>
                    <a:pt x="1745" y="2620"/>
                  </a:cubicBezTo>
                  <a:cubicBezTo>
                    <a:pt x="1718" y="2526"/>
                    <a:pt x="1662" y="2420"/>
                    <a:pt x="1710" y="2322"/>
                  </a:cubicBezTo>
                  <a:cubicBezTo>
                    <a:pt x="1736" y="2279"/>
                    <a:pt x="1734" y="2227"/>
                    <a:pt x="1729" y="2178"/>
                  </a:cubicBezTo>
                  <a:cubicBezTo>
                    <a:pt x="1640" y="2183"/>
                    <a:pt x="1637" y="2084"/>
                    <a:pt x="1581" y="2041"/>
                  </a:cubicBezTo>
                  <a:cubicBezTo>
                    <a:pt x="1549" y="2017"/>
                    <a:pt x="1476" y="2013"/>
                    <a:pt x="1485" y="1959"/>
                  </a:cubicBezTo>
                  <a:cubicBezTo>
                    <a:pt x="1465" y="1882"/>
                    <a:pt x="1520" y="1802"/>
                    <a:pt x="1592" y="1783"/>
                  </a:cubicBezTo>
                  <a:cubicBezTo>
                    <a:pt x="1666" y="1790"/>
                    <a:pt x="1734" y="1829"/>
                    <a:pt x="1804" y="1851"/>
                  </a:cubicBezTo>
                  <a:cubicBezTo>
                    <a:pt x="1821" y="1767"/>
                    <a:pt x="1734" y="1743"/>
                    <a:pt x="1668" y="1740"/>
                  </a:cubicBezTo>
                  <a:cubicBezTo>
                    <a:pt x="1584" y="1661"/>
                    <a:pt x="1585" y="1541"/>
                    <a:pt x="1591" y="1432"/>
                  </a:cubicBezTo>
                  <a:cubicBezTo>
                    <a:pt x="1638" y="1431"/>
                    <a:pt x="1685" y="1430"/>
                    <a:pt x="1733" y="1428"/>
                  </a:cubicBezTo>
                  <a:cubicBezTo>
                    <a:pt x="1703" y="1205"/>
                    <a:pt x="1589" y="991"/>
                    <a:pt x="1594" y="760"/>
                  </a:cubicBezTo>
                  <a:cubicBezTo>
                    <a:pt x="1605" y="623"/>
                    <a:pt x="1508" y="509"/>
                    <a:pt x="1517" y="372"/>
                  </a:cubicBezTo>
                  <a:cubicBezTo>
                    <a:pt x="1493" y="373"/>
                    <a:pt x="1445" y="374"/>
                    <a:pt x="1421" y="374"/>
                  </a:cubicBezTo>
                  <a:cubicBezTo>
                    <a:pt x="1405" y="455"/>
                    <a:pt x="1376" y="533"/>
                    <a:pt x="1374" y="616"/>
                  </a:cubicBezTo>
                  <a:cubicBezTo>
                    <a:pt x="1169" y="495"/>
                    <a:pt x="1152" y="794"/>
                    <a:pt x="955" y="690"/>
                  </a:cubicBezTo>
                  <a:cubicBezTo>
                    <a:pt x="892" y="706"/>
                    <a:pt x="861" y="649"/>
                    <a:pt x="825" y="609"/>
                  </a:cubicBezTo>
                  <a:cubicBezTo>
                    <a:pt x="782" y="527"/>
                    <a:pt x="760" y="436"/>
                    <a:pt x="735" y="347"/>
                  </a:cubicBezTo>
                  <a:cubicBezTo>
                    <a:pt x="701" y="335"/>
                    <a:pt x="671" y="318"/>
                    <a:pt x="644" y="295"/>
                  </a:cubicBezTo>
                  <a:cubicBezTo>
                    <a:pt x="713" y="163"/>
                    <a:pt x="578" y="123"/>
                    <a:pt x="560" y="23"/>
                  </a:cubicBezTo>
                  <a:cubicBezTo>
                    <a:pt x="461" y="0"/>
                    <a:pt x="390" y="101"/>
                    <a:pt x="291" y="96"/>
                  </a:cubicBezTo>
                  <a:cubicBezTo>
                    <a:pt x="218" y="585"/>
                    <a:pt x="201" y="1080"/>
                    <a:pt x="142" y="1570"/>
                  </a:cubicBezTo>
                  <a:cubicBezTo>
                    <a:pt x="139" y="1650"/>
                    <a:pt x="29" y="1656"/>
                    <a:pt x="0" y="1711"/>
                  </a:cubicBezTo>
                  <a:cubicBezTo>
                    <a:pt x="235" y="1596"/>
                    <a:pt x="187" y="1728"/>
                    <a:pt x="151" y="1812"/>
                  </a:cubicBezTo>
                  <a:cubicBezTo>
                    <a:pt x="230" y="1816"/>
                    <a:pt x="261" y="1884"/>
                    <a:pt x="255" y="1955"/>
                  </a:cubicBezTo>
                  <a:cubicBezTo>
                    <a:pt x="279" y="1957"/>
                    <a:pt x="328" y="1962"/>
                    <a:pt x="352" y="1964"/>
                  </a:cubicBezTo>
                  <a:cubicBezTo>
                    <a:pt x="356" y="2016"/>
                    <a:pt x="347" y="2080"/>
                    <a:pt x="420" y="2073"/>
                  </a:cubicBezTo>
                  <a:cubicBezTo>
                    <a:pt x="415" y="2144"/>
                    <a:pt x="450" y="2203"/>
                    <a:pt x="524" y="2216"/>
                  </a:cubicBezTo>
                  <a:cubicBezTo>
                    <a:pt x="510" y="2347"/>
                    <a:pt x="685" y="2336"/>
                    <a:pt x="721" y="2442"/>
                  </a:cubicBezTo>
                  <a:cubicBezTo>
                    <a:pt x="835" y="2506"/>
                    <a:pt x="959" y="2555"/>
                    <a:pt x="1090" y="2568"/>
                  </a:cubicBezTo>
                  <a:cubicBezTo>
                    <a:pt x="1161" y="2616"/>
                    <a:pt x="1187" y="2711"/>
                    <a:pt x="1262" y="2748"/>
                  </a:cubicBezTo>
                  <a:cubicBezTo>
                    <a:pt x="1323" y="2848"/>
                    <a:pt x="1392" y="2943"/>
                    <a:pt x="1473" y="3028"/>
                  </a:cubicBezTo>
                  <a:cubicBezTo>
                    <a:pt x="1510" y="3148"/>
                    <a:pt x="1571" y="3259"/>
                    <a:pt x="1626" y="3371"/>
                  </a:cubicBezTo>
                  <a:cubicBezTo>
                    <a:pt x="1612" y="3499"/>
                    <a:pt x="1593" y="3628"/>
                    <a:pt x="1586" y="3757"/>
                  </a:cubicBezTo>
                  <a:cubicBezTo>
                    <a:pt x="1568" y="3803"/>
                    <a:pt x="1550" y="3850"/>
                    <a:pt x="1555" y="3901"/>
                  </a:cubicBezTo>
                  <a:cubicBezTo>
                    <a:pt x="1696" y="3888"/>
                    <a:pt x="1860" y="3819"/>
                    <a:pt x="1973" y="3941"/>
                  </a:cubicBezTo>
                  <a:cubicBezTo>
                    <a:pt x="1976" y="3966"/>
                    <a:pt x="1981" y="4016"/>
                    <a:pt x="1983" y="40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10"/>
            <p:cNvSpPr>
              <a:spLocks/>
            </p:cNvSpPr>
            <p:nvPr/>
          </p:nvSpPr>
          <p:spPr bwMode="auto">
            <a:xfrm flipV="1">
              <a:off x="8116294" y="4942557"/>
              <a:ext cx="549275" cy="566738"/>
            </a:xfrm>
            <a:custGeom>
              <a:avLst/>
              <a:gdLst>
                <a:gd name="T0" fmla="*/ 187662 w 1923"/>
                <a:gd name="T1" fmla="*/ 566738 h 1979"/>
                <a:gd name="T2" fmla="*/ 217939 w 1923"/>
                <a:gd name="T3" fmla="*/ 536955 h 1979"/>
                <a:gd name="T4" fmla="*/ 287063 w 1923"/>
                <a:gd name="T5" fmla="*/ 535237 h 1979"/>
                <a:gd name="T6" fmla="*/ 305629 w 1923"/>
                <a:gd name="T7" fmla="*/ 493712 h 1979"/>
                <a:gd name="T8" fmla="*/ 300773 w 1923"/>
                <a:gd name="T9" fmla="*/ 447606 h 1979"/>
                <a:gd name="T10" fmla="*/ 320482 w 1923"/>
                <a:gd name="T11" fmla="*/ 415818 h 1979"/>
                <a:gd name="T12" fmla="*/ 356472 w 1923"/>
                <a:gd name="T13" fmla="*/ 416677 h 1979"/>
                <a:gd name="T14" fmla="*/ 385892 w 1923"/>
                <a:gd name="T15" fmla="*/ 447606 h 1979"/>
                <a:gd name="T16" fmla="*/ 400460 w 1923"/>
                <a:gd name="T17" fmla="*/ 483403 h 1979"/>
                <a:gd name="T18" fmla="*/ 439306 w 1923"/>
                <a:gd name="T19" fmla="*/ 473666 h 1979"/>
                <a:gd name="T20" fmla="*/ 435878 w 1923"/>
                <a:gd name="T21" fmla="*/ 431855 h 1979"/>
                <a:gd name="T22" fmla="*/ 482151 w 1923"/>
                <a:gd name="T23" fmla="*/ 443310 h 1979"/>
                <a:gd name="T24" fmla="*/ 548418 w 1923"/>
                <a:gd name="T25" fmla="*/ 422977 h 1979"/>
                <a:gd name="T26" fmla="*/ 521854 w 1923"/>
                <a:gd name="T27" fmla="*/ 346515 h 1979"/>
                <a:gd name="T28" fmla="*/ 537850 w 1923"/>
                <a:gd name="T29" fmla="*/ 331623 h 1979"/>
                <a:gd name="T30" fmla="*/ 549275 w 1923"/>
                <a:gd name="T31" fmla="*/ 202468 h 1979"/>
                <a:gd name="T32" fmla="*/ 501860 w 1923"/>
                <a:gd name="T33" fmla="*/ 183567 h 1979"/>
                <a:gd name="T34" fmla="*/ 471582 w 1923"/>
                <a:gd name="T35" fmla="*/ 225378 h 1979"/>
                <a:gd name="T36" fmla="*/ 475867 w 1923"/>
                <a:gd name="T37" fmla="*/ 260602 h 1979"/>
                <a:gd name="T38" fmla="*/ 442162 w 1923"/>
                <a:gd name="T39" fmla="*/ 316445 h 1979"/>
                <a:gd name="T40" fmla="*/ 427595 w 1923"/>
                <a:gd name="T41" fmla="*/ 374007 h 1979"/>
                <a:gd name="T42" fmla="*/ 357329 w 1923"/>
                <a:gd name="T43" fmla="*/ 305277 h 1979"/>
                <a:gd name="T44" fmla="*/ 339905 w 1923"/>
                <a:gd name="T45" fmla="*/ 292103 h 1979"/>
                <a:gd name="T46" fmla="*/ 345332 w 1923"/>
                <a:gd name="T47" fmla="*/ 240269 h 1979"/>
                <a:gd name="T48" fmla="*/ 347617 w 1923"/>
                <a:gd name="T49" fmla="*/ 164380 h 1979"/>
                <a:gd name="T50" fmla="*/ 306771 w 1923"/>
                <a:gd name="T51" fmla="*/ 102523 h 1979"/>
                <a:gd name="T52" fmla="*/ 247931 w 1923"/>
                <a:gd name="T53" fmla="*/ 121710 h 1979"/>
                <a:gd name="T54" fmla="*/ 205371 w 1923"/>
                <a:gd name="T55" fmla="*/ 73885 h 1979"/>
                <a:gd name="T56" fmla="*/ 148244 w 1923"/>
                <a:gd name="T57" fmla="*/ 69303 h 1979"/>
                <a:gd name="T58" fmla="*/ 56841 w 1923"/>
                <a:gd name="T59" fmla="*/ 0 h 1979"/>
                <a:gd name="T60" fmla="*/ 59126 w 1923"/>
                <a:gd name="T61" fmla="*/ 33506 h 1979"/>
                <a:gd name="T62" fmla="*/ 39989 w 1923"/>
                <a:gd name="T63" fmla="*/ 74171 h 1979"/>
                <a:gd name="T64" fmla="*/ 44273 w 1923"/>
                <a:gd name="T65" fmla="*/ 109682 h 1979"/>
                <a:gd name="T66" fmla="*/ 7712 w 1923"/>
                <a:gd name="T67" fmla="*/ 144333 h 1979"/>
                <a:gd name="T68" fmla="*/ 33990 w 1923"/>
                <a:gd name="T69" fmla="*/ 184713 h 1979"/>
                <a:gd name="T70" fmla="*/ 78264 w 1923"/>
                <a:gd name="T71" fmla="*/ 290958 h 1979"/>
                <a:gd name="T72" fmla="*/ 116824 w 1923"/>
                <a:gd name="T73" fmla="*/ 333914 h 1979"/>
                <a:gd name="T74" fmla="*/ 86547 w 1923"/>
                <a:gd name="T75" fmla="*/ 382598 h 1979"/>
                <a:gd name="T76" fmla="*/ 117681 w 1923"/>
                <a:gd name="T77" fmla="*/ 414386 h 1979"/>
                <a:gd name="T78" fmla="*/ 146245 w 1923"/>
                <a:gd name="T79" fmla="*/ 437296 h 1979"/>
                <a:gd name="T80" fmla="*/ 127679 w 1923"/>
                <a:gd name="T81" fmla="*/ 483689 h 1979"/>
                <a:gd name="T82" fmla="*/ 186805 w 1923"/>
                <a:gd name="T83" fmla="*/ 496862 h 1979"/>
                <a:gd name="T84" fmla="*/ 187662 w 1923"/>
                <a:gd name="T85" fmla="*/ 566738 h 19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3"/>
                <a:gd name="T130" fmla="*/ 0 h 1979"/>
                <a:gd name="T131" fmla="*/ 1923 w 1923"/>
                <a:gd name="T132" fmla="*/ 1979 h 19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3" h="1979">
                  <a:moveTo>
                    <a:pt x="657" y="1979"/>
                  </a:moveTo>
                  <a:cubicBezTo>
                    <a:pt x="714" y="1974"/>
                    <a:pt x="690" y="1864"/>
                    <a:pt x="763" y="1875"/>
                  </a:cubicBezTo>
                  <a:cubicBezTo>
                    <a:pt x="846" y="1874"/>
                    <a:pt x="929" y="1805"/>
                    <a:pt x="1005" y="1869"/>
                  </a:cubicBezTo>
                  <a:cubicBezTo>
                    <a:pt x="1005" y="1811"/>
                    <a:pt x="1017" y="1756"/>
                    <a:pt x="1070" y="1724"/>
                  </a:cubicBezTo>
                  <a:cubicBezTo>
                    <a:pt x="1052" y="1673"/>
                    <a:pt x="1028" y="1617"/>
                    <a:pt x="1053" y="1563"/>
                  </a:cubicBezTo>
                  <a:cubicBezTo>
                    <a:pt x="1085" y="1532"/>
                    <a:pt x="1114" y="1499"/>
                    <a:pt x="1122" y="1452"/>
                  </a:cubicBezTo>
                  <a:cubicBezTo>
                    <a:pt x="1164" y="1446"/>
                    <a:pt x="1206" y="1446"/>
                    <a:pt x="1248" y="1455"/>
                  </a:cubicBezTo>
                  <a:cubicBezTo>
                    <a:pt x="1283" y="1491"/>
                    <a:pt x="1318" y="1526"/>
                    <a:pt x="1351" y="1563"/>
                  </a:cubicBezTo>
                  <a:cubicBezTo>
                    <a:pt x="1363" y="1607"/>
                    <a:pt x="1361" y="1658"/>
                    <a:pt x="1402" y="1688"/>
                  </a:cubicBezTo>
                  <a:cubicBezTo>
                    <a:pt x="1446" y="1674"/>
                    <a:pt x="1491" y="1662"/>
                    <a:pt x="1538" y="1654"/>
                  </a:cubicBezTo>
                  <a:cubicBezTo>
                    <a:pt x="1543" y="1605"/>
                    <a:pt x="1472" y="1547"/>
                    <a:pt x="1526" y="1508"/>
                  </a:cubicBezTo>
                  <a:cubicBezTo>
                    <a:pt x="1575" y="1453"/>
                    <a:pt x="1657" y="1493"/>
                    <a:pt x="1688" y="1548"/>
                  </a:cubicBezTo>
                  <a:cubicBezTo>
                    <a:pt x="1800" y="1634"/>
                    <a:pt x="1858" y="1531"/>
                    <a:pt x="1920" y="1477"/>
                  </a:cubicBezTo>
                  <a:cubicBezTo>
                    <a:pt x="1886" y="1390"/>
                    <a:pt x="1827" y="1304"/>
                    <a:pt x="1827" y="1210"/>
                  </a:cubicBezTo>
                  <a:cubicBezTo>
                    <a:pt x="1841" y="1197"/>
                    <a:pt x="1869" y="1171"/>
                    <a:pt x="1883" y="1158"/>
                  </a:cubicBezTo>
                  <a:cubicBezTo>
                    <a:pt x="1910" y="1011"/>
                    <a:pt x="1851" y="846"/>
                    <a:pt x="1923" y="707"/>
                  </a:cubicBezTo>
                  <a:cubicBezTo>
                    <a:pt x="1923" y="622"/>
                    <a:pt x="1816" y="633"/>
                    <a:pt x="1757" y="641"/>
                  </a:cubicBezTo>
                  <a:cubicBezTo>
                    <a:pt x="1751" y="707"/>
                    <a:pt x="1692" y="742"/>
                    <a:pt x="1651" y="787"/>
                  </a:cubicBezTo>
                  <a:cubicBezTo>
                    <a:pt x="1629" y="831"/>
                    <a:pt x="1694" y="868"/>
                    <a:pt x="1666" y="910"/>
                  </a:cubicBezTo>
                  <a:cubicBezTo>
                    <a:pt x="1653" y="991"/>
                    <a:pt x="1610" y="1053"/>
                    <a:pt x="1548" y="1105"/>
                  </a:cubicBezTo>
                  <a:cubicBezTo>
                    <a:pt x="1529" y="1172"/>
                    <a:pt x="1506" y="1237"/>
                    <a:pt x="1497" y="1306"/>
                  </a:cubicBezTo>
                  <a:cubicBezTo>
                    <a:pt x="1358" y="1332"/>
                    <a:pt x="1290" y="1171"/>
                    <a:pt x="1251" y="1066"/>
                  </a:cubicBezTo>
                  <a:lnTo>
                    <a:pt x="1190" y="1020"/>
                  </a:lnTo>
                  <a:cubicBezTo>
                    <a:pt x="1101" y="963"/>
                    <a:pt x="1190" y="899"/>
                    <a:pt x="1209" y="839"/>
                  </a:cubicBezTo>
                  <a:cubicBezTo>
                    <a:pt x="1221" y="751"/>
                    <a:pt x="1224" y="663"/>
                    <a:pt x="1217" y="574"/>
                  </a:cubicBezTo>
                  <a:cubicBezTo>
                    <a:pt x="1099" y="570"/>
                    <a:pt x="1112" y="437"/>
                    <a:pt x="1074" y="358"/>
                  </a:cubicBezTo>
                  <a:cubicBezTo>
                    <a:pt x="995" y="336"/>
                    <a:pt x="936" y="401"/>
                    <a:pt x="868" y="425"/>
                  </a:cubicBezTo>
                  <a:cubicBezTo>
                    <a:pt x="788" y="410"/>
                    <a:pt x="772" y="309"/>
                    <a:pt x="719" y="258"/>
                  </a:cubicBezTo>
                  <a:cubicBezTo>
                    <a:pt x="652" y="244"/>
                    <a:pt x="585" y="200"/>
                    <a:pt x="519" y="242"/>
                  </a:cubicBezTo>
                  <a:cubicBezTo>
                    <a:pt x="425" y="149"/>
                    <a:pt x="344" y="15"/>
                    <a:pt x="199" y="0"/>
                  </a:cubicBezTo>
                  <a:cubicBezTo>
                    <a:pt x="212" y="37"/>
                    <a:pt x="255" y="87"/>
                    <a:pt x="207" y="117"/>
                  </a:cubicBezTo>
                  <a:cubicBezTo>
                    <a:pt x="160" y="151"/>
                    <a:pt x="160" y="210"/>
                    <a:pt x="140" y="259"/>
                  </a:cubicBezTo>
                  <a:cubicBezTo>
                    <a:pt x="111" y="302"/>
                    <a:pt x="176" y="338"/>
                    <a:pt x="155" y="383"/>
                  </a:cubicBezTo>
                  <a:cubicBezTo>
                    <a:pt x="113" y="424"/>
                    <a:pt x="70" y="463"/>
                    <a:pt x="27" y="504"/>
                  </a:cubicBezTo>
                  <a:cubicBezTo>
                    <a:pt x="0" y="572"/>
                    <a:pt x="87" y="600"/>
                    <a:pt x="119" y="645"/>
                  </a:cubicBezTo>
                  <a:cubicBezTo>
                    <a:pt x="181" y="765"/>
                    <a:pt x="303" y="864"/>
                    <a:pt x="274" y="1016"/>
                  </a:cubicBezTo>
                  <a:cubicBezTo>
                    <a:pt x="353" y="1025"/>
                    <a:pt x="384" y="1102"/>
                    <a:pt x="409" y="1166"/>
                  </a:cubicBezTo>
                  <a:cubicBezTo>
                    <a:pt x="388" y="1231"/>
                    <a:pt x="343" y="1283"/>
                    <a:pt x="303" y="1336"/>
                  </a:cubicBezTo>
                  <a:cubicBezTo>
                    <a:pt x="365" y="1339"/>
                    <a:pt x="418" y="1382"/>
                    <a:pt x="412" y="1447"/>
                  </a:cubicBezTo>
                  <a:cubicBezTo>
                    <a:pt x="410" y="1501"/>
                    <a:pt x="471" y="1517"/>
                    <a:pt x="512" y="1527"/>
                  </a:cubicBezTo>
                  <a:cubicBezTo>
                    <a:pt x="538" y="1602"/>
                    <a:pt x="420" y="1614"/>
                    <a:pt x="447" y="1689"/>
                  </a:cubicBezTo>
                  <a:cubicBezTo>
                    <a:pt x="512" y="1719"/>
                    <a:pt x="582" y="1735"/>
                    <a:pt x="654" y="1735"/>
                  </a:cubicBezTo>
                  <a:cubicBezTo>
                    <a:pt x="655" y="1796"/>
                    <a:pt x="656" y="1918"/>
                    <a:pt x="657" y="19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4"/>
            <p:cNvSpPr>
              <a:spLocks/>
            </p:cNvSpPr>
            <p:nvPr/>
          </p:nvSpPr>
          <p:spPr bwMode="auto">
            <a:xfrm flipV="1">
              <a:off x="7163793" y="1988221"/>
              <a:ext cx="1103312" cy="1622425"/>
            </a:xfrm>
            <a:custGeom>
              <a:avLst/>
              <a:gdLst>
                <a:gd name="T0" fmla="*/ 476443 w 3858"/>
                <a:gd name="T1" fmla="*/ 1600063 h 5659"/>
                <a:gd name="T2" fmla="*/ 696362 w 3858"/>
                <a:gd name="T3" fmla="*/ 1547597 h 5659"/>
                <a:gd name="T4" fmla="*/ 820764 w 3858"/>
                <a:gd name="T5" fmla="*/ 1439798 h 5659"/>
                <a:gd name="T6" fmla="*/ 877960 w 3858"/>
                <a:gd name="T7" fmla="*/ 1335440 h 5659"/>
                <a:gd name="T8" fmla="*/ 895118 w 3858"/>
                <a:gd name="T9" fmla="*/ 1321679 h 5659"/>
                <a:gd name="T10" fmla="*/ 966899 w 3858"/>
                <a:gd name="T11" fmla="*/ 1172309 h 5659"/>
                <a:gd name="T12" fmla="*/ 1056411 w 3858"/>
                <a:gd name="T13" fmla="*/ 1069671 h 5659"/>
                <a:gd name="T14" fmla="*/ 1099308 w 3858"/>
                <a:gd name="T15" fmla="*/ 990829 h 5659"/>
                <a:gd name="T16" fmla="*/ 1027241 w 3858"/>
                <a:gd name="T17" fmla="*/ 1000003 h 5659"/>
                <a:gd name="T18" fmla="*/ 936300 w 3858"/>
                <a:gd name="T19" fmla="*/ 871562 h 5659"/>
                <a:gd name="T20" fmla="*/ 837350 w 3858"/>
                <a:gd name="T21" fmla="*/ 748282 h 5659"/>
                <a:gd name="T22" fmla="*/ 917139 w 3858"/>
                <a:gd name="T23" fmla="*/ 746275 h 5659"/>
                <a:gd name="T24" fmla="*/ 897120 w 3858"/>
                <a:gd name="T25" fmla="*/ 636757 h 5659"/>
                <a:gd name="T26" fmla="*/ 738401 w 3858"/>
                <a:gd name="T27" fmla="*/ 553614 h 5659"/>
                <a:gd name="T28" fmla="*/ 809896 w 3858"/>
                <a:gd name="T29" fmla="*/ 458144 h 5659"/>
                <a:gd name="T30" fmla="*/ 827913 w 3858"/>
                <a:gd name="T31" fmla="*/ 373854 h 5659"/>
                <a:gd name="T32" fmla="*/ 911133 w 3858"/>
                <a:gd name="T33" fmla="*/ 265482 h 5659"/>
                <a:gd name="T34" fmla="*/ 949741 w 3858"/>
                <a:gd name="T35" fmla="*/ 223338 h 5659"/>
                <a:gd name="T36" fmla="*/ 910275 w 3858"/>
                <a:gd name="T37" fmla="*/ 218751 h 5659"/>
                <a:gd name="T38" fmla="*/ 867378 w 3858"/>
                <a:gd name="T39" fmla="*/ 92890 h 5659"/>
                <a:gd name="T40" fmla="*/ 847646 w 3858"/>
                <a:gd name="T41" fmla="*/ 860 h 5659"/>
                <a:gd name="T42" fmla="*/ 773005 w 3858"/>
                <a:gd name="T43" fmla="*/ 27236 h 5659"/>
                <a:gd name="T44" fmla="*/ 647745 w 3858"/>
                <a:gd name="T45" fmla="*/ 61640 h 5659"/>
                <a:gd name="T46" fmla="*/ 596841 w 3858"/>
                <a:gd name="T47" fmla="*/ 92604 h 5659"/>
                <a:gd name="T48" fmla="*/ 394939 w 3858"/>
                <a:gd name="T49" fmla="*/ 170872 h 5659"/>
                <a:gd name="T50" fmla="*/ 324588 w 3858"/>
                <a:gd name="T51" fmla="*/ 151090 h 5659"/>
                <a:gd name="T52" fmla="*/ 214199 w 3858"/>
                <a:gd name="T53" fmla="*/ 82856 h 5659"/>
                <a:gd name="T54" fmla="*/ 153857 w 3858"/>
                <a:gd name="T55" fmla="*/ 164851 h 5659"/>
                <a:gd name="T56" fmla="*/ 161579 w 3858"/>
                <a:gd name="T57" fmla="*/ 233086 h 5659"/>
                <a:gd name="T58" fmla="*/ 148424 w 3858"/>
                <a:gd name="T59" fmla="*/ 316515 h 5659"/>
                <a:gd name="T60" fmla="*/ 181598 w 3858"/>
                <a:gd name="T61" fmla="*/ 515770 h 5659"/>
                <a:gd name="T62" fmla="*/ 50333 w 3858"/>
                <a:gd name="T63" fmla="*/ 687502 h 5659"/>
                <a:gd name="T64" fmla="*/ 37463 w 3858"/>
                <a:gd name="T65" fmla="*/ 826264 h 5659"/>
                <a:gd name="T66" fmla="*/ 10581 w 3858"/>
                <a:gd name="T67" fmla="*/ 960152 h 5659"/>
                <a:gd name="T68" fmla="*/ 20019 w 3858"/>
                <a:gd name="T69" fmla="*/ 1022652 h 5659"/>
                <a:gd name="T70" fmla="*/ 82362 w 3858"/>
                <a:gd name="T71" fmla="*/ 1221334 h 5659"/>
                <a:gd name="T72" fmla="*/ 163295 w 3858"/>
                <a:gd name="T73" fmla="*/ 1344041 h 5659"/>
                <a:gd name="T74" fmla="*/ 290556 w 3858"/>
                <a:gd name="T75" fmla="*/ 1418296 h 5659"/>
                <a:gd name="T76" fmla="*/ 345178 w 3858"/>
                <a:gd name="T77" fmla="*/ 1575407 h 5659"/>
                <a:gd name="T78" fmla="*/ 435834 w 3858"/>
                <a:gd name="T79" fmla="*/ 1617264 h 56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58"/>
                <a:gd name="T121" fmla="*/ 0 h 5659"/>
                <a:gd name="T122" fmla="*/ 3858 w 3858"/>
                <a:gd name="T123" fmla="*/ 5659 h 56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58" h="5659">
                  <a:moveTo>
                    <a:pt x="1524" y="5641"/>
                  </a:moveTo>
                  <a:cubicBezTo>
                    <a:pt x="1584" y="5659"/>
                    <a:pt x="1634" y="5630"/>
                    <a:pt x="1666" y="5581"/>
                  </a:cubicBezTo>
                  <a:cubicBezTo>
                    <a:pt x="1899" y="5585"/>
                    <a:pt x="2128" y="5542"/>
                    <a:pt x="2360" y="5535"/>
                  </a:cubicBezTo>
                  <a:cubicBezTo>
                    <a:pt x="2379" y="5501"/>
                    <a:pt x="2417" y="5432"/>
                    <a:pt x="2435" y="5398"/>
                  </a:cubicBezTo>
                  <a:cubicBezTo>
                    <a:pt x="2484" y="5260"/>
                    <a:pt x="2683" y="5264"/>
                    <a:pt x="2728" y="5125"/>
                  </a:cubicBezTo>
                  <a:cubicBezTo>
                    <a:pt x="2778" y="5094"/>
                    <a:pt x="2853" y="5088"/>
                    <a:pt x="2870" y="5022"/>
                  </a:cubicBezTo>
                  <a:cubicBezTo>
                    <a:pt x="2908" y="5004"/>
                    <a:pt x="2950" y="4982"/>
                    <a:pt x="2963" y="4939"/>
                  </a:cubicBezTo>
                  <a:cubicBezTo>
                    <a:pt x="3005" y="4841"/>
                    <a:pt x="3154" y="4809"/>
                    <a:pt x="3070" y="4658"/>
                  </a:cubicBezTo>
                  <a:lnTo>
                    <a:pt x="3073" y="4628"/>
                  </a:lnTo>
                  <a:cubicBezTo>
                    <a:pt x="3087" y="4624"/>
                    <a:pt x="3116" y="4615"/>
                    <a:pt x="3130" y="4610"/>
                  </a:cubicBezTo>
                  <a:cubicBezTo>
                    <a:pt x="3165" y="4536"/>
                    <a:pt x="3205" y="4464"/>
                    <a:pt x="3221" y="4383"/>
                  </a:cubicBezTo>
                  <a:cubicBezTo>
                    <a:pt x="3318" y="4312"/>
                    <a:pt x="3331" y="4191"/>
                    <a:pt x="3381" y="4089"/>
                  </a:cubicBezTo>
                  <a:cubicBezTo>
                    <a:pt x="3396" y="3999"/>
                    <a:pt x="3465" y="3934"/>
                    <a:pt x="3502" y="3854"/>
                  </a:cubicBezTo>
                  <a:cubicBezTo>
                    <a:pt x="3589" y="3856"/>
                    <a:pt x="3640" y="3789"/>
                    <a:pt x="3694" y="3731"/>
                  </a:cubicBezTo>
                  <a:cubicBezTo>
                    <a:pt x="3704" y="3683"/>
                    <a:pt x="3700" y="3625"/>
                    <a:pt x="3764" y="3622"/>
                  </a:cubicBezTo>
                  <a:cubicBezTo>
                    <a:pt x="3790" y="3566"/>
                    <a:pt x="3821" y="3513"/>
                    <a:pt x="3844" y="3456"/>
                  </a:cubicBezTo>
                  <a:cubicBezTo>
                    <a:pt x="3858" y="3392"/>
                    <a:pt x="3796" y="3338"/>
                    <a:pt x="3744" y="3319"/>
                  </a:cubicBezTo>
                  <a:cubicBezTo>
                    <a:pt x="3706" y="3361"/>
                    <a:pt x="3630" y="3446"/>
                    <a:pt x="3592" y="3488"/>
                  </a:cubicBezTo>
                  <a:cubicBezTo>
                    <a:pt x="3485" y="3493"/>
                    <a:pt x="3437" y="3365"/>
                    <a:pt x="3359" y="3308"/>
                  </a:cubicBezTo>
                  <a:cubicBezTo>
                    <a:pt x="3356" y="3218"/>
                    <a:pt x="3343" y="3108"/>
                    <a:pt x="3274" y="3040"/>
                  </a:cubicBezTo>
                  <a:cubicBezTo>
                    <a:pt x="3131" y="3048"/>
                    <a:pt x="3024" y="2948"/>
                    <a:pt x="2932" y="2851"/>
                  </a:cubicBezTo>
                  <a:cubicBezTo>
                    <a:pt x="2931" y="2791"/>
                    <a:pt x="2929" y="2670"/>
                    <a:pt x="2928" y="2610"/>
                  </a:cubicBezTo>
                  <a:cubicBezTo>
                    <a:pt x="2989" y="2604"/>
                    <a:pt x="3049" y="2613"/>
                    <a:pt x="3104" y="2642"/>
                  </a:cubicBezTo>
                  <a:cubicBezTo>
                    <a:pt x="3139" y="2630"/>
                    <a:pt x="3173" y="2617"/>
                    <a:pt x="3207" y="2603"/>
                  </a:cubicBezTo>
                  <a:cubicBezTo>
                    <a:pt x="3235" y="2512"/>
                    <a:pt x="3230" y="2406"/>
                    <a:pt x="3147" y="2355"/>
                  </a:cubicBezTo>
                  <a:cubicBezTo>
                    <a:pt x="3141" y="2311"/>
                    <a:pt x="3137" y="2266"/>
                    <a:pt x="3137" y="2221"/>
                  </a:cubicBezTo>
                  <a:cubicBezTo>
                    <a:pt x="3080" y="2234"/>
                    <a:pt x="3089" y="2319"/>
                    <a:pt x="3062" y="2362"/>
                  </a:cubicBezTo>
                  <a:cubicBezTo>
                    <a:pt x="2890" y="2233"/>
                    <a:pt x="2730" y="2088"/>
                    <a:pt x="2582" y="1931"/>
                  </a:cubicBezTo>
                  <a:cubicBezTo>
                    <a:pt x="2563" y="1855"/>
                    <a:pt x="2661" y="1800"/>
                    <a:pt x="2682" y="1730"/>
                  </a:cubicBezTo>
                  <a:cubicBezTo>
                    <a:pt x="2698" y="1647"/>
                    <a:pt x="2792" y="1659"/>
                    <a:pt x="2832" y="1598"/>
                  </a:cubicBezTo>
                  <a:cubicBezTo>
                    <a:pt x="2891" y="1568"/>
                    <a:pt x="2815" y="1446"/>
                    <a:pt x="2893" y="1446"/>
                  </a:cubicBezTo>
                  <a:cubicBezTo>
                    <a:pt x="2968" y="1445"/>
                    <a:pt x="2909" y="1344"/>
                    <a:pt x="2895" y="1304"/>
                  </a:cubicBezTo>
                  <a:cubicBezTo>
                    <a:pt x="2934" y="1220"/>
                    <a:pt x="2994" y="1146"/>
                    <a:pt x="3039" y="1064"/>
                  </a:cubicBezTo>
                  <a:cubicBezTo>
                    <a:pt x="3092" y="1021"/>
                    <a:pt x="3173" y="1005"/>
                    <a:pt x="3186" y="926"/>
                  </a:cubicBezTo>
                  <a:cubicBezTo>
                    <a:pt x="3226" y="908"/>
                    <a:pt x="3267" y="890"/>
                    <a:pt x="3309" y="873"/>
                  </a:cubicBezTo>
                  <a:cubicBezTo>
                    <a:pt x="3312" y="850"/>
                    <a:pt x="3318" y="803"/>
                    <a:pt x="3321" y="779"/>
                  </a:cubicBezTo>
                  <a:cubicBezTo>
                    <a:pt x="3428" y="814"/>
                    <a:pt x="3498" y="789"/>
                    <a:pt x="3529" y="705"/>
                  </a:cubicBezTo>
                  <a:cubicBezTo>
                    <a:pt x="3411" y="697"/>
                    <a:pt x="3298" y="750"/>
                    <a:pt x="3183" y="763"/>
                  </a:cubicBezTo>
                  <a:cubicBezTo>
                    <a:pt x="3065" y="703"/>
                    <a:pt x="2881" y="643"/>
                    <a:pt x="2962" y="457"/>
                  </a:cubicBezTo>
                  <a:cubicBezTo>
                    <a:pt x="2946" y="396"/>
                    <a:pt x="3010" y="370"/>
                    <a:pt x="3033" y="324"/>
                  </a:cubicBezTo>
                  <a:cubicBezTo>
                    <a:pt x="2994" y="318"/>
                    <a:pt x="2960" y="302"/>
                    <a:pt x="2931" y="276"/>
                  </a:cubicBezTo>
                  <a:cubicBezTo>
                    <a:pt x="2947" y="186"/>
                    <a:pt x="2959" y="97"/>
                    <a:pt x="2964" y="3"/>
                  </a:cubicBezTo>
                  <a:cubicBezTo>
                    <a:pt x="2918" y="34"/>
                    <a:pt x="2870" y="4"/>
                    <a:pt x="2823" y="0"/>
                  </a:cubicBezTo>
                  <a:cubicBezTo>
                    <a:pt x="2774" y="21"/>
                    <a:pt x="2712" y="34"/>
                    <a:pt x="2703" y="95"/>
                  </a:cubicBezTo>
                  <a:cubicBezTo>
                    <a:pt x="2675" y="189"/>
                    <a:pt x="2595" y="253"/>
                    <a:pt x="2504" y="281"/>
                  </a:cubicBezTo>
                  <a:cubicBezTo>
                    <a:pt x="2428" y="247"/>
                    <a:pt x="2354" y="188"/>
                    <a:pt x="2265" y="215"/>
                  </a:cubicBezTo>
                  <a:cubicBezTo>
                    <a:pt x="2258" y="252"/>
                    <a:pt x="2242" y="284"/>
                    <a:pt x="2216" y="311"/>
                  </a:cubicBezTo>
                  <a:cubicBezTo>
                    <a:pt x="2173" y="315"/>
                    <a:pt x="2130" y="319"/>
                    <a:pt x="2087" y="323"/>
                  </a:cubicBezTo>
                  <a:cubicBezTo>
                    <a:pt x="2004" y="394"/>
                    <a:pt x="2042" y="568"/>
                    <a:pt x="1869" y="528"/>
                  </a:cubicBezTo>
                  <a:cubicBezTo>
                    <a:pt x="1708" y="557"/>
                    <a:pt x="1546" y="613"/>
                    <a:pt x="1381" y="596"/>
                  </a:cubicBezTo>
                  <a:cubicBezTo>
                    <a:pt x="1358" y="568"/>
                    <a:pt x="1342" y="537"/>
                    <a:pt x="1333" y="502"/>
                  </a:cubicBezTo>
                  <a:cubicBezTo>
                    <a:pt x="1284" y="508"/>
                    <a:pt x="1185" y="521"/>
                    <a:pt x="1135" y="527"/>
                  </a:cubicBezTo>
                  <a:cubicBezTo>
                    <a:pt x="1130" y="404"/>
                    <a:pt x="1029" y="321"/>
                    <a:pt x="984" y="212"/>
                  </a:cubicBezTo>
                  <a:cubicBezTo>
                    <a:pt x="911" y="255"/>
                    <a:pt x="835" y="289"/>
                    <a:pt x="749" y="289"/>
                  </a:cubicBezTo>
                  <a:cubicBezTo>
                    <a:pt x="743" y="330"/>
                    <a:pt x="720" y="355"/>
                    <a:pt x="679" y="363"/>
                  </a:cubicBezTo>
                  <a:cubicBezTo>
                    <a:pt x="631" y="438"/>
                    <a:pt x="649" y="557"/>
                    <a:pt x="538" y="575"/>
                  </a:cubicBezTo>
                  <a:cubicBezTo>
                    <a:pt x="488" y="646"/>
                    <a:pt x="407" y="713"/>
                    <a:pt x="422" y="809"/>
                  </a:cubicBezTo>
                  <a:cubicBezTo>
                    <a:pt x="470" y="810"/>
                    <a:pt x="517" y="812"/>
                    <a:pt x="565" y="813"/>
                  </a:cubicBezTo>
                  <a:cubicBezTo>
                    <a:pt x="573" y="901"/>
                    <a:pt x="476" y="936"/>
                    <a:pt x="429" y="994"/>
                  </a:cubicBezTo>
                  <a:cubicBezTo>
                    <a:pt x="446" y="1041"/>
                    <a:pt x="461" y="1097"/>
                    <a:pt x="519" y="1104"/>
                  </a:cubicBezTo>
                  <a:cubicBezTo>
                    <a:pt x="602" y="1224"/>
                    <a:pt x="540" y="1384"/>
                    <a:pt x="565" y="1516"/>
                  </a:cubicBezTo>
                  <a:cubicBezTo>
                    <a:pt x="427" y="1684"/>
                    <a:pt x="665" y="1678"/>
                    <a:pt x="635" y="1799"/>
                  </a:cubicBezTo>
                  <a:cubicBezTo>
                    <a:pt x="614" y="1929"/>
                    <a:pt x="540" y="2048"/>
                    <a:pt x="521" y="2180"/>
                  </a:cubicBezTo>
                  <a:cubicBezTo>
                    <a:pt x="424" y="2287"/>
                    <a:pt x="228" y="2237"/>
                    <a:pt x="176" y="2398"/>
                  </a:cubicBezTo>
                  <a:cubicBezTo>
                    <a:pt x="41" y="2459"/>
                    <a:pt x="111" y="2537"/>
                    <a:pt x="169" y="2583"/>
                  </a:cubicBezTo>
                  <a:cubicBezTo>
                    <a:pt x="201" y="2683"/>
                    <a:pt x="119" y="2784"/>
                    <a:pt x="131" y="2882"/>
                  </a:cubicBezTo>
                  <a:cubicBezTo>
                    <a:pt x="118" y="2896"/>
                    <a:pt x="93" y="2923"/>
                    <a:pt x="80" y="2937"/>
                  </a:cubicBezTo>
                  <a:cubicBezTo>
                    <a:pt x="71" y="3076"/>
                    <a:pt x="63" y="3214"/>
                    <a:pt x="37" y="3349"/>
                  </a:cubicBezTo>
                  <a:cubicBezTo>
                    <a:pt x="96" y="3421"/>
                    <a:pt x="34" y="3491"/>
                    <a:pt x="0" y="3558"/>
                  </a:cubicBezTo>
                  <a:cubicBezTo>
                    <a:pt x="18" y="3560"/>
                    <a:pt x="53" y="3565"/>
                    <a:pt x="70" y="3567"/>
                  </a:cubicBezTo>
                  <a:cubicBezTo>
                    <a:pt x="70" y="3605"/>
                    <a:pt x="64" y="3641"/>
                    <a:pt x="53" y="3677"/>
                  </a:cubicBezTo>
                  <a:cubicBezTo>
                    <a:pt x="68" y="3891"/>
                    <a:pt x="290" y="4039"/>
                    <a:pt x="288" y="4260"/>
                  </a:cubicBezTo>
                  <a:cubicBezTo>
                    <a:pt x="386" y="4269"/>
                    <a:pt x="400" y="4385"/>
                    <a:pt x="456" y="4446"/>
                  </a:cubicBezTo>
                  <a:cubicBezTo>
                    <a:pt x="500" y="4525"/>
                    <a:pt x="569" y="4592"/>
                    <a:pt x="571" y="4688"/>
                  </a:cubicBezTo>
                  <a:cubicBezTo>
                    <a:pt x="621" y="4690"/>
                    <a:pt x="720" y="4694"/>
                    <a:pt x="770" y="4696"/>
                  </a:cubicBezTo>
                  <a:cubicBezTo>
                    <a:pt x="838" y="4791"/>
                    <a:pt x="895" y="4914"/>
                    <a:pt x="1016" y="4947"/>
                  </a:cubicBezTo>
                  <a:cubicBezTo>
                    <a:pt x="909" y="5091"/>
                    <a:pt x="1083" y="5096"/>
                    <a:pt x="1089" y="5187"/>
                  </a:cubicBezTo>
                  <a:cubicBezTo>
                    <a:pt x="1100" y="5298"/>
                    <a:pt x="1165" y="5394"/>
                    <a:pt x="1207" y="5495"/>
                  </a:cubicBezTo>
                  <a:cubicBezTo>
                    <a:pt x="1283" y="5522"/>
                    <a:pt x="1364" y="5577"/>
                    <a:pt x="1446" y="5545"/>
                  </a:cubicBezTo>
                  <a:cubicBezTo>
                    <a:pt x="1500" y="5524"/>
                    <a:pt x="1508" y="5608"/>
                    <a:pt x="1524" y="5641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15"/>
            <p:cNvSpPr>
              <a:spLocks/>
            </p:cNvSpPr>
            <p:nvPr/>
          </p:nvSpPr>
          <p:spPr bwMode="auto">
            <a:xfrm flipV="1">
              <a:off x="7928968" y="2639096"/>
              <a:ext cx="749300" cy="1406525"/>
            </a:xfrm>
            <a:custGeom>
              <a:avLst/>
              <a:gdLst>
                <a:gd name="T0" fmla="*/ 322930 w 2615"/>
                <a:gd name="T1" fmla="*/ 1362777 h 4919"/>
                <a:gd name="T2" fmla="*/ 362759 w 2615"/>
                <a:gd name="T3" fmla="*/ 1311594 h 4919"/>
                <a:gd name="T4" fmla="*/ 363905 w 2615"/>
                <a:gd name="T5" fmla="*/ 1143177 h 4919"/>
                <a:gd name="T6" fmla="*/ 394278 w 2615"/>
                <a:gd name="T7" fmla="*/ 1072550 h 4919"/>
                <a:gd name="T8" fmla="*/ 456457 w 2615"/>
                <a:gd name="T9" fmla="*/ 972472 h 4919"/>
                <a:gd name="T10" fmla="*/ 538121 w 2615"/>
                <a:gd name="T11" fmla="*/ 891266 h 4919"/>
                <a:gd name="T12" fmla="*/ 697723 w 2615"/>
                <a:gd name="T13" fmla="*/ 880115 h 4919"/>
                <a:gd name="T14" fmla="*/ 749300 w 2615"/>
                <a:gd name="T15" fmla="*/ 717988 h 4919"/>
                <a:gd name="T16" fmla="*/ 624655 w 2615"/>
                <a:gd name="T17" fmla="*/ 610476 h 4919"/>
                <a:gd name="T18" fmla="*/ 545571 w 2615"/>
                <a:gd name="T19" fmla="*/ 546998 h 4919"/>
                <a:gd name="T20" fmla="*/ 468492 w 2615"/>
                <a:gd name="T21" fmla="*/ 492956 h 4919"/>
                <a:gd name="T22" fmla="*/ 384822 w 2615"/>
                <a:gd name="T23" fmla="*/ 397167 h 4919"/>
                <a:gd name="T24" fmla="*/ 405166 w 2615"/>
                <a:gd name="T25" fmla="*/ 286509 h 4919"/>
                <a:gd name="T26" fmla="*/ 463620 w 2615"/>
                <a:gd name="T27" fmla="*/ 226462 h 4919"/>
                <a:gd name="T28" fmla="*/ 365051 w 2615"/>
                <a:gd name="T29" fmla="*/ 204159 h 4919"/>
                <a:gd name="T30" fmla="*/ 295422 w 2615"/>
                <a:gd name="T31" fmla="*/ 81206 h 4919"/>
                <a:gd name="T32" fmla="*/ 210606 w 2615"/>
                <a:gd name="T33" fmla="*/ 14583 h 4919"/>
                <a:gd name="T34" fmla="*/ 201724 w 2615"/>
                <a:gd name="T35" fmla="*/ 163556 h 4919"/>
                <a:gd name="T36" fmla="*/ 162754 w 2615"/>
                <a:gd name="T37" fmla="*/ 365714 h 4919"/>
                <a:gd name="T38" fmla="*/ 113183 w 2615"/>
                <a:gd name="T39" fmla="*/ 408318 h 4919"/>
                <a:gd name="T40" fmla="*/ 109171 w 2615"/>
                <a:gd name="T41" fmla="*/ 564726 h 4919"/>
                <a:gd name="T42" fmla="*/ 263329 w 2615"/>
                <a:gd name="T43" fmla="*/ 617624 h 4919"/>
                <a:gd name="T44" fmla="*/ 200864 w 2615"/>
                <a:gd name="T45" fmla="*/ 706265 h 4919"/>
                <a:gd name="T46" fmla="*/ 124645 w 2615"/>
                <a:gd name="T47" fmla="*/ 751443 h 4919"/>
                <a:gd name="T48" fmla="*/ 90260 w 2615"/>
                <a:gd name="T49" fmla="*/ 868105 h 4919"/>
                <a:gd name="T50" fmla="*/ 48712 w 2615"/>
                <a:gd name="T51" fmla="*/ 928438 h 4919"/>
                <a:gd name="T52" fmla="*/ 573 w 2615"/>
                <a:gd name="T53" fmla="*/ 981050 h 4919"/>
                <a:gd name="T54" fmla="*/ 101721 w 2615"/>
                <a:gd name="T55" fmla="*/ 1071121 h 4919"/>
                <a:gd name="T56" fmla="*/ 113183 w 2615"/>
                <a:gd name="T57" fmla="*/ 1051677 h 4919"/>
                <a:gd name="T58" fmla="*/ 170204 w 2615"/>
                <a:gd name="T59" fmla="*/ 1114583 h 4919"/>
                <a:gd name="T60" fmla="*/ 134387 w 2615"/>
                <a:gd name="T61" fmla="*/ 1215519 h 4919"/>
                <a:gd name="T62" fmla="*/ 124071 w 2615"/>
                <a:gd name="T63" fmla="*/ 1270991 h 4919"/>
                <a:gd name="T64" fmla="*/ 215191 w 2615"/>
                <a:gd name="T65" fmla="*/ 1371927 h 49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5"/>
                <a:gd name="T100" fmla="*/ 0 h 4919"/>
                <a:gd name="T101" fmla="*/ 2615 w 2615"/>
                <a:gd name="T102" fmla="*/ 4919 h 49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5" h="4919">
                  <a:moveTo>
                    <a:pt x="856" y="4905"/>
                  </a:moveTo>
                  <a:cubicBezTo>
                    <a:pt x="965" y="4919"/>
                    <a:pt x="1002" y="4746"/>
                    <a:pt x="1127" y="4766"/>
                  </a:cubicBezTo>
                  <a:cubicBezTo>
                    <a:pt x="1105" y="4725"/>
                    <a:pt x="1088" y="4683"/>
                    <a:pt x="1096" y="4636"/>
                  </a:cubicBezTo>
                  <a:cubicBezTo>
                    <a:pt x="1155" y="4629"/>
                    <a:pt x="1212" y="4612"/>
                    <a:pt x="1266" y="4587"/>
                  </a:cubicBezTo>
                  <a:cubicBezTo>
                    <a:pt x="1294" y="4458"/>
                    <a:pt x="1288" y="4313"/>
                    <a:pt x="1365" y="4199"/>
                  </a:cubicBezTo>
                  <a:cubicBezTo>
                    <a:pt x="1371" y="4117"/>
                    <a:pt x="1262" y="4081"/>
                    <a:pt x="1270" y="3998"/>
                  </a:cubicBezTo>
                  <a:cubicBezTo>
                    <a:pt x="1328" y="3987"/>
                    <a:pt x="1404" y="4014"/>
                    <a:pt x="1441" y="3954"/>
                  </a:cubicBezTo>
                  <a:cubicBezTo>
                    <a:pt x="1421" y="3886"/>
                    <a:pt x="1389" y="3822"/>
                    <a:pt x="1376" y="3751"/>
                  </a:cubicBezTo>
                  <a:cubicBezTo>
                    <a:pt x="1469" y="3728"/>
                    <a:pt x="1759" y="3766"/>
                    <a:pt x="1624" y="3536"/>
                  </a:cubicBezTo>
                  <a:cubicBezTo>
                    <a:pt x="1632" y="3487"/>
                    <a:pt x="1583" y="3450"/>
                    <a:pt x="1593" y="3401"/>
                  </a:cubicBezTo>
                  <a:cubicBezTo>
                    <a:pt x="1657" y="3345"/>
                    <a:pt x="1750" y="3343"/>
                    <a:pt x="1829" y="3317"/>
                  </a:cubicBezTo>
                  <a:cubicBezTo>
                    <a:pt x="1844" y="3250"/>
                    <a:pt x="1865" y="3185"/>
                    <a:pt x="1878" y="3117"/>
                  </a:cubicBezTo>
                  <a:cubicBezTo>
                    <a:pt x="2036" y="3217"/>
                    <a:pt x="2054" y="3030"/>
                    <a:pt x="2155" y="3007"/>
                  </a:cubicBezTo>
                  <a:cubicBezTo>
                    <a:pt x="2275" y="2977"/>
                    <a:pt x="2267" y="3215"/>
                    <a:pt x="2435" y="3078"/>
                  </a:cubicBezTo>
                  <a:cubicBezTo>
                    <a:pt x="2435" y="2890"/>
                    <a:pt x="2436" y="2703"/>
                    <a:pt x="2437" y="2515"/>
                  </a:cubicBezTo>
                  <a:lnTo>
                    <a:pt x="2615" y="2511"/>
                  </a:lnTo>
                  <a:lnTo>
                    <a:pt x="2608" y="2481"/>
                  </a:lnTo>
                  <a:cubicBezTo>
                    <a:pt x="2459" y="2373"/>
                    <a:pt x="2320" y="2252"/>
                    <a:pt x="2180" y="2135"/>
                  </a:cubicBezTo>
                  <a:cubicBezTo>
                    <a:pt x="2106" y="2088"/>
                    <a:pt x="2010" y="2235"/>
                    <a:pt x="1967" y="2100"/>
                  </a:cubicBezTo>
                  <a:cubicBezTo>
                    <a:pt x="1900" y="2059"/>
                    <a:pt x="1847" y="1982"/>
                    <a:pt x="1904" y="1913"/>
                  </a:cubicBezTo>
                  <a:cubicBezTo>
                    <a:pt x="1892" y="1880"/>
                    <a:pt x="1878" y="1848"/>
                    <a:pt x="1864" y="1816"/>
                  </a:cubicBezTo>
                  <a:cubicBezTo>
                    <a:pt x="1771" y="1818"/>
                    <a:pt x="1725" y="1731"/>
                    <a:pt x="1635" y="1724"/>
                  </a:cubicBezTo>
                  <a:cubicBezTo>
                    <a:pt x="1545" y="1647"/>
                    <a:pt x="1440" y="1591"/>
                    <a:pt x="1346" y="1520"/>
                  </a:cubicBezTo>
                  <a:cubicBezTo>
                    <a:pt x="1341" y="1477"/>
                    <a:pt x="1340" y="1433"/>
                    <a:pt x="1343" y="1389"/>
                  </a:cubicBezTo>
                  <a:cubicBezTo>
                    <a:pt x="1391" y="1381"/>
                    <a:pt x="1448" y="1389"/>
                    <a:pt x="1479" y="1343"/>
                  </a:cubicBezTo>
                  <a:cubicBezTo>
                    <a:pt x="1512" y="1221"/>
                    <a:pt x="1402" y="1122"/>
                    <a:pt x="1414" y="1002"/>
                  </a:cubicBezTo>
                  <a:cubicBezTo>
                    <a:pt x="1431" y="999"/>
                    <a:pt x="1464" y="993"/>
                    <a:pt x="1480" y="990"/>
                  </a:cubicBezTo>
                  <a:cubicBezTo>
                    <a:pt x="1515" y="940"/>
                    <a:pt x="1583" y="841"/>
                    <a:pt x="1618" y="792"/>
                  </a:cubicBezTo>
                  <a:cubicBezTo>
                    <a:pt x="1582" y="758"/>
                    <a:pt x="1547" y="723"/>
                    <a:pt x="1512" y="690"/>
                  </a:cubicBezTo>
                  <a:cubicBezTo>
                    <a:pt x="1432" y="703"/>
                    <a:pt x="1353" y="711"/>
                    <a:pt x="1274" y="714"/>
                  </a:cubicBezTo>
                  <a:cubicBezTo>
                    <a:pt x="1227" y="582"/>
                    <a:pt x="1065" y="439"/>
                    <a:pt x="1164" y="293"/>
                  </a:cubicBezTo>
                  <a:cubicBezTo>
                    <a:pt x="1119" y="292"/>
                    <a:pt x="1075" y="289"/>
                    <a:pt x="1031" y="284"/>
                  </a:cubicBezTo>
                  <a:cubicBezTo>
                    <a:pt x="995" y="246"/>
                    <a:pt x="953" y="211"/>
                    <a:pt x="948" y="155"/>
                  </a:cubicBezTo>
                  <a:cubicBezTo>
                    <a:pt x="869" y="213"/>
                    <a:pt x="748" y="142"/>
                    <a:pt x="735" y="51"/>
                  </a:cubicBezTo>
                  <a:cubicBezTo>
                    <a:pt x="632" y="0"/>
                    <a:pt x="735" y="231"/>
                    <a:pt x="679" y="290"/>
                  </a:cubicBezTo>
                  <a:cubicBezTo>
                    <a:pt x="700" y="383"/>
                    <a:pt x="714" y="478"/>
                    <a:pt x="704" y="572"/>
                  </a:cubicBezTo>
                  <a:cubicBezTo>
                    <a:pt x="670" y="674"/>
                    <a:pt x="617" y="777"/>
                    <a:pt x="638" y="890"/>
                  </a:cubicBezTo>
                  <a:cubicBezTo>
                    <a:pt x="763" y="1087"/>
                    <a:pt x="438" y="1082"/>
                    <a:pt x="568" y="1279"/>
                  </a:cubicBezTo>
                  <a:cubicBezTo>
                    <a:pt x="566" y="1304"/>
                    <a:pt x="563" y="1354"/>
                    <a:pt x="561" y="1379"/>
                  </a:cubicBezTo>
                  <a:cubicBezTo>
                    <a:pt x="514" y="1416"/>
                    <a:pt x="456" y="1460"/>
                    <a:pt x="395" y="1428"/>
                  </a:cubicBezTo>
                  <a:cubicBezTo>
                    <a:pt x="345" y="1532"/>
                    <a:pt x="345" y="1653"/>
                    <a:pt x="361" y="1764"/>
                  </a:cubicBezTo>
                  <a:cubicBezTo>
                    <a:pt x="438" y="1803"/>
                    <a:pt x="456" y="1927"/>
                    <a:pt x="381" y="1975"/>
                  </a:cubicBezTo>
                  <a:cubicBezTo>
                    <a:pt x="335" y="2007"/>
                    <a:pt x="358" y="2074"/>
                    <a:pt x="358" y="2120"/>
                  </a:cubicBezTo>
                  <a:cubicBezTo>
                    <a:pt x="514" y="2263"/>
                    <a:pt x="736" y="2146"/>
                    <a:pt x="919" y="2160"/>
                  </a:cubicBezTo>
                  <a:cubicBezTo>
                    <a:pt x="928" y="2272"/>
                    <a:pt x="894" y="2468"/>
                    <a:pt x="712" y="2375"/>
                  </a:cubicBezTo>
                  <a:cubicBezTo>
                    <a:pt x="709" y="2399"/>
                    <a:pt x="704" y="2446"/>
                    <a:pt x="701" y="2470"/>
                  </a:cubicBezTo>
                  <a:cubicBezTo>
                    <a:pt x="643" y="2476"/>
                    <a:pt x="605" y="2521"/>
                    <a:pt x="590" y="2574"/>
                  </a:cubicBezTo>
                  <a:cubicBezTo>
                    <a:pt x="542" y="2601"/>
                    <a:pt x="489" y="2617"/>
                    <a:pt x="435" y="2628"/>
                  </a:cubicBezTo>
                  <a:cubicBezTo>
                    <a:pt x="427" y="2669"/>
                    <a:pt x="403" y="2692"/>
                    <a:pt x="363" y="2699"/>
                  </a:cubicBezTo>
                  <a:cubicBezTo>
                    <a:pt x="326" y="2808"/>
                    <a:pt x="326" y="2924"/>
                    <a:pt x="315" y="3036"/>
                  </a:cubicBezTo>
                  <a:cubicBezTo>
                    <a:pt x="223" y="3023"/>
                    <a:pt x="255" y="3119"/>
                    <a:pt x="244" y="3176"/>
                  </a:cubicBezTo>
                  <a:cubicBezTo>
                    <a:pt x="198" y="3179"/>
                    <a:pt x="173" y="3203"/>
                    <a:pt x="170" y="3247"/>
                  </a:cubicBezTo>
                  <a:cubicBezTo>
                    <a:pt x="115" y="3252"/>
                    <a:pt x="54" y="3249"/>
                    <a:pt x="68" y="3323"/>
                  </a:cubicBezTo>
                  <a:cubicBezTo>
                    <a:pt x="74" y="3374"/>
                    <a:pt x="0" y="3381"/>
                    <a:pt x="2" y="3431"/>
                  </a:cubicBezTo>
                  <a:cubicBezTo>
                    <a:pt x="11" y="3518"/>
                    <a:pt x="144" y="3514"/>
                    <a:pt x="152" y="3602"/>
                  </a:cubicBezTo>
                  <a:cubicBezTo>
                    <a:pt x="202" y="3638"/>
                    <a:pt x="304" y="3710"/>
                    <a:pt x="355" y="3746"/>
                  </a:cubicBezTo>
                  <a:lnTo>
                    <a:pt x="384" y="3748"/>
                  </a:lnTo>
                  <a:cubicBezTo>
                    <a:pt x="387" y="3731"/>
                    <a:pt x="392" y="3696"/>
                    <a:pt x="395" y="3678"/>
                  </a:cubicBezTo>
                  <a:cubicBezTo>
                    <a:pt x="418" y="3679"/>
                    <a:pt x="466" y="3681"/>
                    <a:pt x="489" y="3682"/>
                  </a:cubicBezTo>
                  <a:cubicBezTo>
                    <a:pt x="562" y="3737"/>
                    <a:pt x="500" y="3855"/>
                    <a:pt x="594" y="3898"/>
                  </a:cubicBezTo>
                  <a:cubicBezTo>
                    <a:pt x="595" y="4001"/>
                    <a:pt x="608" y="4100"/>
                    <a:pt x="599" y="4202"/>
                  </a:cubicBezTo>
                  <a:cubicBezTo>
                    <a:pt x="552" y="4210"/>
                    <a:pt x="496" y="4203"/>
                    <a:pt x="469" y="4251"/>
                  </a:cubicBezTo>
                  <a:cubicBezTo>
                    <a:pt x="430" y="4308"/>
                    <a:pt x="369" y="4234"/>
                    <a:pt x="319" y="4240"/>
                  </a:cubicBezTo>
                  <a:cubicBezTo>
                    <a:pt x="293" y="4336"/>
                    <a:pt x="375" y="4388"/>
                    <a:pt x="433" y="4445"/>
                  </a:cubicBezTo>
                  <a:cubicBezTo>
                    <a:pt x="500" y="4466"/>
                    <a:pt x="634" y="4508"/>
                    <a:pt x="701" y="4528"/>
                  </a:cubicBezTo>
                  <a:cubicBezTo>
                    <a:pt x="720" y="4617"/>
                    <a:pt x="738" y="4710"/>
                    <a:pt x="751" y="4798"/>
                  </a:cubicBezTo>
                  <a:cubicBezTo>
                    <a:pt x="785" y="4834"/>
                    <a:pt x="821" y="4870"/>
                    <a:pt x="856" y="4905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16"/>
            <p:cNvSpPr>
              <a:spLocks/>
            </p:cNvSpPr>
            <p:nvPr/>
          </p:nvSpPr>
          <p:spPr bwMode="auto">
            <a:xfrm flipV="1">
              <a:off x="5620744" y="2829596"/>
              <a:ext cx="1087437" cy="1385887"/>
            </a:xfrm>
            <a:custGeom>
              <a:avLst/>
              <a:gdLst>
                <a:gd name="T0" fmla="*/ 301128 w 3799"/>
                <a:gd name="T1" fmla="*/ 1383307 h 4834"/>
                <a:gd name="T2" fmla="*/ 339198 w 3799"/>
                <a:gd name="T3" fmla="*/ 1385027 h 4834"/>
                <a:gd name="T4" fmla="*/ 329752 w 3799"/>
                <a:gd name="T5" fmla="*/ 1346036 h 4834"/>
                <a:gd name="T6" fmla="*/ 387001 w 3799"/>
                <a:gd name="T7" fmla="*/ 1311633 h 4834"/>
                <a:gd name="T8" fmla="*/ 372402 w 3799"/>
                <a:gd name="T9" fmla="*/ 1266335 h 4834"/>
                <a:gd name="T10" fmla="*/ 396733 w 3799"/>
                <a:gd name="T11" fmla="*/ 1231071 h 4834"/>
                <a:gd name="T12" fmla="*/ 393012 w 3799"/>
                <a:gd name="T13" fmla="*/ 1195234 h 4834"/>
                <a:gd name="T14" fmla="*/ 451405 w 3799"/>
                <a:gd name="T15" fmla="*/ 1101485 h 4834"/>
                <a:gd name="T16" fmla="*/ 518672 w 3799"/>
                <a:gd name="T17" fmla="*/ 1099191 h 4834"/>
                <a:gd name="T18" fmla="*/ 551876 w 3799"/>
                <a:gd name="T19" fmla="*/ 1100911 h 4834"/>
                <a:gd name="T20" fmla="*/ 580214 w 3799"/>
                <a:gd name="T21" fmla="*/ 1089443 h 4834"/>
                <a:gd name="T22" fmla="*/ 640326 w 3799"/>
                <a:gd name="T23" fmla="*/ 987953 h 4834"/>
                <a:gd name="T24" fmla="*/ 662939 w 3799"/>
                <a:gd name="T25" fmla="*/ 958424 h 4834"/>
                <a:gd name="T26" fmla="*/ 613705 w 3799"/>
                <a:gd name="T27" fmla="*/ 938928 h 4834"/>
                <a:gd name="T28" fmla="*/ 613705 w 3799"/>
                <a:gd name="T29" fmla="*/ 770065 h 4834"/>
                <a:gd name="T30" fmla="*/ 645478 w 3799"/>
                <a:gd name="T31" fmla="*/ 720466 h 4834"/>
                <a:gd name="T32" fmla="*/ 675820 w 3799"/>
                <a:gd name="T33" fmla="*/ 690650 h 4834"/>
                <a:gd name="T34" fmla="*/ 720187 w 3799"/>
                <a:gd name="T35" fmla="*/ 663414 h 4834"/>
                <a:gd name="T36" fmla="*/ 747094 w 3799"/>
                <a:gd name="T37" fmla="*/ 598907 h 4834"/>
                <a:gd name="T38" fmla="*/ 775718 w 3799"/>
                <a:gd name="T39" fmla="*/ 525800 h 4834"/>
                <a:gd name="T40" fmla="*/ 846134 w 3799"/>
                <a:gd name="T41" fmla="*/ 545295 h 4834"/>
                <a:gd name="T42" fmla="*/ 891933 w 3799"/>
                <a:gd name="T43" fmla="*/ 532681 h 4834"/>
                <a:gd name="T44" fmla="*/ 922561 w 3799"/>
                <a:gd name="T45" fmla="*/ 482222 h 4834"/>
                <a:gd name="T46" fmla="*/ 943171 w 3799"/>
                <a:gd name="T47" fmla="*/ 431764 h 4834"/>
                <a:gd name="T48" fmla="*/ 946319 w 3799"/>
                <a:gd name="T49" fmla="*/ 293576 h 4834"/>
                <a:gd name="T50" fmla="*/ 984390 w 3799"/>
                <a:gd name="T51" fmla="*/ 291283 h 4834"/>
                <a:gd name="T52" fmla="*/ 991546 w 3799"/>
                <a:gd name="T53" fmla="*/ 269781 h 4834"/>
                <a:gd name="T54" fmla="*/ 1018452 w 3799"/>
                <a:gd name="T55" fmla="*/ 163417 h 4834"/>
                <a:gd name="T56" fmla="*/ 1028185 w 3799"/>
                <a:gd name="T57" fmla="*/ 152809 h 4834"/>
                <a:gd name="T58" fmla="*/ 1087437 w 3799"/>
                <a:gd name="T59" fmla="*/ 150515 h 4834"/>
                <a:gd name="T60" fmla="*/ 1063965 w 3799"/>
                <a:gd name="T61" fmla="*/ 123566 h 4834"/>
                <a:gd name="T62" fmla="*/ 1062248 w 3799"/>
                <a:gd name="T63" fmla="*/ 92603 h 4834"/>
                <a:gd name="T64" fmla="*/ 1047363 w 3799"/>
                <a:gd name="T65" fmla="*/ 49598 h 4834"/>
                <a:gd name="T66" fmla="*/ 1057381 w 3799"/>
                <a:gd name="T67" fmla="*/ 0 h 4834"/>
                <a:gd name="T68" fmla="*/ 997270 w 3799"/>
                <a:gd name="T69" fmla="*/ 1147 h 4834"/>
                <a:gd name="T70" fmla="*/ 872469 w 3799"/>
                <a:gd name="T71" fmla="*/ 149082 h 4834"/>
                <a:gd name="T72" fmla="*/ 807491 w 3799"/>
                <a:gd name="T73" fmla="*/ 214448 h 4834"/>
                <a:gd name="T74" fmla="*/ 747380 w 3799"/>
                <a:gd name="T75" fmla="*/ 305904 h 4834"/>
                <a:gd name="T76" fmla="*/ 715894 w 3799"/>
                <a:gd name="T77" fmla="*/ 335721 h 4834"/>
                <a:gd name="T78" fmla="*/ 681545 w 3799"/>
                <a:gd name="T79" fmla="*/ 412555 h 4834"/>
                <a:gd name="T80" fmla="*/ 563899 w 3799"/>
                <a:gd name="T81" fmla="*/ 517486 h 4834"/>
                <a:gd name="T82" fmla="*/ 503501 w 3799"/>
                <a:gd name="T83" fmla="*/ 568231 h 4834"/>
                <a:gd name="T84" fmla="*/ 443390 w 3799"/>
                <a:gd name="T85" fmla="*/ 609515 h 4834"/>
                <a:gd name="T86" fmla="*/ 417629 w 3799"/>
                <a:gd name="T87" fmla="*/ 643345 h 4834"/>
                <a:gd name="T88" fmla="*/ 376410 w 3799"/>
                <a:gd name="T89" fmla="*/ 694664 h 4834"/>
                <a:gd name="T90" fmla="*/ 246169 w 3799"/>
                <a:gd name="T91" fmla="*/ 876429 h 4834"/>
                <a:gd name="T92" fmla="*/ 160582 w 3799"/>
                <a:gd name="T93" fmla="*/ 902518 h 4834"/>
                <a:gd name="T94" fmla="*/ 99613 w 3799"/>
                <a:gd name="T95" fmla="*/ 932334 h 4834"/>
                <a:gd name="T96" fmla="*/ 67267 w 3799"/>
                <a:gd name="T97" fmla="*/ 970752 h 4834"/>
                <a:gd name="T98" fmla="*/ 6870 w 3799"/>
                <a:gd name="T99" fmla="*/ 991394 h 4834"/>
                <a:gd name="T100" fmla="*/ 0 w 3799"/>
                <a:gd name="T101" fmla="*/ 1079409 h 4834"/>
                <a:gd name="T102" fmla="*/ 57821 w 3799"/>
                <a:gd name="T103" fmla="*/ 1181186 h 4834"/>
                <a:gd name="T104" fmla="*/ 99899 w 3799"/>
                <a:gd name="T105" fmla="*/ 1180040 h 4834"/>
                <a:gd name="T106" fmla="*/ 166021 w 3799"/>
                <a:gd name="T107" fmla="*/ 1204982 h 4834"/>
                <a:gd name="T108" fmla="*/ 168311 w 3799"/>
                <a:gd name="T109" fmla="*/ 1252860 h 4834"/>
                <a:gd name="T110" fmla="*/ 265061 w 3799"/>
                <a:gd name="T111" fmla="*/ 1327688 h 4834"/>
                <a:gd name="T112" fmla="*/ 301128 w 3799"/>
                <a:gd name="T113" fmla="*/ 1383307 h 4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99"/>
                <a:gd name="T172" fmla="*/ 0 h 4834"/>
                <a:gd name="T173" fmla="*/ 3799 w 3799"/>
                <a:gd name="T174" fmla="*/ 4834 h 4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99" h="4834">
                  <a:moveTo>
                    <a:pt x="1052" y="4825"/>
                  </a:moveTo>
                  <a:cubicBezTo>
                    <a:pt x="1096" y="4832"/>
                    <a:pt x="1140" y="4834"/>
                    <a:pt x="1185" y="4831"/>
                  </a:cubicBezTo>
                  <a:cubicBezTo>
                    <a:pt x="1163" y="4789"/>
                    <a:pt x="1143" y="4745"/>
                    <a:pt x="1152" y="4695"/>
                  </a:cubicBezTo>
                  <a:cubicBezTo>
                    <a:pt x="1233" y="4686"/>
                    <a:pt x="1334" y="4668"/>
                    <a:pt x="1352" y="4575"/>
                  </a:cubicBezTo>
                  <a:cubicBezTo>
                    <a:pt x="1402" y="4506"/>
                    <a:pt x="1254" y="4486"/>
                    <a:pt x="1301" y="4417"/>
                  </a:cubicBezTo>
                  <a:cubicBezTo>
                    <a:pt x="1338" y="4382"/>
                    <a:pt x="1366" y="4341"/>
                    <a:pt x="1386" y="4294"/>
                  </a:cubicBezTo>
                  <a:cubicBezTo>
                    <a:pt x="1380" y="4254"/>
                    <a:pt x="1347" y="4210"/>
                    <a:pt x="1373" y="4169"/>
                  </a:cubicBezTo>
                  <a:cubicBezTo>
                    <a:pt x="1432" y="4055"/>
                    <a:pt x="1504" y="3949"/>
                    <a:pt x="1577" y="3842"/>
                  </a:cubicBezTo>
                  <a:cubicBezTo>
                    <a:pt x="1652" y="3856"/>
                    <a:pt x="1758" y="3924"/>
                    <a:pt x="1812" y="3834"/>
                  </a:cubicBezTo>
                  <a:cubicBezTo>
                    <a:pt x="1839" y="3784"/>
                    <a:pt x="1892" y="3830"/>
                    <a:pt x="1928" y="3840"/>
                  </a:cubicBezTo>
                  <a:cubicBezTo>
                    <a:pt x="1961" y="3828"/>
                    <a:pt x="1994" y="3815"/>
                    <a:pt x="2027" y="3800"/>
                  </a:cubicBezTo>
                  <a:cubicBezTo>
                    <a:pt x="2007" y="3653"/>
                    <a:pt x="2097" y="3494"/>
                    <a:pt x="2237" y="3446"/>
                  </a:cubicBezTo>
                  <a:cubicBezTo>
                    <a:pt x="2242" y="3391"/>
                    <a:pt x="2242" y="3332"/>
                    <a:pt x="2316" y="3343"/>
                  </a:cubicBezTo>
                  <a:cubicBezTo>
                    <a:pt x="2296" y="3262"/>
                    <a:pt x="2207" y="3283"/>
                    <a:pt x="2144" y="3275"/>
                  </a:cubicBezTo>
                  <a:cubicBezTo>
                    <a:pt x="2106" y="3080"/>
                    <a:pt x="2122" y="2882"/>
                    <a:pt x="2144" y="2686"/>
                  </a:cubicBezTo>
                  <a:cubicBezTo>
                    <a:pt x="2233" y="2685"/>
                    <a:pt x="2230" y="2577"/>
                    <a:pt x="2255" y="2513"/>
                  </a:cubicBezTo>
                  <a:cubicBezTo>
                    <a:pt x="2317" y="2506"/>
                    <a:pt x="2314" y="2437"/>
                    <a:pt x="2361" y="2409"/>
                  </a:cubicBezTo>
                  <a:cubicBezTo>
                    <a:pt x="2415" y="2382"/>
                    <a:pt x="2462" y="2342"/>
                    <a:pt x="2516" y="2314"/>
                  </a:cubicBezTo>
                  <a:cubicBezTo>
                    <a:pt x="2554" y="2242"/>
                    <a:pt x="2592" y="2169"/>
                    <a:pt x="2610" y="2089"/>
                  </a:cubicBezTo>
                  <a:cubicBezTo>
                    <a:pt x="2680" y="2024"/>
                    <a:pt x="2688" y="1922"/>
                    <a:pt x="2710" y="1834"/>
                  </a:cubicBezTo>
                  <a:cubicBezTo>
                    <a:pt x="2754" y="1892"/>
                    <a:pt x="2983" y="1754"/>
                    <a:pt x="2956" y="1902"/>
                  </a:cubicBezTo>
                  <a:cubicBezTo>
                    <a:pt x="3014" y="1914"/>
                    <a:pt x="3066" y="1884"/>
                    <a:pt x="3116" y="1858"/>
                  </a:cubicBezTo>
                  <a:cubicBezTo>
                    <a:pt x="3146" y="1796"/>
                    <a:pt x="3170" y="1729"/>
                    <a:pt x="3223" y="1682"/>
                  </a:cubicBezTo>
                  <a:cubicBezTo>
                    <a:pt x="3233" y="1616"/>
                    <a:pt x="3229" y="1544"/>
                    <a:pt x="3295" y="1506"/>
                  </a:cubicBezTo>
                  <a:cubicBezTo>
                    <a:pt x="3273" y="1348"/>
                    <a:pt x="3270" y="1184"/>
                    <a:pt x="3306" y="1024"/>
                  </a:cubicBezTo>
                  <a:cubicBezTo>
                    <a:pt x="3350" y="1022"/>
                    <a:pt x="3395" y="1020"/>
                    <a:pt x="3439" y="1016"/>
                  </a:cubicBezTo>
                  <a:cubicBezTo>
                    <a:pt x="3445" y="997"/>
                    <a:pt x="3458" y="959"/>
                    <a:pt x="3464" y="941"/>
                  </a:cubicBezTo>
                  <a:cubicBezTo>
                    <a:pt x="3384" y="763"/>
                    <a:pt x="3649" y="749"/>
                    <a:pt x="3558" y="570"/>
                  </a:cubicBezTo>
                  <a:cubicBezTo>
                    <a:pt x="3566" y="561"/>
                    <a:pt x="3584" y="542"/>
                    <a:pt x="3592" y="533"/>
                  </a:cubicBezTo>
                  <a:cubicBezTo>
                    <a:pt x="3644" y="531"/>
                    <a:pt x="3747" y="527"/>
                    <a:pt x="3799" y="525"/>
                  </a:cubicBezTo>
                  <a:cubicBezTo>
                    <a:pt x="3785" y="484"/>
                    <a:pt x="3744" y="463"/>
                    <a:pt x="3717" y="431"/>
                  </a:cubicBezTo>
                  <a:cubicBezTo>
                    <a:pt x="3674" y="408"/>
                    <a:pt x="3712" y="359"/>
                    <a:pt x="3711" y="323"/>
                  </a:cubicBezTo>
                  <a:cubicBezTo>
                    <a:pt x="3695" y="273"/>
                    <a:pt x="3677" y="223"/>
                    <a:pt x="3659" y="173"/>
                  </a:cubicBezTo>
                  <a:cubicBezTo>
                    <a:pt x="3643" y="111"/>
                    <a:pt x="3683" y="58"/>
                    <a:pt x="3694" y="0"/>
                  </a:cubicBezTo>
                  <a:cubicBezTo>
                    <a:pt x="3629" y="42"/>
                    <a:pt x="3550" y="42"/>
                    <a:pt x="3484" y="4"/>
                  </a:cubicBezTo>
                  <a:cubicBezTo>
                    <a:pt x="3378" y="208"/>
                    <a:pt x="3155" y="317"/>
                    <a:pt x="3048" y="520"/>
                  </a:cubicBezTo>
                  <a:cubicBezTo>
                    <a:pt x="2970" y="594"/>
                    <a:pt x="2894" y="669"/>
                    <a:pt x="2821" y="748"/>
                  </a:cubicBezTo>
                  <a:cubicBezTo>
                    <a:pt x="2785" y="874"/>
                    <a:pt x="2695" y="972"/>
                    <a:pt x="2611" y="1067"/>
                  </a:cubicBezTo>
                  <a:cubicBezTo>
                    <a:pt x="2591" y="1117"/>
                    <a:pt x="2557" y="1163"/>
                    <a:pt x="2501" y="1171"/>
                  </a:cubicBezTo>
                  <a:cubicBezTo>
                    <a:pt x="2493" y="1275"/>
                    <a:pt x="2402" y="1338"/>
                    <a:pt x="2381" y="1439"/>
                  </a:cubicBezTo>
                  <a:cubicBezTo>
                    <a:pt x="2237" y="1554"/>
                    <a:pt x="2135" y="1717"/>
                    <a:pt x="1970" y="1805"/>
                  </a:cubicBezTo>
                  <a:cubicBezTo>
                    <a:pt x="1912" y="1878"/>
                    <a:pt x="1840" y="1937"/>
                    <a:pt x="1759" y="1982"/>
                  </a:cubicBezTo>
                  <a:cubicBezTo>
                    <a:pt x="1712" y="2059"/>
                    <a:pt x="1622" y="2084"/>
                    <a:pt x="1549" y="2126"/>
                  </a:cubicBezTo>
                  <a:cubicBezTo>
                    <a:pt x="1503" y="2154"/>
                    <a:pt x="1505" y="2216"/>
                    <a:pt x="1459" y="2244"/>
                  </a:cubicBezTo>
                  <a:cubicBezTo>
                    <a:pt x="1380" y="2271"/>
                    <a:pt x="1319" y="2337"/>
                    <a:pt x="1315" y="2423"/>
                  </a:cubicBezTo>
                  <a:cubicBezTo>
                    <a:pt x="1174" y="2640"/>
                    <a:pt x="1060" y="2885"/>
                    <a:pt x="860" y="3057"/>
                  </a:cubicBezTo>
                  <a:cubicBezTo>
                    <a:pt x="766" y="3104"/>
                    <a:pt x="664" y="3132"/>
                    <a:pt x="561" y="3148"/>
                  </a:cubicBezTo>
                  <a:cubicBezTo>
                    <a:pt x="508" y="3216"/>
                    <a:pt x="418" y="3212"/>
                    <a:pt x="348" y="3252"/>
                  </a:cubicBezTo>
                  <a:cubicBezTo>
                    <a:pt x="302" y="3292"/>
                    <a:pt x="299" y="3365"/>
                    <a:pt x="235" y="3386"/>
                  </a:cubicBezTo>
                  <a:cubicBezTo>
                    <a:pt x="167" y="3417"/>
                    <a:pt x="103" y="3514"/>
                    <a:pt x="24" y="3458"/>
                  </a:cubicBezTo>
                  <a:cubicBezTo>
                    <a:pt x="20" y="3563"/>
                    <a:pt x="34" y="3666"/>
                    <a:pt x="0" y="3765"/>
                  </a:cubicBezTo>
                  <a:cubicBezTo>
                    <a:pt x="77" y="3878"/>
                    <a:pt x="136" y="4002"/>
                    <a:pt x="202" y="4120"/>
                  </a:cubicBezTo>
                  <a:cubicBezTo>
                    <a:pt x="247" y="4101"/>
                    <a:pt x="311" y="4066"/>
                    <a:pt x="349" y="4116"/>
                  </a:cubicBezTo>
                  <a:cubicBezTo>
                    <a:pt x="408" y="4182"/>
                    <a:pt x="496" y="4198"/>
                    <a:pt x="580" y="4203"/>
                  </a:cubicBezTo>
                  <a:cubicBezTo>
                    <a:pt x="608" y="4258"/>
                    <a:pt x="634" y="4316"/>
                    <a:pt x="588" y="4370"/>
                  </a:cubicBezTo>
                  <a:cubicBezTo>
                    <a:pt x="806" y="4279"/>
                    <a:pt x="807" y="4541"/>
                    <a:pt x="926" y="4631"/>
                  </a:cubicBezTo>
                  <a:cubicBezTo>
                    <a:pt x="961" y="4700"/>
                    <a:pt x="992" y="4773"/>
                    <a:pt x="1052" y="482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19"/>
            <p:cNvSpPr>
              <a:spLocks/>
            </p:cNvSpPr>
            <p:nvPr/>
          </p:nvSpPr>
          <p:spPr bwMode="auto">
            <a:xfrm flipV="1">
              <a:off x="4120555" y="2423196"/>
              <a:ext cx="1454150" cy="1647825"/>
            </a:xfrm>
            <a:custGeom>
              <a:avLst/>
              <a:gdLst>
                <a:gd name="T0" fmla="*/ 311235 w 5074"/>
                <a:gd name="T1" fmla="*/ 1639523 h 5756"/>
                <a:gd name="T2" fmla="*/ 595531 w 5074"/>
                <a:gd name="T3" fmla="*/ 1610895 h 5756"/>
                <a:gd name="T4" fmla="*/ 640525 w 5074"/>
                <a:gd name="T5" fmla="*/ 1504399 h 5756"/>
                <a:gd name="T6" fmla="*/ 740831 w 5074"/>
                <a:gd name="T7" fmla="*/ 1352098 h 5756"/>
                <a:gd name="T8" fmla="*/ 806460 w 5074"/>
                <a:gd name="T9" fmla="*/ 1256767 h 5756"/>
                <a:gd name="T10" fmla="*/ 902181 w 5074"/>
                <a:gd name="T11" fmla="*/ 1149985 h 5756"/>
                <a:gd name="T12" fmla="*/ 948035 w 5074"/>
                <a:gd name="T13" fmla="*/ 1075552 h 5756"/>
                <a:gd name="T14" fmla="*/ 951187 w 5074"/>
                <a:gd name="T15" fmla="*/ 926401 h 5756"/>
                <a:gd name="T16" fmla="*/ 1004493 w 5074"/>
                <a:gd name="T17" fmla="*/ 828779 h 5756"/>
                <a:gd name="T18" fmla="*/ 1055505 w 5074"/>
                <a:gd name="T19" fmla="*/ 706538 h 5756"/>
                <a:gd name="T20" fmla="*/ 1119414 w 5074"/>
                <a:gd name="T21" fmla="*/ 595175 h 5756"/>
                <a:gd name="T22" fmla="*/ 1145494 w 5074"/>
                <a:gd name="T23" fmla="*/ 403654 h 5756"/>
                <a:gd name="T24" fmla="*/ 1234337 w 5074"/>
                <a:gd name="T25" fmla="*/ 431710 h 5756"/>
                <a:gd name="T26" fmla="*/ 1292801 w 5074"/>
                <a:gd name="T27" fmla="*/ 388481 h 5756"/>
                <a:gd name="T28" fmla="*/ 1333783 w 5074"/>
                <a:gd name="T29" fmla="*/ 338955 h 5756"/>
                <a:gd name="T30" fmla="*/ 1363015 w 5074"/>
                <a:gd name="T31" fmla="*/ 277691 h 5756"/>
                <a:gd name="T32" fmla="*/ 1434089 w 5074"/>
                <a:gd name="T33" fmla="*/ 187513 h 5756"/>
                <a:gd name="T34" fmla="*/ 1396259 w 5074"/>
                <a:gd name="T35" fmla="*/ 66417 h 5756"/>
                <a:gd name="T36" fmla="*/ 1244081 w 5074"/>
                <a:gd name="T37" fmla="*/ 148579 h 5756"/>
                <a:gd name="T38" fmla="*/ 1124573 w 5074"/>
                <a:gd name="T39" fmla="*/ 271679 h 5756"/>
                <a:gd name="T40" fmla="*/ 893296 w 5074"/>
                <a:gd name="T41" fmla="*/ 485244 h 5756"/>
                <a:gd name="T42" fmla="*/ 745990 w 5074"/>
                <a:gd name="T43" fmla="*/ 548798 h 5756"/>
                <a:gd name="T44" fmla="*/ 689245 w 5074"/>
                <a:gd name="T45" fmla="*/ 635254 h 5756"/>
                <a:gd name="T46" fmla="*/ 743411 w 5074"/>
                <a:gd name="T47" fmla="*/ 797575 h 5756"/>
                <a:gd name="T48" fmla="*/ 735386 w 5074"/>
                <a:gd name="T49" fmla="*/ 994249 h 5756"/>
                <a:gd name="T50" fmla="*/ 670617 w 5074"/>
                <a:gd name="T51" fmla="*/ 1090725 h 5756"/>
                <a:gd name="T52" fmla="*/ 422718 w 5074"/>
                <a:gd name="T53" fmla="*/ 1277379 h 5756"/>
                <a:gd name="T54" fmla="*/ 296619 w 5074"/>
                <a:gd name="T55" fmla="*/ 1332918 h 5756"/>
                <a:gd name="T56" fmla="*/ 164502 w 5074"/>
                <a:gd name="T57" fmla="*/ 1403915 h 5756"/>
                <a:gd name="T58" fmla="*/ 130684 w 5074"/>
                <a:gd name="T59" fmla="*/ 1490085 h 5756"/>
                <a:gd name="T60" fmla="*/ 24647 w 5074"/>
                <a:gd name="T61" fmla="*/ 1576541 h 5756"/>
                <a:gd name="T62" fmla="*/ 149599 w 5074"/>
                <a:gd name="T63" fmla="*/ 1585989 h 5756"/>
                <a:gd name="T64" fmla="*/ 224685 w 5074"/>
                <a:gd name="T65" fmla="*/ 1642099 h 5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74"/>
                <a:gd name="T100" fmla="*/ 0 h 5756"/>
                <a:gd name="T101" fmla="*/ 5074 w 5074"/>
                <a:gd name="T102" fmla="*/ 5756 h 5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74" h="5756">
                  <a:moveTo>
                    <a:pt x="784" y="5736"/>
                  </a:moveTo>
                  <a:cubicBezTo>
                    <a:pt x="882" y="5730"/>
                    <a:pt x="989" y="5756"/>
                    <a:pt x="1086" y="5727"/>
                  </a:cubicBezTo>
                  <a:cubicBezTo>
                    <a:pt x="1227" y="5692"/>
                    <a:pt x="1374" y="5717"/>
                    <a:pt x="1517" y="5699"/>
                  </a:cubicBezTo>
                  <a:cubicBezTo>
                    <a:pt x="1701" y="5650"/>
                    <a:pt x="1898" y="5696"/>
                    <a:pt x="2078" y="5627"/>
                  </a:cubicBezTo>
                  <a:cubicBezTo>
                    <a:pt x="2068" y="5516"/>
                    <a:pt x="2147" y="5432"/>
                    <a:pt x="2164" y="5327"/>
                  </a:cubicBezTo>
                  <a:cubicBezTo>
                    <a:pt x="2202" y="5318"/>
                    <a:pt x="2226" y="5294"/>
                    <a:pt x="2235" y="5255"/>
                  </a:cubicBezTo>
                  <a:cubicBezTo>
                    <a:pt x="2314" y="5219"/>
                    <a:pt x="2391" y="5180"/>
                    <a:pt x="2467" y="5138"/>
                  </a:cubicBezTo>
                  <a:cubicBezTo>
                    <a:pt x="2460" y="4988"/>
                    <a:pt x="2584" y="4873"/>
                    <a:pt x="2585" y="4723"/>
                  </a:cubicBezTo>
                  <a:cubicBezTo>
                    <a:pt x="2628" y="4678"/>
                    <a:pt x="2692" y="4664"/>
                    <a:pt x="2747" y="4638"/>
                  </a:cubicBezTo>
                  <a:cubicBezTo>
                    <a:pt x="2740" y="4552"/>
                    <a:pt x="2731" y="4441"/>
                    <a:pt x="2814" y="4390"/>
                  </a:cubicBezTo>
                  <a:cubicBezTo>
                    <a:pt x="2861" y="4341"/>
                    <a:pt x="2949" y="4386"/>
                    <a:pt x="2996" y="4324"/>
                  </a:cubicBezTo>
                  <a:cubicBezTo>
                    <a:pt x="3059" y="4224"/>
                    <a:pt x="3216" y="4178"/>
                    <a:pt x="3148" y="4017"/>
                  </a:cubicBezTo>
                  <a:cubicBezTo>
                    <a:pt x="3208" y="3948"/>
                    <a:pt x="3352" y="3993"/>
                    <a:pt x="3257" y="3809"/>
                  </a:cubicBezTo>
                  <a:cubicBezTo>
                    <a:pt x="3270" y="3796"/>
                    <a:pt x="3296" y="3770"/>
                    <a:pt x="3308" y="3757"/>
                  </a:cubicBezTo>
                  <a:cubicBezTo>
                    <a:pt x="3258" y="3674"/>
                    <a:pt x="3315" y="3591"/>
                    <a:pt x="3338" y="3509"/>
                  </a:cubicBezTo>
                  <a:cubicBezTo>
                    <a:pt x="3333" y="3419"/>
                    <a:pt x="3313" y="3328"/>
                    <a:pt x="3319" y="3236"/>
                  </a:cubicBezTo>
                  <a:cubicBezTo>
                    <a:pt x="3337" y="3179"/>
                    <a:pt x="3373" y="3129"/>
                    <a:pt x="3411" y="3084"/>
                  </a:cubicBezTo>
                  <a:cubicBezTo>
                    <a:pt x="3437" y="3019"/>
                    <a:pt x="3441" y="2935"/>
                    <a:pt x="3505" y="2895"/>
                  </a:cubicBezTo>
                  <a:cubicBezTo>
                    <a:pt x="3537" y="2872"/>
                    <a:pt x="3604" y="2863"/>
                    <a:pt x="3598" y="2811"/>
                  </a:cubicBezTo>
                  <a:cubicBezTo>
                    <a:pt x="3589" y="2686"/>
                    <a:pt x="3713" y="2601"/>
                    <a:pt x="3683" y="2468"/>
                  </a:cubicBezTo>
                  <a:cubicBezTo>
                    <a:pt x="3699" y="2441"/>
                    <a:pt x="3731" y="2387"/>
                    <a:pt x="3748" y="2360"/>
                  </a:cubicBezTo>
                  <a:cubicBezTo>
                    <a:pt x="3842" y="2298"/>
                    <a:pt x="3883" y="2185"/>
                    <a:pt x="3906" y="2079"/>
                  </a:cubicBezTo>
                  <a:cubicBezTo>
                    <a:pt x="3862" y="1977"/>
                    <a:pt x="3768" y="1889"/>
                    <a:pt x="3827" y="1763"/>
                  </a:cubicBezTo>
                  <a:cubicBezTo>
                    <a:pt x="3820" y="1620"/>
                    <a:pt x="3889" y="1495"/>
                    <a:pt x="3997" y="1410"/>
                  </a:cubicBezTo>
                  <a:cubicBezTo>
                    <a:pt x="4096" y="1377"/>
                    <a:pt x="4198" y="1366"/>
                    <a:pt x="4304" y="1365"/>
                  </a:cubicBezTo>
                  <a:cubicBezTo>
                    <a:pt x="4305" y="1413"/>
                    <a:pt x="4306" y="1461"/>
                    <a:pt x="4307" y="1508"/>
                  </a:cubicBezTo>
                  <a:lnTo>
                    <a:pt x="4333" y="1499"/>
                  </a:lnTo>
                  <a:cubicBezTo>
                    <a:pt x="4353" y="1421"/>
                    <a:pt x="4446" y="1394"/>
                    <a:pt x="4511" y="1357"/>
                  </a:cubicBezTo>
                  <a:cubicBezTo>
                    <a:pt x="4515" y="1315"/>
                    <a:pt x="4520" y="1273"/>
                    <a:pt x="4524" y="1231"/>
                  </a:cubicBezTo>
                  <a:cubicBezTo>
                    <a:pt x="4552" y="1184"/>
                    <a:pt x="4607" y="1193"/>
                    <a:pt x="4654" y="1184"/>
                  </a:cubicBezTo>
                  <a:cubicBezTo>
                    <a:pt x="4657" y="1141"/>
                    <a:pt x="4661" y="1099"/>
                    <a:pt x="4666" y="1056"/>
                  </a:cubicBezTo>
                  <a:cubicBezTo>
                    <a:pt x="4696" y="1027"/>
                    <a:pt x="4726" y="999"/>
                    <a:pt x="4756" y="970"/>
                  </a:cubicBezTo>
                  <a:cubicBezTo>
                    <a:pt x="4764" y="902"/>
                    <a:pt x="4775" y="834"/>
                    <a:pt x="4807" y="771"/>
                  </a:cubicBezTo>
                  <a:cubicBezTo>
                    <a:pt x="4856" y="742"/>
                    <a:pt x="4955" y="684"/>
                    <a:pt x="5004" y="655"/>
                  </a:cubicBezTo>
                  <a:cubicBezTo>
                    <a:pt x="5018" y="572"/>
                    <a:pt x="5074" y="486"/>
                    <a:pt x="5027" y="402"/>
                  </a:cubicBezTo>
                  <a:cubicBezTo>
                    <a:pt x="5014" y="322"/>
                    <a:pt x="4961" y="237"/>
                    <a:pt x="4872" y="232"/>
                  </a:cubicBezTo>
                  <a:cubicBezTo>
                    <a:pt x="4724" y="201"/>
                    <a:pt x="4652" y="0"/>
                    <a:pt x="4488" y="28"/>
                  </a:cubicBezTo>
                  <a:cubicBezTo>
                    <a:pt x="4369" y="164"/>
                    <a:pt x="4420" y="367"/>
                    <a:pt x="4341" y="519"/>
                  </a:cubicBezTo>
                  <a:cubicBezTo>
                    <a:pt x="4298" y="597"/>
                    <a:pt x="4295" y="696"/>
                    <a:pt x="4228" y="758"/>
                  </a:cubicBezTo>
                  <a:cubicBezTo>
                    <a:pt x="4151" y="857"/>
                    <a:pt x="4011" y="865"/>
                    <a:pt x="3924" y="949"/>
                  </a:cubicBezTo>
                  <a:cubicBezTo>
                    <a:pt x="3815" y="1087"/>
                    <a:pt x="3701" y="1221"/>
                    <a:pt x="3596" y="1362"/>
                  </a:cubicBezTo>
                  <a:cubicBezTo>
                    <a:pt x="3446" y="1486"/>
                    <a:pt x="3286" y="1597"/>
                    <a:pt x="3117" y="1695"/>
                  </a:cubicBezTo>
                  <a:cubicBezTo>
                    <a:pt x="3044" y="1753"/>
                    <a:pt x="2940" y="1724"/>
                    <a:pt x="2864" y="1689"/>
                  </a:cubicBezTo>
                  <a:cubicBezTo>
                    <a:pt x="2782" y="1770"/>
                    <a:pt x="2716" y="1879"/>
                    <a:pt x="2603" y="1917"/>
                  </a:cubicBezTo>
                  <a:cubicBezTo>
                    <a:pt x="2533" y="1930"/>
                    <a:pt x="2504" y="2012"/>
                    <a:pt x="2536" y="2071"/>
                  </a:cubicBezTo>
                  <a:cubicBezTo>
                    <a:pt x="2521" y="2138"/>
                    <a:pt x="2484" y="2217"/>
                    <a:pt x="2405" y="2219"/>
                  </a:cubicBezTo>
                  <a:cubicBezTo>
                    <a:pt x="2441" y="2321"/>
                    <a:pt x="2514" y="2412"/>
                    <a:pt x="2516" y="2525"/>
                  </a:cubicBezTo>
                  <a:cubicBezTo>
                    <a:pt x="2583" y="2601"/>
                    <a:pt x="2571" y="2697"/>
                    <a:pt x="2594" y="2786"/>
                  </a:cubicBezTo>
                  <a:cubicBezTo>
                    <a:pt x="2608" y="2935"/>
                    <a:pt x="2662" y="3084"/>
                    <a:pt x="2645" y="3234"/>
                  </a:cubicBezTo>
                  <a:cubicBezTo>
                    <a:pt x="2616" y="3313"/>
                    <a:pt x="2588" y="3392"/>
                    <a:pt x="2566" y="3473"/>
                  </a:cubicBezTo>
                  <a:cubicBezTo>
                    <a:pt x="2512" y="3527"/>
                    <a:pt x="2456" y="3583"/>
                    <a:pt x="2441" y="3661"/>
                  </a:cubicBezTo>
                  <a:cubicBezTo>
                    <a:pt x="2439" y="3728"/>
                    <a:pt x="2381" y="3765"/>
                    <a:pt x="2340" y="3810"/>
                  </a:cubicBezTo>
                  <a:cubicBezTo>
                    <a:pt x="2314" y="3855"/>
                    <a:pt x="2270" y="3780"/>
                    <a:pt x="2234" y="3809"/>
                  </a:cubicBezTo>
                  <a:cubicBezTo>
                    <a:pt x="1979" y="4025"/>
                    <a:pt x="1723" y="4239"/>
                    <a:pt x="1475" y="4462"/>
                  </a:cubicBezTo>
                  <a:cubicBezTo>
                    <a:pt x="1317" y="4614"/>
                    <a:pt x="1320" y="4363"/>
                    <a:pt x="1208" y="4405"/>
                  </a:cubicBezTo>
                  <a:cubicBezTo>
                    <a:pt x="1117" y="4468"/>
                    <a:pt x="1131" y="4600"/>
                    <a:pt x="1035" y="4656"/>
                  </a:cubicBezTo>
                  <a:cubicBezTo>
                    <a:pt x="1005" y="4739"/>
                    <a:pt x="919" y="4707"/>
                    <a:pt x="857" y="4723"/>
                  </a:cubicBezTo>
                  <a:cubicBezTo>
                    <a:pt x="820" y="4829"/>
                    <a:pt x="694" y="4959"/>
                    <a:pt x="574" y="4904"/>
                  </a:cubicBezTo>
                  <a:cubicBezTo>
                    <a:pt x="543" y="4935"/>
                    <a:pt x="510" y="4962"/>
                    <a:pt x="467" y="4973"/>
                  </a:cubicBezTo>
                  <a:cubicBezTo>
                    <a:pt x="464" y="5031"/>
                    <a:pt x="459" y="5147"/>
                    <a:pt x="456" y="5205"/>
                  </a:cubicBezTo>
                  <a:cubicBezTo>
                    <a:pt x="381" y="5260"/>
                    <a:pt x="293" y="5298"/>
                    <a:pt x="225" y="5361"/>
                  </a:cubicBezTo>
                  <a:cubicBezTo>
                    <a:pt x="204" y="5429"/>
                    <a:pt x="148" y="5477"/>
                    <a:pt x="86" y="5507"/>
                  </a:cubicBezTo>
                  <a:cubicBezTo>
                    <a:pt x="61" y="5552"/>
                    <a:pt x="25" y="5590"/>
                    <a:pt x="0" y="5634"/>
                  </a:cubicBezTo>
                  <a:cubicBezTo>
                    <a:pt x="179" y="5634"/>
                    <a:pt x="337" y="5482"/>
                    <a:pt x="522" y="5540"/>
                  </a:cubicBezTo>
                  <a:cubicBezTo>
                    <a:pt x="586" y="5584"/>
                    <a:pt x="659" y="5605"/>
                    <a:pt x="738" y="5604"/>
                  </a:cubicBezTo>
                  <a:cubicBezTo>
                    <a:pt x="745" y="5651"/>
                    <a:pt x="740" y="5705"/>
                    <a:pt x="784" y="57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20"/>
            <p:cNvSpPr>
              <a:spLocks/>
            </p:cNvSpPr>
            <p:nvPr/>
          </p:nvSpPr>
          <p:spPr bwMode="auto">
            <a:xfrm flipV="1">
              <a:off x="7017744" y="4244057"/>
              <a:ext cx="346075" cy="312738"/>
            </a:xfrm>
            <a:custGeom>
              <a:avLst/>
              <a:gdLst>
                <a:gd name="T0" fmla="*/ 166207 w 1216"/>
                <a:gd name="T1" fmla="*/ 310177 h 1099"/>
                <a:gd name="T2" fmla="*/ 204913 w 1216"/>
                <a:gd name="T3" fmla="*/ 289973 h 1099"/>
                <a:gd name="T4" fmla="*/ 183283 w 1216"/>
                <a:gd name="T5" fmla="*/ 210294 h 1099"/>
                <a:gd name="T6" fmla="*/ 181576 w 1216"/>
                <a:gd name="T7" fmla="*/ 176715 h 1099"/>
                <a:gd name="T8" fmla="*/ 218004 w 1216"/>
                <a:gd name="T9" fmla="*/ 174439 h 1099"/>
                <a:gd name="T10" fmla="*/ 285455 w 1216"/>
                <a:gd name="T11" fmla="*/ 209441 h 1099"/>
                <a:gd name="T12" fmla="*/ 307085 w 1216"/>
                <a:gd name="T13" fmla="*/ 229360 h 1099"/>
                <a:gd name="T14" fmla="*/ 346075 w 1216"/>
                <a:gd name="T15" fmla="*/ 229929 h 1099"/>
                <a:gd name="T16" fmla="*/ 324161 w 1216"/>
                <a:gd name="T17" fmla="*/ 150820 h 1099"/>
                <a:gd name="T18" fmla="*/ 305377 w 1216"/>
                <a:gd name="T19" fmla="*/ 159357 h 1099"/>
                <a:gd name="T20" fmla="*/ 215728 w 1216"/>
                <a:gd name="T21" fmla="*/ 98175 h 1099"/>
                <a:gd name="T22" fmla="*/ 221704 w 1216"/>
                <a:gd name="T23" fmla="*/ 61751 h 1099"/>
                <a:gd name="T24" fmla="*/ 201213 w 1216"/>
                <a:gd name="T25" fmla="*/ 33294 h 1099"/>
                <a:gd name="T26" fmla="*/ 173037 w 1216"/>
                <a:gd name="T27" fmla="*/ 0 h 1099"/>
                <a:gd name="T28" fmla="*/ 131770 w 1216"/>
                <a:gd name="T29" fmla="*/ 26180 h 1099"/>
                <a:gd name="T30" fmla="*/ 134047 w 1216"/>
                <a:gd name="T31" fmla="*/ 59759 h 1099"/>
                <a:gd name="T32" fmla="*/ 112987 w 1216"/>
                <a:gd name="T33" fmla="*/ 98175 h 1099"/>
                <a:gd name="T34" fmla="*/ 55213 w 1216"/>
                <a:gd name="T35" fmla="*/ 100167 h 1099"/>
                <a:gd name="T36" fmla="*/ 24760 w 1216"/>
                <a:gd name="T37" fmla="*/ 160780 h 1099"/>
                <a:gd name="T38" fmla="*/ 7400 w 1216"/>
                <a:gd name="T39" fmla="*/ 207449 h 1099"/>
                <a:gd name="T40" fmla="*/ 31306 w 1216"/>
                <a:gd name="T41" fmla="*/ 252979 h 1099"/>
                <a:gd name="T42" fmla="*/ 64889 w 1216"/>
                <a:gd name="T43" fmla="*/ 250987 h 1099"/>
                <a:gd name="T44" fmla="*/ 103310 w 1216"/>
                <a:gd name="T45" fmla="*/ 260662 h 1099"/>
                <a:gd name="T46" fmla="*/ 116402 w 1216"/>
                <a:gd name="T47" fmla="*/ 200904 h 1099"/>
                <a:gd name="T48" fmla="*/ 143724 w 1216"/>
                <a:gd name="T49" fmla="*/ 200334 h 1099"/>
                <a:gd name="T50" fmla="*/ 166207 w 1216"/>
                <a:gd name="T51" fmla="*/ 310177 h 10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16"/>
                <a:gd name="T79" fmla="*/ 0 h 1099"/>
                <a:gd name="T80" fmla="*/ 1216 w 1216"/>
                <a:gd name="T81" fmla="*/ 1099 h 10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16" h="1099">
                  <a:moveTo>
                    <a:pt x="584" y="1090"/>
                  </a:moveTo>
                  <a:cubicBezTo>
                    <a:pt x="638" y="1099"/>
                    <a:pt x="720" y="1090"/>
                    <a:pt x="720" y="1019"/>
                  </a:cubicBezTo>
                  <a:cubicBezTo>
                    <a:pt x="748" y="902"/>
                    <a:pt x="522" y="900"/>
                    <a:pt x="644" y="739"/>
                  </a:cubicBezTo>
                  <a:cubicBezTo>
                    <a:pt x="638" y="702"/>
                    <a:pt x="591" y="650"/>
                    <a:pt x="638" y="621"/>
                  </a:cubicBezTo>
                  <a:cubicBezTo>
                    <a:pt x="667" y="577"/>
                    <a:pt x="725" y="607"/>
                    <a:pt x="766" y="613"/>
                  </a:cubicBezTo>
                  <a:cubicBezTo>
                    <a:pt x="966" y="494"/>
                    <a:pt x="890" y="732"/>
                    <a:pt x="1003" y="736"/>
                  </a:cubicBezTo>
                  <a:cubicBezTo>
                    <a:pt x="1056" y="730"/>
                    <a:pt x="1081" y="753"/>
                    <a:pt x="1079" y="806"/>
                  </a:cubicBezTo>
                  <a:cubicBezTo>
                    <a:pt x="1124" y="810"/>
                    <a:pt x="1170" y="810"/>
                    <a:pt x="1216" y="808"/>
                  </a:cubicBezTo>
                  <a:cubicBezTo>
                    <a:pt x="1198" y="713"/>
                    <a:pt x="1146" y="627"/>
                    <a:pt x="1139" y="530"/>
                  </a:cubicBezTo>
                  <a:cubicBezTo>
                    <a:pt x="1122" y="537"/>
                    <a:pt x="1089" y="553"/>
                    <a:pt x="1073" y="560"/>
                  </a:cubicBezTo>
                  <a:cubicBezTo>
                    <a:pt x="959" y="504"/>
                    <a:pt x="873" y="403"/>
                    <a:pt x="758" y="345"/>
                  </a:cubicBezTo>
                  <a:cubicBezTo>
                    <a:pt x="749" y="301"/>
                    <a:pt x="768" y="259"/>
                    <a:pt x="779" y="217"/>
                  </a:cubicBezTo>
                  <a:cubicBezTo>
                    <a:pt x="752" y="186"/>
                    <a:pt x="727" y="153"/>
                    <a:pt x="707" y="117"/>
                  </a:cubicBezTo>
                  <a:cubicBezTo>
                    <a:pt x="657" y="93"/>
                    <a:pt x="605" y="62"/>
                    <a:pt x="608" y="0"/>
                  </a:cubicBezTo>
                  <a:cubicBezTo>
                    <a:pt x="555" y="23"/>
                    <a:pt x="502" y="49"/>
                    <a:pt x="463" y="92"/>
                  </a:cubicBezTo>
                  <a:cubicBezTo>
                    <a:pt x="412" y="120"/>
                    <a:pt x="461" y="174"/>
                    <a:pt x="471" y="210"/>
                  </a:cubicBezTo>
                  <a:cubicBezTo>
                    <a:pt x="454" y="259"/>
                    <a:pt x="431" y="306"/>
                    <a:pt x="397" y="345"/>
                  </a:cubicBezTo>
                  <a:cubicBezTo>
                    <a:pt x="346" y="347"/>
                    <a:pt x="244" y="351"/>
                    <a:pt x="194" y="352"/>
                  </a:cubicBezTo>
                  <a:cubicBezTo>
                    <a:pt x="255" y="462"/>
                    <a:pt x="184" y="563"/>
                    <a:pt x="87" y="565"/>
                  </a:cubicBezTo>
                  <a:cubicBezTo>
                    <a:pt x="3" y="569"/>
                    <a:pt x="0" y="671"/>
                    <a:pt x="26" y="729"/>
                  </a:cubicBezTo>
                  <a:cubicBezTo>
                    <a:pt x="54" y="782"/>
                    <a:pt x="77" y="839"/>
                    <a:pt x="110" y="889"/>
                  </a:cubicBezTo>
                  <a:cubicBezTo>
                    <a:pt x="132" y="945"/>
                    <a:pt x="192" y="889"/>
                    <a:pt x="228" y="882"/>
                  </a:cubicBezTo>
                  <a:cubicBezTo>
                    <a:pt x="277" y="874"/>
                    <a:pt x="315" y="915"/>
                    <a:pt x="363" y="916"/>
                  </a:cubicBezTo>
                  <a:cubicBezTo>
                    <a:pt x="363" y="843"/>
                    <a:pt x="378" y="773"/>
                    <a:pt x="409" y="706"/>
                  </a:cubicBezTo>
                  <a:cubicBezTo>
                    <a:pt x="433" y="706"/>
                    <a:pt x="481" y="705"/>
                    <a:pt x="505" y="704"/>
                  </a:cubicBezTo>
                  <a:cubicBezTo>
                    <a:pt x="533" y="833"/>
                    <a:pt x="564" y="960"/>
                    <a:pt x="584" y="1090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21"/>
            <p:cNvSpPr>
              <a:spLocks/>
            </p:cNvSpPr>
            <p:nvPr/>
          </p:nvSpPr>
          <p:spPr bwMode="auto">
            <a:xfrm flipV="1">
              <a:off x="6622455" y="4413921"/>
              <a:ext cx="1182688" cy="942975"/>
            </a:xfrm>
            <a:custGeom>
              <a:avLst/>
              <a:gdLst>
                <a:gd name="T0" fmla="*/ 1173243 w 4132"/>
                <a:gd name="T1" fmla="*/ 906552 h 3288"/>
                <a:gd name="T2" fmla="*/ 1162079 w 4132"/>
                <a:gd name="T3" fmla="*/ 786673 h 3288"/>
                <a:gd name="T4" fmla="*/ 1155210 w 4132"/>
                <a:gd name="T5" fmla="*/ 738779 h 3288"/>
                <a:gd name="T6" fmla="*/ 1102831 w 4132"/>
                <a:gd name="T7" fmla="*/ 689737 h 3288"/>
                <a:gd name="T8" fmla="*/ 1026694 w 4132"/>
                <a:gd name="T9" fmla="*/ 583623 h 3288"/>
                <a:gd name="T10" fmla="*/ 1065335 w 4132"/>
                <a:gd name="T11" fmla="*/ 523397 h 3288"/>
                <a:gd name="T12" fmla="*/ 992061 w 4132"/>
                <a:gd name="T13" fmla="*/ 448257 h 3288"/>
                <a:gd name="T14" fmla="*/ 792561 w 4132"/>
                <a:gd name="T15" fmla="*/ 393767 h 3288"/>
                <a:gd name="T16" fmla="*/ 752203 w 4132"/>
                <a:gd name="T17" fmla="*/ 313465 h 3288"/>
                <a:gd name="T18" fmla="*/ 814028 w 4132"/>
                <a:gd name="T19" fmla="*/ 262415 h 3288"/>
                <a:gd name="T20" fmla="*/ 845227 w 4132"/>
                <a:gd name="T21" fmla="*/ 173510 h 3288"/>
                <a:gd name="T22" fmla="*/ 860969 w 4132"/>
                <a:gd name="T23" fmla="*/ 113283 h 3288"/>
                <a:gd name="T24" fmla="*/ 723581 w 4132"/>
                <a:gd name="T25" fmla="*/ 10038 h 3288"/>
                <a:gd name="T26" fmla="*/ 630557 w 4132"/>
                <a:gd name="T27" fmla="*/ 80302 h 3288"/>
                <a:gd name="T28" fmla="*/ 570736 w 4132"/>
                <a:gd name="T29" fmla="*/ 191291 h 3288"/>
                <a:gd name="T30" fmla="*/ 461111 w 4132"/>
                <a:gd name="T31" fmla="*/ 188997 h 3288"/>
                <a:gd name="T32" fmla="*/ 328588 w 4132"/>
                <a:gd name="T33" fmla="*/ 120166 h 3288"/>
                <a:gd name="T34" fmla="*/ 250162 w 4132"/>
                <a:gd name="T35" fmla="*/ 133645 h 3288"/>
                <a:gd name="T36" fmla="*/ 173739 w 4132"/>
                <a:gd name="T37" fmla="*/ 209359 h 3288"/>
                <a:gd name="T38" fmla="*/ 48372 w 4132"/>
                <a:gd name="T39" fmla="*/ 355910 h 3288"/>
                <a:gd name="T40" fmla="*/ 5438 w 4132"/>
                <a:gd name="T41" fmla="*/ 445963 h 3288"/>
                <a:gd name="T42" fmla="*/ 129088 w 4132"/>
                <a:gd name="T43" fmla="*/ 512212 h 3288"/>
                <a:gd name="T44" fmla="*/ 153417 w 4132"/>
                <a:gd name="T45" fmla="*/ 578174 h 3288"/>
                <a:gd name="T46" fmla="*/ 224974 w 4132"/>
                <a:gd name="T47" fmla="*/ 618326 h 3288"/>
                <a:gd name="T48" fmla="*/ 279071 w 4132"/>
                <a:gd name="T49" fmla="*/ 618039 h 3288"/>
                <a:gd name="T50" fmla="*/ 389840 w 4132"/>
                <a:gd name="T51" fmla="*/ 515367 h 3288"/>
                <a:gd name="T52" fmla="*/ 428481 w 4132"/>
                <a:gd name="T53" fmla="*/ 545767 h 3288"/>
                <a:gd name="T54" fmla="*/ 438213 w 4132"/>
                <a:gd name="T55" fmla="*/ 618612 h 3288"/>
                <a:gd name="T56" fmla="*/ 548410 w 4132"/>
                <a:gd name="T57" fmla="*/ 708665 h 3288"/>
                <a:gd name="T58" fmla="*/ 573884 w 4132"/>
                <a:gd name="T59" fmla="*/ 700348 h 3288"/>
                <a:gd name="T60" fmla="*/ 638858 w 4132"/>
                <a:gd name="T61" fmla="*/ 675397 h 3288"/>
                <a:gd name="T62" fmla="*/ 704403 w 4132"/>
                <a:gd name="T63" fmla="*/ 653027 h 3288"/>
                <a:gd name="T64" fmla="*/ 770235 w 4132"/>
                <a:gd name="T65" fmla="*/ 669088 h 3288"/>
                <a:gd name="T66" fmla="*/ 815459 w 4132"/>
                <a:gd name="T67" fmla="*/ 704650 h 3288"/>
                <a:gd name="T68" fmla="*/ 893313 w 4132"/>
                <a:gd name="T69" fmla="*/ 817360 h 3288"/>
                <a:gd name="T70" fmla="*/ 853814 w 4132"/>
                <a:gd name="T71" fmla="*/ 857798 h 3288"/>
                <a:gd name="T72" fmla="*/ 973742 w 4132"/>
                <a:gd name="T73" fmla="*/ 829692 h 3288"/>
                <a:gd name="T74" fmla="*/ 1057321 w 4132"/>
                <a:gd name="T75" fmla="*/ 887337 h 3288"/>
                <a:gd name="T76" fmla="*/ 1116569 w 4132"/>
                <a:gd name="T77" fmla="*/ 940394 h 32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32"/>
                <a:gd name="T118" fmla="*/ 0 h 3288"/>
                <a:gd name="T119" fmla="*/ 4132 w 4132"/>
                <a:gd name="T120" fmla="*/ 3288 h 32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32" h="3288">
                  <a:moveTo>
                    <a:pt x="3901" y="3279"/>
                  </a:moveTo>
                  <a:cubicBezTo>
                    <a:pt x="3990" y="3288"/>
                    <a:pt x="4017" y="3176"/>
                    <a:pt x="4099" y="3161"/>
                  </a:cubicBezTo>
                  <a:cubicBezTo>
                    <a:pt x="4107" y="3144"/>
                    <a:pt x="4124" y="3111"/>
                    <a:pt x="4132" y="3094"/>
                  </a:cubicBezTo>
                  <a:cubicBezTo>
                    <a:pt x="4099" y="2979"/>
                    <a:pt x="4054" y="2866"/>
                    <a:pt x="4060" y="2743"/>
                  </a:cubicBezTo>
                  <a:cubicBezTo>
                    <a:pt x="4065" y="2700"/>
                    <a:pt x="4003" y="2687"/>
                    <a:pt x="4005" y="2643"/>
                  </a:cubicBezTo>
                  <a:cubicBezTo>
                    <a:pt x="4013" y="2626"/>
                    <a:pt x="4028" y="2593"/>
                    <a:pt x="4036" y="2576"/>
                  </a:cubicBezTo>
                  <a:cubicBezTo>
                    <a:pt x="4012" y="2574"/>
                    <a:pt x="3963" y="2569"/>
                    <a:pt x="3939" y="2566"/>
                  </a:cubicBezTo>
                  <a:cubicBezTo>
                    <a:pt x="3880" y="2528"/>
                    <a:pt x="3914" y="2441"/>
                    <a:pt x="3853" y="2405"/>
                  </a:cubicBezTo>
                  <a:cubicBezTo>
                    <a:pt x="3749" y="2331"/>
                    <a:pt x="3773" y="2169"/>
                    <a:pt x="3658" y="2106"/>
                  </a:cubicBezTo>
                  <a:cubicBezTo>
                    <a:pt x="3640" y="2088"/>
                    <a:pt x="3605" y="2053"/>
                    <a:pt x="3587" y="2035"/>
                  </a:cubicBezTo>
                  <a:cubicBezTo>
                    <a:pt x="3551" y="1973"/>
                    <a:pt x="3650" y="1956"/>
                    <a:pt x="3646" y="1901"/>
                  </a:cubicBezTo>
                  <a:cubicBezTo>
                    <a:pt x="3642" y="1847"/>
                    <a:pt x="3667" y="1822"/>
                    <a:pt x="3722" y="1825"/>
                  </a:cubicBezTo>
                  <a:cubicBezTo>
                    <a:pt x="3671" y="1768"/>
                    <a:pt x="3634" y="1701"/>
                    <a:pt x="3604" y="1631"/>
                  </a:cubicBezTo>
                  <a:cubicBezTo>
                    <a:pt x="3558" y="1608"/>
                    <a:pt x="3513" y="1585"/>
                    <a:pt x="3466" y="1563"/>
                  </a:cubicBezTo>
                  <a:cubicBezTo>
                    <a:pt x="3253" y="1616"/>
                    <a:pt x="3067" y="1456"/>
                    <a:pt x="2900" y="1349"/>
                  </a:cubicBezTo>
                  <a:cubicBezTo>
                    <a:pt x="2855" y="1322"/>
                    <a:pt x="2817" y="1388"/>
                    <a:pt x="2769" y="1373"/>
                  </a:cubicBezTo>
                  <a:cubicBezTo>
                    <a:pt x="2720" y="1355"/>
                    <a:pt x="2672" y="1330"/>
                    <a:pt x="2631" y="1297"/>
                  </a:cubicBezTo>
                  <a:cubicBezTo>
                    <a:pt x="2630" y="1246"/>
                    <a:pt x="2628" y="1144"/>
                    <a:pt x="2628" y="1093"/>
                  </a:cubicBezTo>
                  <a:cubicBezTo>
                    <a:pt x="2679" y="1055"/>
                    <a:pt x="2899" y="1151"/>
                    <a:pt x="2909" y="1021"/>
                  </a:cubicBezTo>
                  <a:cubicBezTo>
                    <a:pt x="2914" y="970"/>
                    <a:pt x="2833" y="967"/>
                    <a:pt x="2844" y="915"/>
                  </a:cubicBezTo>
                  <a:cubicBezTo>
                    <a:pt x="2865" y="861"/>
                    <a:pt x="2874" y="804"/>
                    <a:pt x="2885" y="747"/>
                  </a:cubicBezTo>
                  <a:cubicBezTo>
                    <a:pt x="2932" y="712"/>
                    <a:pt x="2947" y="661"/>
                    <a:pt x="2953" y="605"/>
                  </a:cubicBezTo>
                  <a:cubicBezTo>
                    <a:pt x="2996" y="588"/>
                    <a:pt x="3039" y="570"/>
                    <a:pt x="3083" y="555"/>
                  </a:cubicBezTo>
                  <a:cubicBezTo>
                    <a:pt x="3085" y="495"/>
                    <a:pt x="3049" y="436"/>
                    <a:pt x="3008" y="395"/>
                  </a:cubicBezTo>
                  <a:cubicBezTo>
                    <a:pt x="2877" y="363"/>
                    <a:pt x="2747" y="315"/>
                    <a:pt x="2634" y="241"/>
                  </a:cubicBezTo>
                  <a:cubicBezTo>
                    <a:pt x="2620" y="170"/>
                    <a:pt x="2606" y="61"/>
                    <a:pt x="2528" y="35"/>
                  </a:cubicBezTo>
                  <a:cubicBezTo>
                    <a:pt x="2515" y="73"/>
                    <a:pt x="2506" y="147"/>
                    <a:pt x="2450" y="138"/>
                  </a:cubicBezTo>
                  <a:cubicBezTo>
                    <a:pt x="2327" y="124"/>
                    <a:pt x="2076" y="0"/>
                    <a:pt x="2203" y="280"/>
                  </a:cubicBezTo>
                  <a:cubicBezTo>
                    <a:pt x="2189" y="354"/>
                    <a:pt x="2253" y="412"/>
                    <a:pt x="2237" y="484"/>
                  </a:cubicBezTo>
                  <a:cubicBezTo>
                    <a:pt x="2112" y="482"/>
                    <a:pt x="2127" y="692"/>
                    <a:pt x="1994" y="667"/>
                  </a:cubicBezTo>
                  <a:cubicBezTo>
                    <a:pt x="1941" y="672"/>
                    <a:pt x="1937" y="593"/>
                    <a:pt x="1885" y="598"/>
                  </a:cubicBezTo>
                  <a:cubicBezTo>
                    <a:pt x="1792" y="612"/>
                    <a:pt x="1702" y="641"/>
                    <a:pt x="1611" y="659"/>
                  </a:cubicBezTo>
                  <a:cubicBezTo>
                    <a:pt x="1557" y="619"/>
                    <a:pt x="1526" y="565"/>
                    <a:pt x="1527" y="497"/>
                  </a:cubicBezTo>
                  <a:cubicBezTo>
                    <a:pt x="1403" y="462"/>
                    <a:pt x="1274" y="447"/>
                    <a:pt x="1148" y="419"/>
                  </a:cubicBezTo>
                  <a:cubicBezTo>
                    <a:pt x="1097" y="420"/>
                    <a:pt x="1088" y="350"/>
                    <a:pt x="1038" y="350"/>
                  </a:cubicBezTo>
                  <a:cubicBezTo>
                    <a:pt x="958" y="335"/>
                    <a:pt x="926" y="425"/>
                    <a:pt x="874" y="466"/>
                  </a:cubicBezTo>
                  <a:cubicBezTo>
                    <a:pt x="832" y="538"/>
                    <a:pt x="753" y="410"/>
                    <a:pt x="712" y="481"/>
                  </a:cubicBezTo>
                  <a:cubicBezTo>
                    <a:pt x="636" y="541"/>
                    <a:pt x="639" y="646"/>
                    <a:pt x="607" y="730"/>
                  </a:cubicBezTo>
                  <a:cubicBezTo>
                    <a:pt x="560" y="795"/>
                    <a:pt x="486" y="823"/>
                    <a:pt x="416" y="854"/>
                  </a:cubicBezTo>
                  <a:cubicBezTo>
                    <a:pt x="359" y="999"/>
                    <a:pt x="244" y="1108"/>
                    <a:pt x="169" y="1241"/>
                  </a:cubicBezTo>
                  <a:cubicBezTo>
                    <a:pt x="179" y="1343"/>
                    <a:pt x="161" y="1422"/>
                    <a:pt x="112" y="1503"/>
                  </a:cubicBezTo>
                  <a:cubicBezTo>
                    <a:pt x="80" y="1518"/>
                    <a:pt x="49" y="1535"/>
                    <a:pt x="19" y="1555"/>
                  </a:cubicBezTo>
                  <a:cubicBezTo>
                    <a:pt x="0" y="1616"/>
                    <a:pt x="61" y="1646"/>
                    <a:pt x="96" y="1682"/>
                  </a:cubicBezTo>
                  <a:cubicBezTo>
                    <a:pt x="203" y="1738"/>
                    <a:pt x="369" y="1678"/>
                    <a:pt x="451" y="1786"/>
                  </a:cubicBezTo>
                  <a:cubicBezTo>
                    <a:pt x="500" y="1822"/>
                    <a:pt x="462" y="1886"/>
                    <a:pt x="449" y="1931"/>
                  </a:cubicBezTo>
                  <a:cubicBezTo>
                    <a:pt x="478" y="1960"/>
                    <a:pt x="508" y="1987"/>
                    <a:pt x="536" y="2016"/>
                  </a:cubicBezTo>
                  <a:cubicBezTo>
                    <a:pt x="548" y="2062"/>
                    <a:pt x="545" y="2114"/>
                    <a:pt x="588" y="2143"/>
                  </a:cubicBezTo>
                  <a:cubicBezTo>
                    <a:pt x="637" y="2146"/>
                    <a:pt x="736" y="2153"/>
                    <a:pt x="786" y="2156"/>
                  </a:cubicBezTo>
                  <a:cubicBezTo>
                    <a:pt x="830" y="2192"/>
                    <a:pt x="857" y="2271"/>
                    <a:pt x="926" y="2253"/>
                  </a:cubicBezTo>
                  <a:cubicBezTo>
                    <a:pt x="933" y="2215"/>
                    <a:pt x="949" y="2183"/>
                    <a:pt x="975" y="2155"/>
                  </a:cubicBezTo>
                  <a:cubicBezTo>
                    <a:pt x="1018" y="2151"/>
                    <a:pt x="1060" y="2148"/>
                    <a:pt x="1103" y="2144"/>
                  </a:cubicBezTo>
                  <a:cubicBezTo>
                    <a:pt x="1122" y="1987"/>
                    <a:pt x="1393" y="1980"/>
                    <a:pt x="1362" y="1797"/>
                  </a:cubicBezTo>
                  <a:cubicBezTo>
                    <a:pt x="1386" y="1798"/>
                    <a:pt x="1433" y="1799"/>
                    <a:pt x="1457" y="1800"/>
                  </a:cubicBezTo>
                  <a:cubicBezTo>
                    <a:pt x="1470" y="1834"/>
                    <a:pt x="1483" y="1869"/>
                    <a:pt x="1497" y="1903"/>
                  </a:cubicBezTo>
                  <a:cubicBezTo>
                    <a:pt x="1475" y="1972"/>
                    <a:pt x="1408" y="2030"/>
                    <a:pt x="1431" y="2109"/>
                  </a:cubicBezTo>
                  <a:cubicBezTo>
                    <a:pt x="1460" y="2133"/>
                    <a:pt x="1493" y="2149"/>
                    <a:pt x="1531" y="2157"/>
                  </a:cubicBezTo>
                  <a:cubicBezTo>
                    <a:pt x="1547" y="2248"/>
                    <a:pt x="1461" y="2337"/>
                    <a:pt x="1499" y="2428"/>
                  </a:cubicBezTo>
                  <a:cubicBezTo>
                    <a:pt x="1639" y="2429"/>
                    <a:pt x="1777" y="2457"/>
                    <a:pt x="1916" y="2471"/>
                  </a:cubicBezTo>
                  <a:cubicBezTo>
                    <a:pt x="1919" y="2487"/>
                    <a:pt x="1924" y="2521"/>
                    <a:pt x="1927" y="2538"/>
                  </a:cubicBezTo>
                  <a:cubicBezTo>
                    <a:pt x="1974" y="2534"/>
                    <a:pt x="1982" y="2474"/>
                    <a:pt x="2005" y="2442"/>
                  </a:cubicBezTo>
                  <a:cubicBezTo>
                    <a:pt x="2036" y="2403"/>
                    <a:pt x="2071" y="2368"/>
                    <a:pt x="2106" y="2332"/>
                  </a:cubicBezTo>
                  <a:cubicBezTo>
                    <a:pt x="2151" y="2312"/>
                    <a:pt x="2186" y="2375"/>
                    <a:pt x="2232" y="2355"/>
                  </a:cubicBezTo>
                  <a:cubicBezTo>
                    <a:pt x="2260" y="2324"/>
                    <a:pt x="2288" y="2293"/>
                    <a:pt x="2317" y="2262"/>
                  </a:cubicBezTo>
                  <a:cubicBezTo>
                    <a:pt x="2365" y="2248"/>
                    <a:pt x="2417" y="2253"/>
                    <a:pt x="2461" y="2277"/>
                  </a:cubicBezTo>
                  <a:cubicBezTo>
                    <a:pt x="2505" y="2305"/>
                    <a:pt x="2544" y="2243"/>
                    <a:pt x="2591" y="2256"/>
                  </a:cubicBezTo>
                  <a:cubicBezTo>
                    <a:pt x="2637" y="2257"/>
                    <a:pt x="2657" y="2309"/>
                    <a:pt x="2691" y="2333"/>
                  </a:cubicBezTo>
                  <a:cubicBezTo>
                    <a:pt x="2704" y="2381"/>
                    <a:pt x="2658" y="2420"/>
                    <a:pt x="2662" y="2468"/>
                  </a:cubicBezTo>
                  <a:cubicBezTo>
                    <a:pt x="2723" y="2468"/>
                    <a:pt x="2798" y="2394"/>
                    <a:pt x="2849" y="2457"/>
                  </a:cubicBezTo>
                  <a:cubicBezTo>
                    <a:pt x="2904" y="2531"/>
                    <a:pt x="2989" y="2569"/>
                    <a:pt x="3078" y="2581"/>
                  </a:cubicBezTo>
                  <a:cubicBezTo>
                    <a:pt x="3127" y="2662"/>
                    <a:pt x="3120" y="2760"/>
                    <a:pt x="3121" y="2850"/>
                  </a:cubicBezTo>
                  <a:cubicBezTo>
                    <a:pt x="3072" y="2858"/>
                    <a:pt x="3015" y="2850"/>
                    <a:pt x="2985" y="2896"/>
                  </a:cubicBezTo>
                  <a:cubicBezTo>
                    <a:pt x="2984" y="2920"/>
                    <a:pt x="2983" y="2967"/>
                    <a:pt x="2983" y="2991"/>
                  </a:cubicBezTo>
                  <a:cubicBezTo>
                    <a:pt x="3047" y="3032"/>
                    <a:pt x="3116" y="3010"/>
                    <a:pt x="3182" y="2984"/>
                  </a:cubicBezTo>
                  <a:cubicBezTo>
                    <a:pt x="3243" y="2933"/>
                    <a:pt x="3316" y="2872"/>
                    <a:pt x="3402" y="2893"/>
                  </a:cubicBezTo>
                  <a:cubicBezTo>
                    <a:pt x="3471" y="2918"/>
                    <a:pt x="3541" y="2939"/>
                    <a:pt x="3607" y="2969"/>
                  </a:cubicBezTo>
                  <a:cubicBezTo>
                    <a:pt x="3647" y="3004"/>
                    <a:pt x="3654" y="3060"/>
                    <a:pt x="3694" y="3094"/>
                  </a:cubicBezTo>
                  <a:cubicBezTo>
                    <a:pt x="3743" y="3151"/>
                    <a:pt x="3821" y="3168"/>
                    <a:pt x="3893" y="3178"/>
                  </a:cubicBezTo>
                  <a:cubicBezTo>
                    <a:pt x="3895" y="3204"/>
                    <a:pt x="3899" y="3254"/>
                    <a:pt x="3901" y="3279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22"/>
            <p:cNvSpPr>
              <a:spLocks/>
            </p:cNvSpPr>
            <p:nvPr/>
          </p:nvSpPr>
          <p:spPr bwMode="auto">
            <a:xfrm flipV="1">
              <a:off x="10024468" y="5366421"/>
              <a:ext cx="673100" cy="384175"/>
            </a:xfrm>
            <a:custGeom>
              <a:avLst/>
              <a:gdLst>
                <a:gd name="T0" fmla="*/ 422371 w 2349"/>
                <a:gd name="T1" fmla="*/ 381033 h 1345"/>
                <a:gd name="T2" fmla="*/ 458762 w 2349"/>
                <a:gd name="T3" fmla="*/ 381890 h 1345"/>
                <a:gd name="T4" fmla="*/ 472803 w 2349"/>
                <a:gd name="T5" fmla="*/ 345043 h 1345"/>
                <a:gd name="T6" fmla="*/ 540142 w 2349"/>
                <a:gd name="T7" fmla="*/ 341330 h 1345"/>
                <a:gd name="T8" fmla="*/ 553323 w 2349"/>
                <a:gd name="T9" fmla="*/ 253927 h 1345"/>
                <a:gd name="T10" fmla="*/ 671667 w 2349"/>
                <a:gd name="T11" fmla="*/ 200228 h 1345"/>
                <a:gd name="T12" fmla="*/ 673100 w 2349"/>
                <a:gd name="T13" fmla="*/ 191659 h 1345"/>
                <a:gd name="T14" fmla="*/ 603756 w 2349"/>
                <a:gd name="T15" fmla="*/ 190231 h 1345"/>
                <a:gd name="T16" fmla="*/ 577966 w 2349"/>
                <a:gd name="T17" fmla="*/ 155098 h 1345"/>
                <a:gd name="T18" fmla="*/ 522663 w 2349"/>
                <a:gd name="T19" fmla="*/ 128534 h 1345"/>
                <a:gd name="T20" fmla="*/ 510054 w 2349"/>
                <a:gd name="T21" fmla="*/ 81976 h 1345"/>
                <a:gd name="T22" fmla="*/ 443862 w 2349"/>
                <a:gd name="T23" fmla="*/ 57698 h 1345"/>
                <a:gd name="T24" fmla="*/ 417786 w 2349"/>
                <a:gd name="T25" fmla="*/ 10854 h 1345"/>
                <a:gd name="T26" fmla="*/ 377383 w 2349"/>
                <a:gd name="T27" fmla="*/ 47701 h 1345"/>
                <a:gd name="T28" fmla="*/ 328956 w 2349"/>
                <a:gd name="T29" fmla="*/ 121108 h 1345"/>
                <a:gd name="T30" fmla="*/ 327524 w 2349"/>
                <a:gd name="T31" fmla="*/ 139388 h 1345"/>
                <a:gd name="T32" fmla="*/ 209466 w 2349"/>
                <a:gd name="T33" fmla="*/ 169380 h 1345"/>
                <a:gd name="T34" fmla="*/ 199724 w 2349"/>
                <a:gd name="T35" fmla="*/ 111111 h 1345"/>
                <a:gd name="T36" fmla="*/ 200297 w 2349"/>
                <a:gd name="T37" fmla="*/ 67980 h 1345"/>
                <a:gd name="T38" fmla="*/ 165911 w 2349"/>
                <a:gd name="T39" fmla="*/ 1143 h 1345"/>
                <a:gd name="T40" fmla="*/ 157315 w 2349"/>
                <a:gd name="T41" fmla="*/ 0 h 1345"/>
                <a:gd name="T42" fmla="*/ 155882 w 2349"/>
                <a:gd name="T43" fmla="*/ 58555 h 1345"/>
                <a:gd name="T44" fmla="*/ 139835 w 2349"/>
                <a:gd name="T45" fmla="*/ 64267 h 1345"/>
                <a:gd name="T46" fmla="*/ 57883 w 2349"/>
                <a:gd name="T47" fmla="*/ 113110 h 1345"/>
                <a:gd name="T48" fmla="*/ 54731 w 2349"/>
                <a:gd name="T49" fmla="*/ 140245 h 1345"/>
                <a:gd name="T50" fmla="*/ 16333 w 2349"/>
                <a:gd name="T51" fmla="*/ 141959 h 1345"/>
                <a:gd name="T52" fmla="*/ 6591 w 2349"/>
                <a:gd name="T53" fmla="*/ 230219 h 1345"/>
                <a:gd name="T54" fmla="*/ 75935 w 2349"/>
                <a:gd name="T55" fmla="*/ 262781 h 1345"/>
                <a:gd name="T56" fmla="*/ 268495 w 2349"/>
                <a:gd name="T57" fmla="*/ 312767 h 1345"/>
                <a:gd name="T58" fmla="*/ 378243 w 2349"/>
                <a:gd name="T59" fmla="*/ 333904 h 1345"/>
                <a:gd name="T60" fmla="*/ 422371 w 2349"/>
                <a:gd name="T61" fmla="*/ 381033 h 13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49"/>
                <a:gd name="T94" fmla="*/ 0 h 1345"/>
                <a:gd name="T95" fmla="*/ 2349 w 2349"/>
                <a:gd name="T96" fmla="*/ 1345 h 13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49" h="1345">
                  <a:moveTo>
                    <a:pt x="1474" y="1334"/>
                  </a:moveTo>
                  <a:cubicBezTo>
                    <a:pt x="1515" y="1344"/>
                    <a:pt x="1558" y="1345"/>
                    <a:pt x="1601" y="1337"/>
                  </a:cubicBezTo>
                  <a:cubicBezTo>
                    <a:pt x="1642" y="1306"/>
                    <a:pt x="1640" y="1254"/>
                    <a:pt x="1650" y="1208"/>
                  </a:cubicBezTo>
                  <a:cubicBezTo>
                    <a:pt x="1722" y="1165"/>
                    <a:pt x="1810" y="1146"/>
                    <a:pt x="1885" y="1195"/>
                  </a:cubicBezTo>
                  <a:cubicBezTo>
                    <a:pt x="1927" y="1099"/>
                    <a:pt x="1913" y="992"/>
                    <a:pt x="1931" y="889"/>
                  </a:cubicBezTo>
                  <a:cubicBezTo>
                    <a:pt x="2040" y="782"/>
                    <a:pt x="2196" y="729"/>
                    <a:pt x="2344" y="701"/>
                  </a:cubicBezTo>
                  <a:lnTo>
                    <a:pt x="2349" y="671"/>
                  </a:lnTo>
                  <a:cubicBezTo>
                    <a:pt x="2289" y="670"/>
                    <a:pt x="2168" y="667"/>
                    <a:pt x="2107" y="666"/>
                  </a:cubicBezTo>
                  <a:cubicBezTo>
                    <a:pt x="2073" y="628"/>
                    <a:pt x="2039" y="590"/>
                    <a:pt x="2017" y="543"/>
                  </a:cubicBezTo>
                  <a:cubicBezTo>
                    <a:pt x="1941" y="526"/>
                    <a:pt x="1908" y="401"/>
                    <a:pt x="1824" y="450"/>
                  </a:cubicBezTo>
                  <a:cubicBezTo>
                    <a:pt x="1764" y="417"/>
                    <a:pt x="1791" y="343"/>
                    <a:pt x="1780" y="287"/>
                  </a:cubicBezTo>
                  <a:cubicBezTo>
                    <a:pt x="1698" y="284"/>
                    <a:pt x="1599" y="276"/>
                    <a:pt x="1549" y="202"/>
                  </a:cubicBezTo>
                  <a:cubicBezTo>
                    <a:pt x="1522" y="145"/>
                    <a:pt x="1471" y="102"/>
                    <a:pt x="1458" y="38"/>
                  </a:cubicBezTo>
                  <a:cubicBezTo>
                    <a:pt x="1400" y="66"/>
                    <a:pt x="1366" y="127"/>
                    <a:pt x="1317" y="167"/>
                  </a:cubicBezTo>
                  <a:cubicBezTo>
                    <a:pt x="1197" y="170"/>
                    <a:pt x="1083" y="293"/>
                    <a:pt x="1148" y="424"/>
                  </a:cubicBezTo>
                  <a:cubicBezTo>
                    <a:pt x="1147" y="440"/>
                    <a:pt x="1144" y="472"/>
                    <a:pt x="1143" y="488"/>
                  </a:cubicBezTo>
                  <a:cubicBezTo>
                    <a:pt x="1045" y="597"/>
                    <a:pt x="857" y="736"/>
                    <a:pt x="731" y="593"/>
                  </a:cubicBezTo>
                  <a:cubicBezTo>
                    <a:pt x="723" y="542"/>
                    <a:pt x="705" y="440"/>
                    <a:pt x="697" y="389"/>
                  </a:cubicBezTo>
                  <a:cubicBezTo>
                    <a:pt x="709" y="342"/>
                    <a:pt x="752" y="276"/>
                    <a:pt x="699" y="238"/>
                  </a:cubicBezTo>
                  <a:cubicBezTo>
                    <a:pt x="626" y="182"/>
                    <a:pt x="583" y="96"/>
                    <a:pt x="579" y="4"/>
                  </a:cubicBezTo>
                  <a:lnTo>
                    <a:pt x="549" y="0"/>
                  </a:lnTo>
                  <a:cubicBezTo>
                    <a:pt x="548" y="51"/>
                    <a:pt x="546" y="153"/>
                    <a:pt x="544" y="205"/>
                  </a:cubicBezTo>
                  <a:cubicBezTo>
                    <a:pt x="530" y="210"/>
                    <a:pt x="502" y="220"/>
                    <a:pt x="488" y="225"/>
                  </a:cubicBezTo>
                  <a:cubicBezTo>
                    <a:pt x="409" y="306"/>
                    <a:pt x="305" y="354"/>
                    <a:pt x="202" y="396"/>
                  </a:cubicBezTo>
                  <a:cubicBezTo>
                    <a:pt x="200" y="420"/>
                    <a:pt x="194" y="467"/>
                    <a:pt x="191" y="491"/>
                  </a:cubicBezTo>
                  <a:cubicBezTo>
                    <a:pt x="146" y="494"/>
                    <a:pt x="102" y="496"/>
                    <a:pt x="57" y="497"/>
                  </a:cubicBezTo>
                  <a:cubicBezTo>
                    <a:pt x="122" y="618"/>
                    <a:pt x="0" y="697"/>
                    <a:pt x="23" y="806"/>
                  </a:cubicBezTo>
                  <a:cubicBezTo>
                    <a:pt x="92" y="865"/>
                    <a:pt x="185" y="882"/>
                    <a:pt x="265" y="920"/>
                  </a:cubicBezTo>
                  <a:cubicBezTo>
                    <a:pt x="480" y="1005"/>
                    <a:pt x="697" y="1124"/>
                    <a:pt x="937" y="1095"/>
                  </a:cubicBezTo>
                  <a:cubicBezTo>
                    <a:pt x="1067" y="1081"/>
                    <a:pt x="1202" y="1113"/>
                    <a:pt x="1320" y="1169"/>
                  </a:cubicBezTo>
                  <a:cubicBezTo>
                    <a:pt x="1365" y="1230"/>
                    <a:pt x="1422" y="1279"/>
                    <a:pt x="1474" y="133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5EBDB2"/>
                </a:solidFill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 flipV="1">
              <a:off x="10716619" y="5498182"/>
              <a:ext cx="249237" cy="279400"/>
            </a:xfrm>
            <a:custGeom>
              <a:avLst/>
              <a:gdLst>
                <a:gd name="T0" fmla="*/ 52152 w 865"/>
                <a:gd name="T1" fmla="*/ 279400 h 976"/>
                <a:gd name="T2" fmla="*/ 145796 w 865"/>
                <a:gd name="T3" fmla="*/ 242471 h 976"/>
                <a:gd name="T4" fmla="*/ 212644 w 865"/>
                <a:gd name="T5" fmla="*/ 237605 h 976"/>
                <a:gd name="T6" fmla="*/ 225322 w 865"/>
                <a:gd name="T7" fmla="*/ 77293 h 976"/>
                <a:gd name="T8" fmla="*/ 183542 w 865"/>
                <a:gd name="T9" fmla="*/ 36643 h 976"/>
                <a:gd name="T10" fmla="*/ 95373 w 865"/>
                <a:gd name="T11" fmla="*/ 70995 h 976"/>
                <a:gd name="T12" fmla="*/ 50712 w 865"/>
                <a:gd name="T13" fmla="*/ 127390 h 976"/>
                <a:gd name="T14" fmla="*/ 1729 w 865"/>
                <a:gd name="T15" fmla="*/ 169186 h 976"/>
                <a:gd name="T16" fmla="*/ 864 w 865"/>
                <a:gd name="T17" fmla="*/ 208691 h 976"/>
                <a:gd name="T18" fmla="*/ 51000 w 865"/>
                <a:gd name="T19" fmla="*/ 197813 h 976"/>
                <a:gd name="T20" fmla="*/ 52152 w 865"/>
                <a:gd name="T21" fmla="*/ 279400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5"/>
                <a:gd name="T34" fmla="*/ 0 h 976"/>
                <a:gd name="T35" fmla="*/ 865 w 865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5" h="976">
                  <a:moveTo>
                    <a:pt x="181" y="976"/>
                  </a:moveTo>
                  <a:cubicBezTo>
                    <a:pt x="292" y="944"/>
                    <a:pt x="399" y="893"/>
                    <a:pt x="506" y="847"/>
                  </a:cubicBezTo>
                  <a:cubicBezTo>
                    <a:pt x="564" y="842"/>
                    <a:pt x="680" y="834"/>
                    <a:pt x="738" y="830"/>
                  </a:cubicBezTo>
                  <a:cubicBezTo>
                    <a:pt x="768" y="645"/>
                    <a:pt x="780" y="459"/>
                    <a:pt x="782" y="270"/>
                  </a:cubicBezTo>
                  <a:cubicBezTo>
                    <a:pt x="824" y="182"/>
                    <a:pt x="865" y="0"/>
                    <a:pt x="637" y="128"/>
                  </a:cubicBezTo>
                  <a:cubicBezTo>
                    <a:pt x="470" y="34"/>
                    <a:pt x="446" y="214"/>
                    <a:pt x="331" y="248"/>
                  </a:cubicBezTo>
                  <a:cubicBezTo>
                    <a:pt x="245" y="304"/>
                    <a:pt x="50" y="201"/>
                    <a:pt x="176" y="445"/>
                  </a:cubicBezTo>
                  <a:cubicBezTo>
                    <a:pt x="163" y="524"/>
                    <a:pt x="63" y="547"/>
                    <a:pt x="6" y="591"/>
                  </a:cubicBezTo>
                  <a:cubicBezTo>
                    <a:pt x="1" y="638"/>
                    <a:pt x="0" y="684"/>
                    <a:pt x="3" y="729"/>
                  </a:cubicBezTo>
                  <a:cubicBezTo>
                    <a:pt x="62" y="721"/>
                    <a:pt x="115" y="684"/>
                    <a:pt x="177" y="691"/>
                  </a:cubicBezTo>
                  <a:cubicBezTo>
                    <a:pt x="176" y="786"/>
                    <a:pt x="177" y="882"/>
                    <a:pt x="181" y="9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125"/>
            <p:cNvSpPr>
              <a:spLocks/>
            </p:cNvSpPr>
            <p:nvPr/>
          </p:nvSpPr>
          <p:spPr bwMode="auto">
            <a:xfrm flipV="1">
              <a:off x="8230594" y="2669258"/>
              <a:ext cx="835025" cy="1636713"/>
            </a:xfrm>
            <a:custGeom>
              <a:avLst/>
              <a:gdLst>
                <a:gd name="T0" fmla="*/ 122638 w 2921"/>
                <a:gd name="T1" fmla="*/ 1624121 h 5719"/>
                <a:gd name="T2" fmla="*/ 162088 w 2921"/>
                <a:gd name="T3" fmla="*/ 1441532 h 5719"/>
                <a:gd name="T4" fmla="*/ 248421 w 2921"/>
                <a:gd name="T5" fmla="*/ 1264954 h 5719"/>
                <a:gd name="T6" fmla="*/ 357909 w 2921"/>
                <a:gd name="T7" fmla="*/ 1213440 h 5719"/>
                <a:gd name="T8" fmla="*/ 500272 w 2921"/>
                <a:gd name="T9" fmla="*/ 1154485 h 5719"/>
                <a:gd name="T10" fmla="*/ 667505 w 2921"/>
                <a:gd name="T11" fmla="*/ 1140176 h 5719"/>
                <a:gd name="T12" fmla="*/ 761557 w 2921"/>
                <a:gd name="T13" fmla="*/ 1119570 h 5719"/>
                <a:gd name="T14" fmla="*/ 706670 w 2921"/>
                <a:gd name="T15" fmla="*/ 859997 h 5719"/>
                <a:gd name="T16" fmla="*/ 648924 w 2921"/>
                <a:gd name="T17" fmla="*/ 182302 h 5719"/>
                <a:gd name="T18" fmla="*/ 638633 w 2921"/>
                <a:gd name="T19" fmla="*/ 0 h 5719"/>
                <a:gd name="T20" fmla="*/ 545725 w 2921"/>
                <a:gd name="T21" fmla="*/ 69544 h 5719"/>
                <a:gd name="T22" fmla="*/ 495698 w 2921"/>
                <a:gd name="T23" fmla="*/ 43501 h 5719"/>
                <a:gd name="T24" fmla="*/ 384209 w 2921"/>
                <a:gd name="T25" fmla="*/ 32912 h 5719"/>
                <a:gd name="T26" fmla="*/ 256997 w 2921"/>
                <a:gd name="T27" fmla="*/ 42070 h 5719"/>
                <a:gd name="T28" fmla="*/ 182957 w 2921"/>
                <a:gd name="T29" fmla="*/ 141091 h 5719"/>
                <a:gd name="T30" fmla="*/ 152940 w 2921"/>
                <a:gd name="T31" fmla="*/ 122203 h 5719"/>
                <a:gd name="T32" fmla="*/ 15437 w 2921"/>
                <a:gd name="T33" fmla="*/ 210349 h 5719"/>
                <a:gd name="T34" fmla="*/ 4288 w 2921"/>
                <a:gd name="T35" fmla="*/ 254708 h 5719"/>
                <a:gd name="T36" fmla="*/ 44596 w 2921"/>
                <a:gd name="T37" fmla="*/ 374335 h 5719"/>
                <a:gd name="T38" fmla="*/ 152654 w 2921"/>
                <a:gd name="T39" fmla="*/ 435579 h 5719"/>
                <a:gd name="T40" fmla="*/ 136646 w 2921"/>
                <a:gd name="T41" fmla="*/ 558354 h 5719"/>
                <a:gd name="T42" fmla="*/ 124353 w 2921"/>
                <a:gd name="T43" fmla="*/ 695439 h 5719"/>
                <a:gd name="T44" fmla="*/ 176382 w 2921"/>
                <a:gd name="T45" fmla="*/ 736077 h 5719"/>
                <a:gd name="T46" fmla="*/ 254424 w 2921"/>
                <a:gd name="T47" fmla="*/ 747525 h 5719"/>
                <a:gd name="T48" fmla="*/ 333610 w 2921"/>
                <a:gd name="T49" fmla="*/ 851411 h 5719"/>
                <a:gd name="T50" fmla="*/ 455390 w 2921"/>
                <a:gd name="T51" fmla="*/ 998226 h 5719"/>
                <a:gd name="T52" fmla="*/ 415654 w 2921"/>
                <a:gd name="T53" fmla="*/ 1149620 h 5719"/>
                <a:gd name="T54" fmla="*/ 317029 w 2921"/>
                <a:gd name="T55" fmla="*/ 1143037 h 5719"/>
                <a:gd name="T56" fmla="*/ 257283 w 2921"/>
                <a:gd name="T57" fmla="*/ 1172229 h 5719"/>
                <a:gd name="T58" fmla="*/ 186101 w 2921"/>
                <a:gd name="T59" fmla="*/ 1244348 h 5719"/>
                <a:gd name="T60" fmla="*/ 124353 w 2921"/>
                <a:gd name="T61" fmla="*/ 1355103 h 5719"/>
                <a:gd name="T62" fmla="*/ 106058 w 2921"/>
                <a:gd name="T63" fmla="*/ 1426364 h 5719"/>
                <a:gd name="T64" fmla="*/ 83474 w 2921"/>
                <a:gd name="T65" fmla="*/ 1575469 h 5719"/>
                <a:gd name="T66" fmla="*/ 76613 w 2921"/>
                <a:gd name="T67" fmla="*/ 1633565 h 57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21"/>
                <a:gd name="T103" fmla="*/ 0 h 5719"/>
                <a:gd name="T104" fmla="*/ 2921 w 2921"/>
                <a:gd name="T105" fmla="*/ 5719 h 57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21" h="5719">
                  <a:moveTo>
                    <a:pt x="268" y="5708"/>
                  </a:moveTo>
                  <a:cubicBezTo>
                    <a:pt x="323" y="5719"/>
                    <a:pt x="374" y="5678"/>
                    <a:pt x="429" y="5675"/>
                  </a:cubicBezTo>
                  <a:cubicBezTo>
                    <a:pt x="450" y="5551"/>
                    <a:pt x="462" y="5426"/>
                    <a:pt x="475" y="5300"/>
                  </a:cubicBezTo>
                  <a:cubicBezTo>
                    <a:pt x="624" y="5312"/>
                    <a:pt x="489" y="5110"/>
                    <a:pt x="567" y="5037"/>
                  </a:cubicBezTo>
                  <a:cubicBezTo>
                    <a:pt x="632" y="4991"/>
                    <a:pt x="621" y="4879"/>
                    <a:pt x="707" y="4860"/>
                  </a:cubicBezTo>
                  <a:cubicBezTo>
                    <a:pt x="756" y="4712"/>
                    <a:pt x="834" y="4573"/>
                    <a:pt x="869" y="4420"/>
                  </a:cubicBezTo>
                  <a:cubicBezTo>
                    <a:pt x="877" y="4411"/>
                    <a:pt x="893" y="4393"/>
                    <a:pt x="900" y="4384"/>
                  </a:cubicBezTo>
                  <a:cubicBezTo>
                    <a:pt x="1022" y="4356"/>
                    <a:pt x="1183" y="4363"/>
                    <a:pt x="1252" y="4240"/>
                  </a:cubicBezTo>
                  <a:lnTo>
                    <a:pt x="1319" y="4203"/>
                  </a:lnTo>
                  <a:cubicBezTo>
                    <a:pt x="1491" y="4232"/>
                    <a:pt x="1614" y="4109"/>
                    <a:pt x="1750" y="4034"/>
                  </a:cubicBezTo>
                  <a:cubicBezTo>
                    <a:pt x="1879" y="4031"/>
                    <a:pt x="2139" y="4026"/>
                    <a:pt x="2269" y="4023"/>
                  </a:cubicBezTo>
                  <a:lnTo>
                    <a:pt x="2335" y="3984"/>
                  </a:lnTo>
                  <a:cubicBezTo>
                    <a:pt x="2405" y="3882"/>
                    <a:pt x="2522" y="3788"/>
                    <a:pt x="2654" y="3813"/>
                  </a:cubicBezTo>
                  <a:cubicBezTo>
                    <a:pt x="2656" y="3838"/>
                    <a:pt x="2661" y="3887"/>
                    <a:pt x="2664" y="3912"/>
                  </a:cubicBezTo>
                  <a:cubicBezTo>
                    <a:pt x="2747" y="3943"/>
                    <a:pt x="2921" y="4039"/>
                    <a:pt x="2782" y="3787"/>
                  </a:cubicBezTo>
                  <a:cubicBezTo>
                    <a:pt x="2734" y="3507"/>
                    <a:pt x="2522" y="3283"/>
                    <a:pt x="2472" y="3005"/>
                  </a:cubicBezTo>
                  <a:cubicBezTo>
                    <a:pt x="2377" y="2834"/>
                    <a:pt x="2374" y="2633"/>
                    <a:pt x="2327" y="2446"/>
                  </a:cubicBezTo>
                  <a:cubicBezTo>
                    <a:pt x="2248" y="1846"/>
                    <a:pt x="2272" y="1241"/>
                    <a:pt x="2270" y="637"/>
                  </a:cubicBezTo>
                  <a:cubicBezTo>
                    <a:pt x="2277" y="502"/>
                    <a:pt x="2161" y="392"/>
                    <a:pt x="2199" y="249"/>
                  </a:cubicBezTo>
                  <a:cubicBezTo>
                    <a:pt x="2191" y="162"/>
                    <a:pt x="2255" y="89"/>
                    <a:pt x="2234" y="0"/>
                  </a:cubicBezTo>
                  <a:cubicBezTo>
                    <a:pt x="2153" y="21"/>
                    <a:pt x="2123" y="170"/>
                    <a:pt x="2029" y="118"/>
                  </a:cubicBezTo>
                  <a:cubicBezTo>
                    <a:pt x="1988" y="159"/>
                    <a:pt x="1949" y="201"/>
                    <a:pt x="1909" y="243"/>
                  </a:cubicBezTo>
                  <a:cubicBezTo>
                    <a:pt x="1866" y="242"/>
                    <a:pt x="1824" y="227"/>
                    <a:pt x="1781" y="238"/>
                  </a:cubicBezTo>
                  <a:cubicBezTo>
                    <a:pt x="1755" y="216"/>
                    <a:pt x="1740" y="187"/>
                    <a:pt x="1734" y="152"/>
                  </a:cubicBezTo>
                  <a:cubicBezTo>
                    <a:pt x="1643" y="178"/>
                    <a:pt x="1547" y="145"/>
                    <a:pt x="1457" y="173"/>
                  </a:cubicBezTo>
                  <a:cubicBezTo>
                    <a:pt x="1404" y="198"/>
                    <a:pt x="1373" y="148"/>
                    <a:pt x="1344" y="115"/>
                  </a:cubicBezTo>
                  <a:cubicBezTo>
                    <a:pt x="1239" y="92"/>
                    <a:pt x="1155" y="136"/>
                    <a:pt x="1062" y="163"/>
                  </a:cubicBezTo>
                  <a:cubicBezTo>
                    <a:pt x="1008" y="154"/>
                    <a:pt x="954" y="135"/>
                    <a:pt x="899" y="147"/>
                  </a:cubicBezTo>
                  <a:cubicBezTo>
                    <a:pt x="843" y="212"/>
                    <a:pt x="842" y="304"/>
                    <a:pt x="816" y="383"/>
                  </a:cubicBezTo>
                  <a:cubicBezTo>
                    <a:pt x="750" y="403"/>
                    <a:pt x="639" y="401"/>
                    <a:pt x="640" y="493"/>
                  </a:cubicBezTo>
                  <a:cubicBezTo>
                    <a:pt x="617" y="494"/>
                    <a:pt x="570" y="495"/>
                    <a:pt x="547" y="495"/>
                  </a:cubicBezTo>
                  <a:cubicBezTo>
                    <a:pt x="544" y="478"/>
                    <a:pt x="538" y="444"/>
                    <a:pt x="535" y="427"/>
                  </a:cubicBezTo>
                  <a:cubicBezTo>
                    <a:pt x="441" y="436"/>
                    <a:pt x="310" y="387"/>
                    <a:pt x="250" y="487"/>
                  </a:cubicBezTo>
                  <a:cubicBezTo>
                    <a:pt x="20" y="390"/>
                    <a:pt x="74" y="615"/>
                    <a:pt x="54" y="735"/>
                  </a:cubicBezTo>
                  <a:cubicBezTo>
                    <a:pt x="85" y="764"/>
                    <a:pt x="131" y="791"/>
                    <a:pt x="115" y="841"/>
                  </a:cubicBezTo>
                  <a:cubicBezTo>
                    <a:pt x="77" y="849"/>
                    <a:pt x="44" y="866"/>
                    <a:pt x="15" y="890"/>
                  </a:cubicBezTo>
                  <a:cubicBezTo>
                    <a:pt x="0" y="974"/>
                    <a:pt x="86" y="1054"/>
                    <a:pt x="13" y="1130"/>
                  </a:cubicBezTo>
                  <a:cubicBezTo>
                    <a:pt x="237" y="1006"/>
                    <a:pt x="205" y="1216"/>
                    <a:pt x="156" y="1308"/>
                  </a:cubicBezTo>
                  <a:cubicBezTo>
                    <a:pt x="203" y="1385"/>
                    <a:pt x="212" y="1479"/>
                    <a:pt x="264" y="1551"/>
                  </a:cubicBezTo>
                  <a:cubicBezTo>
                    <a:pt x="359" y="1580"/>
                    <a:pt x="439" y="1495"/>
                    <a:pt x="534" y="1522"/>
                  </a:cubicBezTo>
                  <a:cubicBezTo>
                    <a:pt x="534" y="1620"/>
                    <a:pt x="694" y="1651"/>
                    <a:pt x="637" y="1757"/>
                  </a:cubicBezTo>
                  <a:cubicBezTo>
                    <a:pt x="582" y="1820"/>
                    <a:pt x="546" y="1898"/>
                    <a:pt x="478" y="1951"/>
                  </a:cubicBezTo>
                  <a:cubicBezTo>
                    <a:pt x="441" y="2053"/>
                    <a:pt x="543" y="2155"/>
                    <a:pt x="506" y="2260"/>
                  </a:cubicBezTo>
                  <a:cubicBezTo>
                    <a:pt x="487" y="2319"/>
                    <a:pt x="434" y="2366"/>
                    <a:pt x="435" y="2430"/>
                  </a:cubicBezTo>
                  <a:cubicBezTo>
                    <a:pt x="494" y="2437"/>
                    <a:pt x="551" y="2454"/>
                    <a:pt x="605" y="2478"/>
                  </a:cubicBezTo>
                  <a:cubicBezTo>
                    <a:pt x="608" y="2502"/>
                    <a:pt x="614" y="2548"/>
                    <a:pt x="617" y="2572"/>
                  </a:cubicBezTo>
                  <a:cubicBezTo>
                    <a:pt x="674" y="2575"/>
                    <a:pt x="727" y="2588"/>
                    <a:pt x="760" y="2638"/>
                  </a:cubicBezTo>
                  <a:cubicBezTo>
                    <a:pt x="802" y="2624"/>
                    <a:pt x="844" y="2610"/>
                    <a:pt x="890" y="2612"/>
                  </a:cubicBezTo>
                  <a:cubicBezTo>
                    <a:pt x="878" y="2709"/>
                    <a:pt x="959" y="2798"/>
                    <a:pt x="902" y="2889"/>
                  </a:cubicBezTo>
                  <a:cubicBezTo>
                    <a:pt x="962" y="2984"/>
                    <a:pt x="1065" y="2965"/>
                    <a:pt x="1167" y="2975"/>
                  </a:cubicBezTo>
                  <a:cubicBezTo>
                    <a:pt x="1319" y="3107"/>
                    <a:pt x="1478" y="3229"/>
                    <a:pt x="1630" y="3360"/>
                  </a:cubicBezTo>
                  <a:cubicBezTo>
                    <a:pt x="1640" y="3407"/>
                    <a:pt x="1641" y="3463"/>
                    <a:pt x="1593" y="3488"/>
                  </a:cubicBezTo>
                  <a:cubicBezTo>
                    <a:pt x="1548" y="3493"/>
                    <a:pt x="1504" y="3496"/>
                    <a:pt x="1460" y="3498"/>
                  </a:cubicBezTo>
                  <a:cubicBezTo>
                    <a:pt x="1458" y="3628"/>
                    <a:pt x="1455" y="3888"/>
                    <a:pt x="1454" y="4017"/>
                  </a:cubicBezTo>
                  <a:cubicBezTo>
                    <a:pt x="1395" y="4098"/>
                    <a:pt x="1281" y="4037"/>
                    <a:pt x="1202" y="4080"/>
                  </a:cubicBezTo>
                  <a:cubicBezTo>
                    <a:pt x="1137" y="4115"/>
                    <a:pt x="1165" y="3972"/>
                    <a:pt x="1109" y="3994"/>
                  </a:cubicBezTo>
                  <a:cubicBezTo>
                    <a:pt x="1078" y="4036"/>
                    <a:pt x="1060" y="4085"/>
                    <a:pt x="1030" y="4127"/>
                  </a:cubicBezTo>
                  <a:cubicBezTo>
                    <a:pt x="983" y="4134"/>
                    <a:pt x="946" y="4092"/>
                    <a:pt x="900" y="4096"/>
                  </a:cubicBezTo>
                  <a:cubicBezTo>
                    <a:pt x="865" y="4161"/>
                    <a:pt x="876" y="4249"/>
                    <a:pt x="816" y="4297"/>
                  </a:cubicBezTo>
                  <a:cubicBezTo>
                    <a:pt x="759" y="4310"/>
                    <a:pt x="704" y="4327"/>
                    <a:pt x="651" y="4348"/>
                  </a:cubicBezTo>
                  <a:cubicBezTo>
                    <a:pt x="641" y="4452"/>
                    <a:pt x="654" y="4551"/>
                    <a:pt x="643" y="4654"/>
                  </a:cubicBezTo>
                  <a:cubicBezTo>
                    <a:pt x="584" y="4703"/>
                    <a:pt x="511" y="4730"/>
                    <a:pt x="435" y="4735"/>
                  </a:cubicBezTo>
                  <a:cubicBezTo>
                    <a:pt x="437" y="4791"/>
                    <a:pt x="489" y="4841"/>
                    <a:pt x="464" y="4898"/>
                  </a:cubicBezTo>
                  <a:cubicBezTo>
                    <a:pt x="433" y="4927"/>
                    <a:pt x="402" y="4955"/>
                    <a:pt x="371" y="4984"/>
                  </a:cubicBezTo>
                  <a:cubicBezTo>
                    <a:pt x="353" y="5032"/>
                    <a:pt x="413" y="5068"/>
                    <a:pt x="397" y="5116"/>
                  </a:cubicBezTo>
                  <a:cubicBezTo>
                    <a:pt x="345" y="5241"/>
                    <a:pt x="299" y="5369"/>
                    <a:pt x="292" y="5505"/>
                  </a:cubicBezTo>
                  <a:cubicBezTo>
                    <a:pt x="295" y="5584"/>
                    <a:pt x="159" y="5568"/>
                    <a:pt x="157" y="5640"/>
                  </a:cubicBezTo>
                  <a:cubicBezTo>
                    <a:pt x="202" y="5647"/>
                    <a:pt x="236" y="5676"/>
                    <a:pt x="268" y="5708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126"/>
            <p:cNvSpPr>
              <a:spLocks/>
            </p:cNvSpPr>
            <p:nvPr/>
          </p:nvSpPr>
          <p:spPr bwMode="auto">
            <a:xfrm flipV="1">
              <a:off x="7071718" y="3456658"/>
              <a:ext cx="950912" cy="1230313"/>
            </a:xfrm>
            <a:custGeom>
              <a:avLst/>
              <a:gdLst>
                <a:gd name="T0" fmla="*/ 635853 w 3317"/>
                <a:gd name="T1" fmla="*/ 1207407 h 4297"/>
                <a:gd name="T2" fmla="*/ 708669 w 3317"/>
                <a:gd name="T3" fmla="*/ 1118362 h 4297"/>
                <a:gd name="T4" fmla="*/ 860895 w 3317"/>
                <a:gd name="T5" fmla="*/ 1069688 h 4297"/>
                <a:gd name="T6" fmla="*/ 949192 w 3317"/>
                <a:gd name="T7" fmla="*/ 1018723 h 4297"/>
                <a:gd name="T8" fmla="*/ 909057 w 3317"/>
                <a:gd name="T9" fmla="*/ 1027599 h 4297"/>
                <a:gd name="T10" fmla="*/ 867489 w 3317"/>
                <a:gd name="T11" fmla="*/ 958882 h 4297"/>
                <a:gd name="T12" fmla="*/ 828214 w 3317"/>
                <a:gd name="T13" fmla="*/ 876423 h 4297"/>
                <a:gd name="T14" fmla="*/ 623812 w 3317"/>
                <a:gd name="T15" fmla="*/ 718374 h 4297"/>
                <a:gd name="T16" fmla="*/ 528635 w 3317"/>
                <a:gd name="T17" fmla="*/ 701482 h 4297"/>
                <a:gd name="T18" fmla="*/ 645600 w 3317"/>
                <a:gd name="T19" fmla="*/ 470422 h 4297"/>
                <a:gd name="T20" fmla="*/ 658214 w 3317"/>
                <a:gd name="T21" fmla="*/ 411154 h 4297"/>
                <a:gd name="T22" fmla="*/ 770591 w 3317"/>
                <a:gd name="T23" fmla="*/ 500772 h 4297"/>
                <a:gd name="T24" fmla="*/ 808720 w 3317"/>
                <a:gd name="T25" fmla="*/ 451239 h 4297"/>
                <a:gd name="T26" fmla="*/ 768871 w 3317"/>
                <a:gd name="T27" fmla="*/ 352459 h 4297"/>
                <a:gd name="T28" fmla="*/ 776325 w 3317"/>
                <a:gd name="T29" fmla="*/ 261696 h 4297"/>
                <a:gd name="T30" fmla="*/ 746797 w 3317"/>
                <a:gd name="T31" fmla="*/ 267995 h 4297"/>
                <a:gd name="T32" fmla="*/ 629546 w 3317"/>
                <a:gd name="T33" fmla="*/ 332703 h 4297"/>
                <a:gd name="T34" fmla="*/ 583964 w 3317"/>
                <a:gd name="T35" fmla="*/ 398842 h 4297"/>
                <a:gd name="T36" fmla="*/ 467572 w 3317"/>
                <a:gd name="T37" fmla="*/ 388535 h 4297"/>
                <a:gd name="T38" fmla="*/ 411957 w 3317"/>
                <a:gd name="T39" fmla="*/ 332703 h 4297"/>
                <a:gd name="T40" fmla="*/ 380996 w 3317"/>
                <a:gd name="T41" fmla="*/ 186680 h 4297"/>
                <a:gd name="T42" fmla="*/ 413964 w 3317"/>
                <a:gd name="T43" fmla="*/ 99066 h 4297"/>
                <a:gd name="T44" fmla="*/ 294992 w 3317"/>
                <a:gd name="T45" fmla="*/ 55546 h 4297"/>
                <a:gd name="T46" fmla="*/ 234216 w 3317"/>
                <a:gd name="T47" fmla="*/ 0 h 4297"/>
                <a:gd name="T48" fmla="*/ 152226 w 3317"/>
                <a:gd name="T49" fmla="*/ 65853 h 4297"/>
                <a:gd name="T50" fmla="*/ 179747 w 3317"/>
                <a:gd name="T51" fmla="*/ 116532 h 4297"/>
                <a:gd name="T52" fmla="*/ 141619 w 3317"/>
                <a:gd name="T53" fmla="*/ 137147 h 4297"/>
                <a:gd name="T54" fmla="*/ 194655 w 3317"/>
                <a:gd name="T55" fmla="*/ 217030 h 4297"/>
                <a:gd name="T56" fmla="*/ 301586 w 3317"/>
                <a:gd name="T57" fmla="*/ 270858 h 4297"/>
                <a:gd name="T58" fmla="*/ 293845 w 3317"/>
                <a:gd name="T59" fmla="*/ 391684 h 4297"/>
                <a:gd name="T60" fmla="*/ 209562 w 3317"/>
                <a:gd name="T61" fmla="*/ 353031 h 4297"/>
                <a:gd name="T62" fmla="*/ 150793 w 3317"/>
                <a:gd name="T63" fmla="*/ 330985 h 4297"/>
                <a:gd name="T64" fmla="*/ 169140 w 3317"/>
                <a:gd name="T65" fmla="*/ 393689 h 4297"/>
                <a:gd name="T66" fmla="*/ 120405 w 3317"/>
                <a:gd name="T67" fmla="*/ 521960 h 4297"/>
                <a:gd name="T68" fmla="*/ 0 w 3317"/>
                <a:gd name="T69" fmla="*/ 602988 h 4297"/>
                <a:gd name="T70" fmla="*/ 51889 w 3317"/>
                <a:gd name="T71" fmla="*/ 742139 h 4297"/>
                <a:gd name="T72" fmla="*/ 120692 w 3317"/>
                <a:gd name="T73" fmla="*/ 814005 h 4297"/>
                <a:gd name="T74" fmla="*/ 107504 w 3317"/>
                <a:gd name="T75" fmla="*/ 853231 h 4297"/>
                <a:gd name="T76" fmla="*/ 169140 w 3317"/>
                <a:gd name="T77" fmla="*/ 929105 h 4297"/>
                <a:gd name="T78" fmla="*/ 224469 w 3317"/>
                <a:gd name="T79" fmla="*/ 1016432 h 4297"/>
                <a:gd name="T80" fmla="*/ 494233 w 3317"/>
                <a:gd name="T81" fmla="*/ 1029031 h 4297"/>
                <a:gd name="T82" fmla="*/ 444351 w 3317"/>
                <a:gd name="T83" fmla="*/ 1208553 h 4297"/>
                <a:gd name="T84" fmla="*/ 496240 w 3317"/>
                <a:gd name="T85" fmla="*/ 1229168 h 42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7"/>
                <a:gd name="T130" fmla="*/ 0 h 4297"/>
                <a:gd name="T131" fmla="*/ 3317 w 3317"/>
                <a:gd name="T132" fmla="*/ 4297 h 42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7" h="4297">
                  <a:moveTo>
                    <a:pt x="1731" y="4293"/>
                  </a:moveTo>
                  <a:cubicBezTo>
                    <a:pt x="1898" y="4297"/>
                    <a:pt x="2054" y="4230"/>
                    <a:pt x="2218" y="4217"/>
                  </a:cubicBezTo>
                  <a:cubicBezTo>
                    <a:pt x="2296" y="4142"/>
                    <a:pt x="2327" y="3979"/>
                    <a:pt x="2465" y="4007"/>
                  </a:cubicBezTo>
                  <a:cubicBezTo>
                    <a:pt x="2467" y="3982"/>
                    <a:pt x="2470" y="3931"/>
                    <a:pt x="2472" y="3906"/>
                  </a:cubicBezTo>
                  <a:cubicBezTo>
                    <a:pt x="2621" y="3852"/>
                    <a:pt x="2746" y="3953"/>
                    <a:pt x="2889" y="3940"/>
                  </a:cubicBezTo>
                  <a:cubicBezTo>
                    <a:pt x="2917" y="3889"/>
                    <a:pt x="2974" y="3787"/>
                    <a:pt x="3003" y="3736"/>
                  </a:cubicBezTo>
                  <a:cubicBezTo>
                    <a:pt x="3099" y="3686"/>
                    <a:pt x="3209" y="3703"/>
                    <a:pt x="3315" y="3691"/>
                  </a:cubicBezTo>
                  <a:cubicBezTo>
                    <a:pt x="3317" y="3647"/>
                    <a:pt x="3316" y="3602"/>
                    <a:pt x="3311" y="3558"/>
                  </a:cubicBezTo>
                  <a:cubicBezTo>
                    <a:pt x="3271" y="3525"/>
                    <a:pt x="3223" y="3505"/>
                    <a:pt x="3177" y="3482"/>
                  </a:cubicBezTo>
                  <a:cubicBezTo>
                    <a:pt x="3176" y="3509"/>
                    <a:pt x="3173" y="3562"/>
                    <a:pt x="3171" y="3589"/>
                  </a:cubicBezTo>
                  <a:cubicBezTo>
                    <a:pt x="3124" y="3598"/>
                    <a:pt x="3070" y="3569"/>
                    <a:pt x="3072" y="3516"/>
                  </a:cubicBezTo>
                  <a:cubicBezTo>
                    <a:pt x="3069" y="3458"/>
                    <a:pt x="3051" y="3402"/>
                    <a:pt x="3026" y="3349"/>
                  </a:cubicBezTo>
                  <a:cubicBezTo>
                    <a:pt x="2980" y="3339"/>
                    <a:pt x="2927" y="3343"/>
                    <a:pt x="2897" y="3300"/>
                  </a:cubicBezTo>
                  <a:cubicBezTo>
                    <a:pt x="2895" y="3240"/>
                    <a:pt x="2891" y="3120"/>
                    <a:pt x="2889" y="3061"/>
                  </a:cubicBezTo>
                  <a:cubicBezTo>
                    <a:pt x="2788" y="2874"/>
                    <a:pt x="2572" y="2792"/>
                    <a:pt x="2442" y="2628"/>
                  </a:cubicBezTo>
                  <a:cubicBezTo>
                    <a:pt x="2382" y="2541"/>
                    <a:pt x="2264" y="2553"/>
                    <a:pt x="2176" y="2509"/>
                  </a:cubicBezTo>
                  <a:cubicBezTo>
                    <a:pt x="2017" y="2359"/>
                    <a:pt x="2023" y="2596"/>
                    <a:pt x="1910" y="2562"/>
                  </a:cubicBezTo>
                  <a:cubicBezTo>
                    <a:pt x="1881" y="2528"/>
                    <a:pt x="1863" y="2489"/>
                    <a:pt x="1844" y="2450"/>
                  </a:cubicBezTo>
                  <a:cubicBezTo>
                    <a:pt x="1819" y="2264"/>
                    <a:pt x="1877" y="2083"/>
                    <a:pt x="1916" y="1904"/>
                  </a:cubicBezTo>
                  <a:cubicBezTo>
                    <a:pt x="1966" y="1764"/>
                    <a:pt x="2113" y="1671"/>
                    <a:pt x="2252" y="1643"/>
                  </a:cubicBezTo>
                  <a:cubicBezTo>
                    <a:pt x="2236" y="1613"/>
                    <a:pt x="2226" y="1581"/>
                    <a:pt x="2222" y="1548"/>
                  </a:cubicBezTo>
                  <a:cubicBezTo>
                    <a:pt x="2302" y="1562"/>
                    <a:pt x="2293" y="1494"/>
                    <a:pt x="2296" y="1436"/>
                  </a:cubicBezTo>
                  <a:cubicBezTo>
                    <a:pt x="2396" y="1407"/>
                    <a:pt x="2434" y="1527"/>
                    <a:pt x="2533" y="1515"/>
                  </a:cubicBezTo>
                  <a:cubicBezTo>
                    <a:pt x="2575" y="1600"/>
                    <a:pt x="2660" y="1658"/>
                    <a:pt x="2688" y="1749"/>
                  </a:cubicBezTo>
                  <a:cubicBezTo>
                    <a:pt x="2740" y="1765"/>
                    <a:pt x="2762" y="1743"/>
                    <a:pt x="2755" y="1685"/>
                  </a:cubicBezTo>
                  <a:cubicBezTo>
                    <a:pt x="2747" y="1633"/>
                    <a:pt x="2825" y="1627"/>
                    <a:pt x="2821" y="1576"/>
                  </a:cubicBezTo>
                  <a:cubicBezTo>
                    <a:pt x="2832" y="1526"/>
                    <a:pt x="2812" y="1499"/>
                    <a:pt x="2760" y="1496"/>
                  </a:cubicBezTo>
                  <a:cubicBezTo>
                    <a:pt x="2723" y="1411"/>
                    <a:pt x="2658" y="1330"/>
                    <a:pt x="2682" y="1231"/>
                  </a:cubicBezTo>
                  <a:cubicBezTo>
                    <a:pt x="2768" y="1240"/>
                    <a:pt x="2753" y="1147"/>
                    <a:pt x="2776" y="1091"/>
                  </a:cubicBezTo>
                  <a:cubicBezTo>
                    <a:pt x="2711" y="1053"/>
                    <a:pt x="2716" y="980"/>
                    <a:pt x="2708" y="914"/>
                  </a:cubicBezTo>
                  <a:cubicBezTo>
                    <a:pt x="2677" y="887"/>
                    <a:pt x="2652" y="850"/>
                    <a:pt x="2614" y="834"/>
                  </a:cubicBezTo>
                  <a:cubicBezTo>
                    <a:pt x="2612" y="860"/>
                    <a:pt x="2607" y="911"/>
                    <a:pt x="2605" y="936"/>
                  </a:cubicBezTo>
                  <a:cubicBezTo>
                    <a:pt x="2582" y="941"/>
                    <a:pt x="2537" y="950"/>
                    <a:pt x="2514" y="955"/>
                  </a:cubicBezTo>
                  <a:cubicBezTo>
                    <a:pt x="2417" y="1040"/>
                    <a:pt x="2275" y="1056"/>
                    <a:pt x="2196" y="1162"/>
                  </a:cubicBezTo>
                  <a:cubicBezTo>
                    <a:pt x="2183" y="1217"/>
                    <a:pt x="2166" y="1271"/>
                    <a:pt x="2144" y="1323"/>
                  </a:cubicBezTo>
                  <a:cubicBezTo>
                    <a:pt x="2094" y="1331"/>
                    <a:pt x="2032" y="1324"/>
                    <a:pt x="2037" y="1393"/>
                  </a:cubicBezTo>
                  <a:cubicBezTo>
                    <a:pt x="1941" y="1375"/>
                    <a:pt x="1903" y="1510"/>
                    <a:pt x="1807" y="1463"/>
                  </a:cubicBezTo>
                  <a:cubicBezTo>
                    <a:pt x="1768" y="1392"/>
                    <a:pt x="1677" y="1416"/>
                    <a:pt x="1631" y="1357"/>
                  </a:cubicBezTo>
                  <a:cubicBezTo>
                    <a:pt x="1584" y="1306"/>
                    <a:pt x="1489" y="1358"/>
                    <a:pt x="1453" y="1288"/>
                  </a:cubicBezTo>
                  <a:cubicBezTo>
                    <a:pt x="1448" y="1246"/>
                    <a:pt x="1442" y="1204"/>
                    <a:pt x="1437" y="1162"/>
                  </a:cubicBezTo>
                  <a:cubicBezTo>
                    <a:pt x="1348" y="1091"/>
                    <a:pt x="1308" y="980"/>
                    <a:pt x="1256" y="882"/>
                  </a:cubicBezTo>
                  <a:cubicBezTo>
                    <a:pt x="1197" y="802"/>
                    <a:pt x="1275" y="711"/>
                    <a:pt x="1329" y="652"/>
                  </a:cubicBezTo>
                  <a:cubicBezTo>
                    <a:pt x="1323" y="618"/>
                    <a:pt x="1285" y="568"/>
                    <a:pt x="1330" y="544"/>
                  </a:cubicBezTo>
                  <a:cubicBezTo>
                    <a:pt x="1385" y="488"/>
                    <a:pt x="1473" y="441"/>
                    <a:pt x="1444" y="346"/>
                  </a:cubicBezTo>
                  <a:cubicBezTo>
                    <a:pt x="1369" y="306"/>
                    <a:pt x="1296" y="262"/>
                    <a:pt x="1225" y="215"/>
                  </a:cubicBezTo>
                  <a:cubicBezTo>
                    <a:pt x="1161" y="230"/>
                    <a:pt x="1070" y="268"/>
                    <a:pt x="1029" y="194"/>
                  </a:cubicBezTo>
                  <a:cubicBezTo>
                    <a:pt x="1014" y="140"/>
                    <a:pt x="1039" y="66"/>
                    <a:pt x="980" y="33"/>
                  </a:cubicBezTo>
                  <a:cubicBezTo>
                    <a:pt x="925" y="25"/>
                    <a:pt x="870" y="17"/>
                    <a:pt x="817" y="0"/>
                  </a:cubicBezTo>
                  <a:cubicBezTo>
                    <a:pt x="749" y="60"/>
                    <a:pt x="697" y="170"/>
                    <a:pt x="571" y="102"/>
                  </a:cubicBezTo>
                  <a:cubicBezTo>
                    <a:pt x="558" y="145"/>
                    <a:pt x="525" y="183"/>
                    <a:pt x="531" y="230"/>
                  </a:cubicBezTo>
                  <a:cubicBezTo>
                    <a:pt x="576" y="246"/>
                    <a:pt x="621" y="263"/>
                    <a:pt x="666" y="278"/>
                  </a:cubicBezTo>
                  <a:cubicBezTo>
                    <a:pt x="673" y="326"/>
                    <a:pt x="676" y="381"/>
                    <a:pt x="627" y="407"/>
                  </a:cubicBezTo>
                  <a:cubicBezTo>
                    <a:pt x="583" y="412"/>
                    <a:pt x="538" y="415"/>
                    <a:pt x="493" y="416"/>
                  </a:cubicBezTo>
                  <a:cubicBezTo>
                    <a:pt x="494" y="432"/>
                    <a:pt x="494" y="464"/>
                    <a:pt x="494" y="479"/>
                  </a:cubicBezTo>
                  <a:cubicBezTo>
                    <a:pt x="541" y="488"/>
                    <a:pt x="601" y="474"/>
                    <a:pt x="624" y="527"/>
                  </a:cubicBezTo>
                  <a:cubicBezTo>
                    <a:pt x="647" y="603"/>
                    <a:pt x="669" y="679"/>
                    <a:pt x="679" y="758"/>
                  </a:cubicBezTo>
                  <a:cubicBezTo>
                    <a:pt x="712" y="794"/>
                    <a:pt x="747" y="829"/>
                    <a:pt x="783" y="864"/>
                  </a:cubicBezTo>
                  <a:cubicBezTo>
                    <a:pt x="850" y="884"/>
                    <a:pt x="985" y="925"/>
                    <a:pt x="1052" y="946"/>
                  </a:cubicBezTo>
                  <a:cubicBezTo>
                    <a:pt x="1045" y="1057"/>
                    <a:pt x="1114" y="1152"/>
                    <a:pt x="1127" y="1259"/>
                  </a:cubicBezTo>
                  <a:cubicBezTo>
                    <a:pt x="1144" y="1331"/>
                    <a:pt x="1020" y="1305"/>
                    <a:pt x="1025" y="1368"/>
                  </a:cubicBezTo>
                  <a:cubicBezTo>
                    <a:pt x="1024" y="1458"/>
                    <a:pt x="922" y="1553"/>
                    <a:pt x="818" y="1465"/>
                  </a:cubicBezTo>
                  <a:cubicBezTo>
                    <a:pt x="762" y="1400"/>
                    <a:pt x="670" y="1355"/>
                    <a:pt x="731" y="1233"/>
                  </a:cubicBezTo>
                  <a:cubicBezTo>
                    <a:pt x="709" y="1209"/>
                    <a:pt x="686" y="1185"/>
                    <a:pt x="663" y="1162"/>
                  </a:cubicBezTo>
                  <a:cubicBezTo>
                    <a:pt x="617" y="1189"/>
                    <a:pt x="571" y="1184"/>
                    <a:pt x="526" y="1156"/>
                  </a:cubicBezTo>
                  <a:cubicBezTo>
                    <a:pt x="520" y="1208"/>
                    <a:pt x="556" y="1239"/>
                    <a:pt x="591" y="1268"/>
                  </a:cubicBezTo>
                  <a:cubicBezTo>
                    <a:pt x="616" y="1305"/>
                    <a:pt x="545" y="1350"/>
                    <a:pt x="590" y="1375"/>
                  </a:cubicBezTo>
                  <a:cubicBezTo>
                    <a:pt x="664" y="1411"/>
                    <a:pt x="607" y="1485"/>
                    <a:pt x="597" y="1541"/>
                  </a:cubicBezTo>
                  <a:cubicBezTo>
                    <a:pt x="570" y="1678"/>
                    <a:pt x="289" y="1592"/>
                    <a:pt x="420" y="1823"/>
                  </a:cubicBezTo>
                  <a:cubicBezTo>
                    <a:pt x="314" y="1831"/>
                    <a:pt x="215" y="1818"/>
                    <a:pt x="111" y="1828"/>
                  </a:cubicBezTo>
                  <a:cubicBezTo>
                    <a:pt x="79" y="1923"/>
                    <a:pt x="48" y="2018"/>
                    <a:pt x="0" y="2106"/>
                  </a:cubicBezTo>
                  <a:cubicBezTo>
                    <a:pt x="16" y="2146"/>
                    <a:pt x="38" y="2184"/>
                    <a:pt x="56" y="2222"/>
                  </a:cubicBezTo>
                  <a:cubicBezTo>
                    <a:pt x="54" y="2360"/>
                    <a:pt x="96" y="2483"/>
                    <a:pt x="181" y="2592"/>
                  </a:cubicBezTo>
                  <a:cubicBezTo>
                    <a:pt x="272" y="2622"/>
                    <a:pt x="329" y="2710"/>
                    <a:pt x="419" y="2746"/>
                  </a:cubicBezTo>
                  <a:cubicBezTo>
                    <a:pt x="420" y="2770"/>
                    <a:pt x="421" y="2819"/>
                    <a:pt x="421" y="2843"/>
                  </a:cubicBezTo>
                  <a:cubicBezTo>
                    <a:pt x="405" y="2845"/>
                    <a:pt x="371" y="2849"/>
                    <a:pt x="355" y="2851"/>
                  </a:cubicBezTo>
                  <a:cubicBezTo>
                    <a:pt x="377" y="2892"/>
                    <a:pt x="396" y="2935"/>
                    <a:pt x="375" y="2980"/>
                  </a:cubicBezTo>
                  <a:cubicBezTo>
                    <a:pt x="363" y="3040"/>
                    <a:pt x="391" y="3099"/>
                    <a:pt x="394" y="3158"/>
                  </a:cubicBezTo>
                  <a:cubicBezTo>
                    <a:pt x="446" y="3212"/>
                    <a:pt x="521" y="3228"/>
                    <a:pt x="590" y="3245"/>
                  </a:cubicBezTo>
                  <a:cubicBezTo>
                    <a:pt x="653" y="3274"/>
                    <a:pt x="626" y="3350"/>
                    <a:pt x="640" y="3404"/>
                  </a:cubicBezTo>
                  <a:cubicBezTo>
                    <a:pt x="711" y="3418"/>
                    <a:pt x="771" y="3478"/>
                    <a:pt x="783" y="3550"/>
                  </a:cubicBezTo>
                  <a:cubicBezTo>
                    <a:pt x="873" y="3572"/>
                    <a:pt x="973" y="3558"/>
                    <a:pt x="1057" y="3524"/>
                  </a:cubicBezTo>
                  <a:cubicBezTo>
                    <a:pt x="1275" y="3577"/>
                    <a:pt x="1530" y="3444"/>
                    <a:pt x="1724" y="3594"/>
                  </a:cubicBezTo>
                  <a:cubicBezTo>
                    <a:pt x="1712" y="3783"/>
                    <a:pt x="1638" y="3959"/>
                    <a:pt x="1616" y="4146"/>
                  </a:cubicBezTo>
                  <a:cubicBezTo>
                    <a:pt x="1562" y="4144"/>
                    <a:pt x="1540" y="4169"/>
                    <a:pt x="1550" y="4221"/>
                  </a:cubicBezTo>
                  <a:cubicBezTo>
                    <a:pt x="1603" y="4190"/>
                    <a:pt x="1663" y="4182"/>
                    <a:pt x="1725" y="4188"/>
                  </a:cubicBezTo>
                  <a:cubicBezTo>
                    <a:pt x="1726" y="4214"/>
                    <a:pt x="1730" y="4267"/>
                    <a:pt x="1731" y="42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127"/>
            <p:cNvSpPr>
              <a:spLocks/>
            </p:cNvSpPr>
            <p:nvPr/>
          </p:nvSpPr>
          <p:spPr bwMode="auto">
            <a:xfrm flipV="1">
              <a:off x="6630394" y="4075782"/>
              <a:ext cx="547687" cy="706438"/>
            </a:xfrm>
            <a:custGeom>
              <a:avLst/>
              <a:gdLst>
                <a:gd name="T0" fmla="*/ 78773 w 1912"/>
                <a:gd name="T1" fmla="*/ 686982 h 2469"/>
                <a:gd name="T2" fmla="*/ 147520 w 1912"/>
                <a:gd name="T3" fmla="*/ 668670 h 2469"/>
                <a:gd name="T4" fmla="*/ 187336 w 1912"/>
                <a:gd name="T5" fmla="*/ 668098 h 2469"/>
                <a:gd name="T6" fmla="*/ 188769 w 1912"/>
                <a:gd name="T7" fmla="*/ 629471 h 2469"/>
                <a:gd name="T8" fmla="*/ 208247 w 1912"/>
                <a:gd name="T9" fmla="*/ 626610 h 2469"/>
                <a:gd name="T10" fmla="*/ 168145 w 1912"/>
                <a:gd name="T11" fmla="*/ 587697 h 2469"/>
                <a:gd name="T12" fmla="*/ 189628 w 1912"/>
                <a:gd name="T13" fmla="*/ 527611 h 2469"/>
                <a:gd name="T14" fmla="*/ 231163 w 1912"/>
                <a:gd name="T15" fmla="*/ 534764 h 2469"/>
                <a:gd name="T16" fmla="*/ 277854 w 1912"/>
                <a:gd name="T17" fmla="*/ 547067 h 2469"/>
                <a:gd name="T18" fmla="*/ 347174 w 1912"/>
                <a:gd name="T19" fmla="*/ 478684 h 2469"/>
                <a:gd name="T20" fmla="*/ 361783 w 1912"/>
                <a:gd name="T21" fmla="*/ 494707 h 2469"/>
                <a:gd name="T22" fmla="*/ 389568 w 1912"/>
                <a:gd name="T23" fmla="*/ 476681 h 2469"/>
                <a:gd name="T24" fmla="*/ 359778 w 1912"/>
                <a:gd name="T25" fmla="*/ 366238 h 2469"/>
                <a:gd name="T26" fmla="*/ 419932 w 1912"/>
                <a:gd name="T27" fmla="*/ 365379 h 2469"/>
                <a:gd name="T28" fmla="*/ 432249 w 1912"/>
                <a:gd name="T29" fmla="*/ 306724 h 2469"/>
                <a:gd name="T30" fmla="*/ 490398 w 1912"/>
                <a:gd name="T31" fmla="*/ 304435 h 2469"/>
                <a:gd name="T32" fmla="*/ 513886 w 1912"/>
                <a:gd name="T33" fmla="*/ 216309 h 2469"/>
                <a:gd name="T34" fmla="*/ 541385 w 1912"/>
                <a:gd name="T35" fmla="*/ 213162 h 2469"/>
                <a:gd name="T36" fmla="*/ 529354 w 1912"/>
                <a:gd name="T37" fmla="*/ 166238 h 2469"/>
                <a:gd name="T38" fmla="*/ 420504 w 1912"/>
                <a:gd name="T39" fmla="*/ 143062 h 2469"/>
                <a:gd name="T40" fmla="*/ 398162 w 1912"/>
                <a:gd name="T41" fmla="*/ 54936 h 2469"/>
                <a:gd name="T42" fmla="*/ 351471 w 1912"/>
                <a:gd name="T43" fmla="*/ 24034 h 2469"/>
                <a:gd name="T44" fmla="*/ 327123 w 1912"/>
                <a:gd name="T45" fmla="*/ 61230 h 2469"/>
                <a:gd name="T46" fmla="*/ 290744 w 1912"/>
                <a:gd name="T47" fmla="*/ 64664 h 2469"/>
                <a:gd name="T48" fmla="*/ 231163 w 1912"/>
                <a:gd name="T49" fmla="*/ 90701 h 2469"/>
                <a:gd name="T50" fmla="*/ 149812 w 1912"/>
                <a:gd name="T51" fmla="*/ 60658 h 2469"/>
                <a:gd name="T52" fmla="*/ 128328 w 1912"/>
                <a:gd name="T53" fmla="*/ 32046 h 2469"/>
                <a:gd name="T54" fmla="*/ 107418 w 1912"/>
                <a:gd name="T55" fmla="*/ 3433 h 2469"/>
                <a:gd name="T56" fmla="*/ 56144 w 1912"/>
                <a:gd name="T57" fmla="*/ 13734 h 2469"/>
                <a:gd name="T58" fmla="*/ 124891 w 1912"/>
                <a:gd name="T59" fmla="*/ 84979 h 2469"/>
                <a:gd name="T60" fmla="*/ 130906 w 1912"/>
                <a:gd name="T61" fmla="*/ 181688 h 2469"/>
                <a:gd name="T62" fmla="*/ 147520 w 1912"/>
                <a:gd name="T63" fmla="*/ 214306 h 2469"/>
                <a:gd name="T64" fmla="*/ 109423 w 1912"/>
                <a:gd name="T65" fmla="*/ 248069 h 2469"/>
                <a:gd name="T66" fmla="*/ 69607 w 1912"/>
                <a:gd name="T67" fmla="*/ 276967 h 2469"/>
                <a:gd name="T68" fmla="*/ 18906 w 1912"/>
                <a:gd name="T69" fmla="*/ 378541 h 2469"/>
                <a:gd name="T70" fmla="*/ 9739 w 1912"/>
                <a:gd name="T71" fmla="*/ 499857 h 2469"/>
                <a:gd name="T72" fmla="*/ 18046 w 1912"/>
                <a:gd name="T73" fmla="*/ 546495 h 2469"/>
                <a:gd name="T74" fmla="*/ 76768 w 1912"/>
                <a:gd name="T75" fmla="*/ 537339 h 2469"/>
                <a:gd name="T76" fmla="*/ 76481 w 1912"/>
                <a:gd name="T77" fmla="*/ 596567 h 2469"/>
                <a:gd name="T78" fmla="*/ 56430 w 1912"/>
                <a:gd name="T79" fmla="*/ 599428 h 2469"/>
                <a:gd name="T80" fmla="*/ 73617 w 1912"/>
                <a:gd name="T81" fmla="*/ 640916 h 2469"/>
                <a:gd name="T82" fmla="*/ 78773 w 1912"/>
                <a:gd name="T83" fmla="*/ 686982 h 24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12"/>
                <a:gd name="T127" fmla="*/ 0 h 2469"/>
                <a:gd name="T128" fmla="*/ 1912 w 1912"/>
                <a:gd name="T129" fmla="*/ 2469 h 24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12" h="2469">
                  <a:moveTo>
                    <a:pt x="275" y="2401"/>
                  </a:moveTo>
                  <a:cubicBezTo>
                    <a:pt x="419" y="2469"/>
                    <a:pt x="243" y="2130"/>
                    <a:pt x="515" y="2337"/>
                  </a:cubicBezTo>
                  <a:cubicBezTo>
                    <a:pt x="561" y="2338"/>
                    <a:pt x="607" y="2337"/>
                    <a:pt x="654" y="2335"/>
                  </a:cubicBezTo>
                  <a:cubicBezTo>
                    <a:pt x="655" y="2290"/>
                    <a:pt x="657" y="2245"/>
                    <a:pt x="659" y="2200"/>
                  </a:cubicBezTo>
                  <a:cubicBezTo>
                    <a:pt x="676" y="2198"/>
                    <a:pt x="710" y="2193"/>
                    <a:pt x="727" y="2190"/>
                  </a:cubicBezTo>
                  <a:cubicBezTo>
                    <a:pt x="718" y="2116"/>
                    <a:pt x="584" y="2132"/>
                    <a:pt x="587" y="2054"/>
                  </a:cubicBezTo>
                  <a:cubicBezTo>
                    <a:pt x="617" y="1986"/>
                    <a:pt x="661" y="1923"/>
                    <a:pt x="662" y="1844"/>
                  </a:cubicBezTo>
                  <a:cubicBezTo>
                    <a:pt x="708" y="1848"/>
                    <a:pt x="774" y="1824"/>
                    <a:pt x="807" y="1869"/>
                  </a:cubicBezTo>
                  <a:cubicBezTo>
                    <a:pt x="839" y="1930"/>
                    <a:pt x="913" y="1913"/>
                    <a:pt x="970" y="1912"/>
                  </a:cubicBezTo>
                  <a:cubicBezTo>
                    <a:pt x="1026" y="1815"/>
                    <a:pt x="1074" y="1655"/>
                    <a:pt x="1212" y="1673"/>
                  </a:cubicBezTo>
                  <a:cubicBezTo>
                    <a:pt x="1225" y="1687"/>
                    <a:pt x="1251" y="1715"/>
                    <a:pt x="1263" y="1729"/>
                  </a:cubicBezTo>
                  <a:cubicBezTo>
                    <a:pt x="1294" y="1708"/>
                    <a:pt x="1374" y="1720"/>
                    <a:pt x="1360" y="1666"/>
                  </a:cubicBezTo>
                  <a:cubicBezTo>
                    <a:pt x="1301" y="1545"/>
                    <a:pt x="1242" y="1420"/>
                    <a:pt x="1256" y="1280"/>
                  </a:cubicBezTo>
                  <a:cubicBezTo>
                    <a:pt x="1308" y="1280"/>
                    <a:pt x="1413" y="1278"/>
                    <a:pt x="1466" y="1277"/>
                  </a:cubicBezTo>
                  <a:cubicBezTo>
                    <a:pt x="1406" y="1209"/>
                    <a:pt x="1463" y="1131"/>
                    <a:pt x="1509" y="1072"/>
                  </a:cubicBezTo>
                  <a:cubicBezTo>
                    <a:pt x="1559" y="1070"/>
                    <a:pt x="1661" y="1066"/>
                    <a:pt x="1712" y="1064"/>
                  </a:cubicBezTo>
                  <a:cubicBezTo>
                    <a:pt x="1631" y="920"/>
                    <a:pt x="1759" y="861"/>
                    <a:pt x="1794" y="756"/>
                  </a:cubicBezTo>
                  <a:cubicBezTo>
                    <a:pt x="1818" y="753"/>
                    <a:pt x="1866" y="748"/>
                    <a:pt x="1890" y="745"/>
                  </a:cubicBezTo>
                  <a:cubicBezTo>
                    <a:pt x="1887" y="689"/>
                    <a:pt x="1912" y="611"/>
                    <a:pt x="1848" y="581"/>
                  </a:cubicBezTo>
                  <a:cubicBezTo>
                    <a:pt x="1664" y="678"/>
                    <a:pt x="1655" y="389"/>
                    <a:pt x="1468" y="500"/>
                  </a:cubicBezTo>
                  <a:cubicBezTo>
                    <a:pt x="1331" y="479"/>
                    <a:pt x="1423" y="293"/>
                    <a:pt x="1390" y="192"/>
                  </a:cubicBezTo>
                  <a:cubicBezTo>
                    <a:pt x="1337" y="157"/>
                    <a:pt x="1303" y="62"/>
                    <a:pt x="1227" y="84"/>
                  </a:cubicBezTo>
                  <a:cubicBezTo>
                    <a:pt x="1192" y="123"/>
                    <a:pt x="1151" y="160"/>
                    <a:pt x="1142" y="214"/>
                  </a:cubicBezTo>
                  <a:cubicBezTo>
                    <a:pt x="1099" y="218"/>
                    <a:pt x="1057" y="222"/>
                    <a:pt x="1015" y="226"/>
                  </a:cubicBezTo>
                  <a:cubicBezTo>
                    <a:pt x="944" y="281"/>
                    <a:pt x="995" y="451"/>
                    <a:pt x="807" y="317"/>
                  </a:cubicBezTo>
                  <a:cubicBezTo>
                    <a:pt x="737" y="238"/>
                    <a:pt x="627" y="204"/>
                    <a:pt x="523" y="212"/>
                  </a:cubicBezTo>
                  <a:cubicBezTo>
                    <a:pt x="498" y="179"/>
                    <a:pt x="449" y="158"/>
                    <a:pt x="448" y="112"/>
                  </a:cubicBezTo>
                  <a:cubicBezTo>
                    <a:pt x="441" y="74"/>
                    <a:pt x="429" y="0"/>
                    <a:pt x="375" y="12"/>
                  </a:cubicBezTo>
                  <a:cubicBezTo>
                    <a:pt x="318" y="39"/>
                    <a:pt x="257" y="46"/>
                    <a:pt x="196" y="48"/>
                  </a:cubicBezTo>
                  <a:cubicBezTo>
                    <a:pt x="261" y="147"/>
                    <a:pt x="336" y="234"/>
                    <a:pt x="436" y="297"/>
                  </a:cubicBezTo>
                  <a:cubicBezTo>
                    <a:pt x="466" y="406"/>
                    <a:pt x="497" y="526"/>
                    <a:pt x="457" y="635"/>
                  </a:cubicBezTo>
                  <a:cubicBezTo>
                    <a:pt x="476" y="674"/>
                    <a:pt x="498" y="710"/>
                    <a:pt x="515" y="749"/>
                  </a:cubicBezTo>
                  <a:cubicBezTo>
                    <a:pt x="487" y="805"/>
                    <a:pt x="462" y="915"/>
                    <a:pt x="382" y="867"/>
                  </a:cubicBezTo>
                  <a:cubicBezTo>
                    <a:pt x="341" y="909"/>
                    <a:pt x="284" y="928"/>
                    <a:pt x="243" y="968"/>
                  </a:cubicBezTo>
                  <a:cubicBezTo>
                    <a:pt x="215" y="1101"/>
                    <a:pt x="132" y="1208"/>
                    <a:pt x="66" y="1323"/>
                  </a:cubicBezTo>
                  <a:cubicBezTo>
                    <a:pt x="34" y="1461"/>
                    <a:pt x="94" y="1615"/>
                    <a:pt x="34" y="1747"/>
                  </a:cubicBezTo>
                  <a:cubicBezTo>
                    <a:pt x="0" y="1803"/>
                    <a:pt x="49" y="1858"/>
                    <a:pt x="63" y="1910"/>
                  </a:cubicBezTo>
                  <a:cubicBezTo>
                    <a:pt x="132" y="1901"/>
                    <a:pt x="195" y="1863"/>
                    <a:pt x="268" y="1878"/>
                  </a:cubicBezTo>
                  <a:cubicBezTo>
                    <a:pt x="268" y="1929"/>
                    <a:pt x="267" y="2033"/>
                    <a:pt x="267" y="2085"/>
                  </a:cubicBezTo>
                  <a:cubicBezTo>
                    <a:pt x="249" y="2087"/>
                    <a:pt x="214" y="2093"/>
                    <a:pt x="197" y="2095"/>
                  </a:cubicBezTo>
                  <a:cubicBezTo>
                    <a:pt x="196" y="2150"/>
                    <a:pt x="235" y="2193"/>
                    <a:pt x="257" y="2240"/>
                  </a:cubicBezTo>
                  <a:cubicBezTo>
                    <a:pt x="303" y="2295"/>
                    <a:pt x="196" y="2365"/>
                    <a:pt x="275" y="2401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28"/>
            <p:cNvSpPr>
              <a:spLocks/>
            </p:cNvSpPr>
            <p:nvPr/>
          </p:nvSpPr>
          <p:spPr bwMode="auto">
            <a:xfrm flipV="1">
              <a:off x="7041556" y="4174207"/>
              <a:ext cx="136525" cy="120142"/>
            </a:xfrm>
            <a:custGeom>
              <a:avLst/>
              <a:gdLst>
                <a:gd name="T0" fmla="*/ 22395 w 280"/>
                <a:gd name="T1" fmla="*/ 68419 h 244"/>
                <a:gd name="T2" fmla="*/ 50460 w 280"/>
                <a:gd name="T3" fmla="*/ 69850 h 244"/>
                <a:gd name="T4" fmla="*/ 0 w 280"/>
                <a:gd name="T5" fmla="*/ 0 h 244"/>
                <a:gd name="T6" fmla="*/ 22395 w 280"/>
                <a:gd name="T7" fmla="*/ 68419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244"/>
                <a:gd name="T14" fmla="*/ 280 w 280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244">
                  <a:moveTo>
                    <a:pt x="79" y="239"/>
                  </a:moveTo>
                  <a:cubicBezTo>
                    <a:pt x="104" y="241"/>
                    <a:pt x="154" y="243"/>
                    <a:pt x="178" y="244"/>
                  </a:cubicBezTo>
                  <a:cubicBezTo>
                    <a:pt x="280" y="54"/>
                    <a:pt x="106" y="40"/>
                    <a:pt x="0" y="0"/>
                  </a:cubicBezTo>
                  <a:cubicBezTo>
                    <a:pt x="37" y="77"/>
                    <a:pt x="17" y="178"/>
                    <a:pt x="79" y="239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30"/>
            <p:cNvSpPr>
              <a:spLocks/>
            </p:cNvSpPr>
            <p:nvPr/>
          </p:nvSpPr>
          <p:spPr bwMode="auto">
            <a:xfrm flipV="1">
              <a:off x="6227168" y="2923258"/>
              <a:ext cx="1314450" cy="1350963"/>
            </a:xfrm>
            <a:custGeom>
              <a:avLst/>
              <a:gdLst/>
              <a:ahLst/>
              <a:cxnLst>
                <a:cxn ang="0">
                  <a:pos x="1213" y="4726"/>
                </a:cxn>
                <a:cxn ang="0">
                  <a:pos x="1614" y="4454"/>
                </a:cxn>
                <a:cxn ang="0">
                  <a:pos x="2088" y="4330"/>
                </a:cxn>
                <a:cxn ang="0">
                  <a:pos x="2520" y="4231"/>
                </a:cxn>
                <a:cxn ang="0">
                  <a:pos x="2778" y="4504"/>
                </a:cxn>
                <a:cxn ang="0">
                  <a:pos x="3148" y="4634"/>
                </a:cxn>
                <a:cxn ang="0">
                  <a:pos x="3712" y="4472"/>
                </a:cxn>
                <a:cxn ang="0">
                  <a:pos x="3826" y="4161"/>
                </a:cxn>
                <a:cxn ang="0">
                  <a:pos x="3748" y="3537"/>
                </a:cxn>
                <a:cxn ang="0">
                  <a:pos x="3678" y="3239"/>
                </a:cxn>
                <a:cxn ang="0">
                  <a:pos x="3910" y="2624"/>
                </a:cxn>
                <a:cxn ang="0">
                  <a:pos x="4282" y="2469"/>
                </a:cxn>
                <a:cxn ang="0">
                  <a:pos x="4486" y="2637"/>
                </a:cxn>
                <a:cxn ang="0">
                  <a:pos x="4241" y="2209"/>
                </a:cxn>
                <a:cxn ang="0">
                  <a:pos x="3861" y="2217"/>
                </a:cxn>
                <a:cxn ang="0">
                  <a:pos x="3605" y="2058"/>
                </a:cxn>
                <a:cxn ang="0">
                  <a:pos x="3504" y="1876"/>
                </a:cxn>
                <a:cxn ang="0">
                  <a:pos x="3223" y="1309"/>
                </a:cxn>
                <a:cxn ang="0">
                  <a:pos x="2941" y="848"/>
                </a:cxn>
                <a:cxn ang="0">
                  <a:pos x="2941" y="430"/>
                </a:cxn>
                <a:cxn ang="0">
                  <a:pos x="2725" y="43"/>
                </a:cxn>
                <a:cxn ang="0">
                  <a:pos x="2447" y="208"/>
                </a:cxn>
                <a:cxn ang="0">
                  <a:pos x="2341" y="314"/>
                </a:cxn>
                <a:cxn ang="0">
                  <a:pos x="2237" y="491"/>
                </a:cxn>
                <a:cxn ang="0">
                  <a:pos x="2130" y="634"/>
                </a:cxn>
                <a:cxn ang="0">
                  <a:pos x="1771" y="766"/>
                </a:cxn>
                <a:cxn ang="0">
                  <a:pos x="1489" y="979"/>
                </a:cxn>
                <a:cxn ang="0">
                  <a:pos x="1320" y="1375"/>
                </a:cxn>
                <a:cxn ang="0">
                  <a:pos x="1218" y="1585"/>
                </a:cxn>
                <a:cxn ang="0">
                  <a:pos x="1180" y="1870"/>
                </a:cxn>
                <a:cxn ang="0">
                  <a:pos x="783" y="2161"/>
                </a:cxn>
                <a:cxn ang="0">
                  <a:pos x="648" y="2288"/>
                </a:cxn>
                <a:cxn ang="0">
                  <a:pos x="426" y="2597"/>
                </a:cxn>
                <a:cxn ang="0">
                  <a:pos x="100" y="2972"/>
                </a:cxn>
                <a:cxn ang="0">
                  <a:pos x="94" y="3414"/>
                </a:cxn>
                <a:cxn ang="0">
                  <a:pos x="296" y="3529"/>
                </a:cxn>
                <a:cxn ang="0">
                  <a:pos x="658" y="3521"/>
                </a:cxn>
                <a:cxn ang="0">
                  <a:pos x="688" y="3640"/>
                </a:cxn>
                <a:cxn ang="0">
                  <a:pos x="867" y="4158"/>
                </a:cxn>
              </a:cxnLst>
              <a:rect l="0" t="0" r="r" b="b"/>
              <a:pathLst>
                <a:path w="4588" h="4726">
                  <a:moveTo>
                    <a:pt x="1049" y="4577"/>
                  </a:moveTo>
                  <a:cubicBezTo>
                    <a:pt x="1099" y="4636"/>
                    <a:pt x="1129" y="4710"/>
                    <a:pt x="1213" y="4726"/>
                  </a:cubicBezTo>
                  <a:cubicBezTo>
                    <a:pt x="1311" y="4661"/>
                    <a:pt x="1421" y="4609"/>
                    <a:pt x="1507" y="4527"/>
                  </a:cubicBezTo>
                  <a:cubicBezTo>
                    <a:pt x="1555" y="4516"/>
                    <a:pt x="1612" y="4518"/>
                    <a:pt x="1614" y="4454"/>
                  </a:cubicBezTo>
                  <a:cubicBezTo>
                    <a:pt x="1681" y="4397"/>
                    <a:pt x="1787" y="4436"/>
                    <a:pt x="1841" y="4366"/>
                  </a:cubicBezTo>
                  <a:cubicBezTo>
                    <a:pt x="1894" y="4280"/>
                    <a:pt x="2034" y="4419"/>
                    <a:pt x="2088" y="4330"/>
                  </a:cubicBezTo>
                  <a:cubicBezTo>
                    <a:pt x="2170" y="4247"/>
                    <a:pt x="2255" y="4386"/>
                    <a:pt x="2344" y="4375"/>
                  </a:cubicBezTo>
                  <a:cubicBezTo>
                    <a:pt x="2452" y="4406"/>
                    <a:pt x="2434" y="4253"/>
                    <a:pt x="2520" y="4231"/>
                  </a:cubicBezTo>
                  <a:cubicBezTo>
                    <a:pt x="2561" y="4208"/>
                    <a:pt x="2607" y="4189"/>
                    <a:pt x="2656" y="4201"/>
                  </a:cubicBezTo>
                  <a:cubicBezTo>
                    <a:pt x="2690" y="4305"/>
                    <a:pt x="2724" y="4409"/>
                    <a:pt x="2778" y="4504"/>
                  </a:cubicBezTo>
                  <a:cubicBezTo>
                    <a:pt x="2843" y="4530"/>
                    <a:pt x="2908" y="4580"/>
                    <a:pt x="2916" y="4654"/>
                  </a:cubicBezTo>
                  <a:cubicBezTo>
                    <a:pt x="2999" y="4684"/>
                    <a:pt x="3068" y="4602"/>
                    <a:pt x="3148" y="4634"/>
                  </a:cubicBezTo>
                  <a:cubicBezTo>
                    <a:pt x="3240" y="4652"/>
                    <a:pt x="3336" y="4630"/>
                    <a:pt x="3429" y="4613"/>
                  </a:cubicBezTo>
                  <a:cubicBezTo>
                    <a:pt x="3499" y="4526"/>
                    <a:pt x="3617" y="4519"/>
                    <a:pt x="3712" y="4472"/>
                  </a:cubicBezTo>
                  <a:cubicBezTo>
                    <a:pt x="3719" y="4454"/>
                    <a:pt x="3734" y="4418"/>
                    <a:pt x="3742" y="4400"/>
                  </a:cubicBezTo>
                  <a:cubicBezTo>
                    <a:pt x="3646" y="4263"/>
                    <a:pt x="3812" y="4249"/>
                    <a:pt x="3826" y="4161"/>
                  </a:cubicBezTo>
                  <a:cubicBezTo>
                    <a:pt x="3840" y="4109"/>
                    <a:pt x="3796" y="4078"/>
                    <a:pt x="3763" y="4048"/>
                  </a:cubicBezTo>
                  <a:cubicBezTo>
                    <a:pt x="3759" y="3920"/>
                    <a:pt x="3752" y="3665"/>
                    <a:pt x="3748" y="3537"/>
                  </a:cubicBezTo>
                  <a:cubicBezTo>
                    <a:pt x="3681" y="3474"/>
                    <a:pt x="3593" y="3391"/>
                    <a:pt x="3621" y="3289"/>
                  </a:cubicBezTo>
                  <a:cubicBezTo>
                    <a:pt x="3635" y="3276"/>
                    <a:pt x="3664" y="3251"/>
                    <a:pt x="3678" y="3239"/>
                  </a:cubicBezTo>
                  <a:cubicBezTo>
                    <a:pt x="3658" y="3174"/>
                    <a:pt x="3562" y="3119"/>
                    <a:pt x="3589" y="3044"/>
                  </a:cubicBezTo>
                  <a:cubicBezTo>
                    <a:pt x="3701" y="2908"/>
                    <a:pt x="3809" y="2768"/>
                    <a:pt x="3910" y="2624"/>
                  </a:cubicBezTo>
                  <a:cubicBezTo>
                    <a:pt x="3944" y="2611"/>
                    <a:pt x="3967" y="2586"/>
                    <a:pt x="3978" y="2550"/>
                  </a:cubicBezTo>
                  <a:cubicBezTo>
                    <a:pt x="4081" y="2531"/>
                    <a:pt x="4175" y="2467"/>
                    <a:pt x="4282" y="2469"/>
                  </a:cubicBezTo>
                  <a:cubicBezTo>
                    <a:pt x="4310" y="2522"/>
                    <a:pt x="4366" y="2628"/>
                    <a:pt x="4393" y="2681"/>
                  </a:cubicBezTo>
                  <a:cubicBezTo>
                    <a:pt x="4436" y="2690"/>
                    <a:pt x="4467" y="2675"/>
                    <a:pt x="4486" y="2637"/>
                  </a:cubicBezTo>
                  <a:cubicBezTo>
                    <a:pt x="4529" y="2493"/>
                    <a:pt x="4588" y="2349"/>
                    <a:pt x="4564" y="2193"/>
                  </a:cubicBezTo>
                  <a:cubicBezTo>
                    <a:pt x="4461" y="2153"/>
                    <a:pt x="4316" y="2105"/>
                    <a:pt x="4241" y="2209"/>
                  </a:cubicBezTo>
                  <a:cubicBezTo>
                    <a:pt x="4185" y="2205"/>
                    <a:pt x="4128" y="2201"/>
                    <a:pt x="4073" y="2214"/>
                  </a:cubicBezTo>
                  <a:cubicBezTo>
                    <a:pt x="4005" y="2183"/>
                    <a:pt x="3928" y="2180"/>
                    <a:pt x="3861" y="2217"/>
                  </a:cubicBezTo>
                  <a:cubicBezTo>
                    <a:pt x="3807" y="2195"/>
                    <a:pt x="3749" y="2187"/>
                    <a:pt x="3691" y="2180"/>
                  </a:cubicBezTo>
                  <a:cubicBezTo>
                    <a:pt x="3654" y="2144"/>
                    <a:pt x="3648" y="2088"/>
                    <a:pt x="3605" y="2058"/>
                  </a:cubicBezTo>
                  <a:cubicBezTo>
                    <a:pt x="3572" y="2044"/>
                    <a:pt x="3542" y="2027"/>
                    <a:pt x="3514" y="2006"/>
                  </a:cubicBezTo>
                  <a:cubicBezTo>
                    <a:pt x="3510" y="1963"/>
                    <a:pt x="3507" y="1919"/>
                    <a:pt x="3504" y="1876"/>
                  </a:cubicBezTo>
                  <a:cubicBezTo>
                    <a:pt x="3395" y="1880"/>
                    <a:pt x="3325" y="1790"/>
                    <a:pt x="3231" y="1755"/>
                  </a:cubicBezTo>
                  <a:cubicBezTo>
                    <a:pt x="3221" y="1607"/>
                    <a:pt x="3233" y="1457"/>
                    <a:pt x="3223" y="1309"/>
                  </a:cubicBezTo>
                  <a:cubicBezTo>
                    <a:pt x="3173" y="1271"/>
                    <a:pt x="3073" y="1196"/>
                    <a:pt x="3023" y="1158"/>
                  </a:cubicBezTo>
                  <a:cubicBezTo>
                    <a:pt x="2985" y="1057"/>
                    <a:pt x="2912" y="968"/>
                    <a:pt x="2941" y="848"/>
                  </a:cubicBezTo>
                  <a:cubicBezTo>
                    <a:pt x="2917" y="755"/>
                    <a:pt x="2817" y="691"/>
                    <a:pt x="2885" y="574"/>
                  </a:cubicBezTo>
                  <a:cubicBezTo>
                    <a:pt x="2903" y="527"/>
                    <a:pt x="2949" y="485"/>
                    <a:pt x="2941" y="430"/>
                  </a:cubicBezTo>
                  <a:cubicBezTo>
                    <a:pt x="2896" y="415"/>
                    <a:pt x="2852" y="398"/>
                    <a:pt x="2807" y="381"/>
                  </a:cubicBezTo>
                  <a:cubicBezTo>
                    <a:pt x="2772" y="271"/>
                    <a:pt x="2745" y="158"/>
                    <a:pt x="2725" y="43"/>
                  </a:cubicBezTo>
                  <a:cubicBezTo>
                    <a:pt x="2669" y="33"/>
                    <a:pt x="2616" y="9"/>
                    <a:pt x="2560" y="0"/>
                  </a:cubicBezTo>
                  <a:cubicBezTo>
                    <a:pt x="2531" y="52"/>
                    <a:pt x="2475" y="156"/>
                    <a:pt x="2447" y="208"/>
                  </a:cubicBezTo>
                  <a:cubicBezTo>
                    <a:pt x="2423" y="210"/>
                    <a:pt x="2373" y="214"/>
                    <a:pt x="2348" y="216"/>
                  </a:cubicBezTo>
                  <a:cubicBezTo>
                    <a:pt x="2346" y="240"/>
                    <a:pt x="2342" y="289"/>
                    <a:pt x="2341" y="314"/>
                  </a:cubicBezTo>
                  <a:cubicBezTo>
                    <a:pt x="2315" y="316"/>
                    <a:pt x="2264" y="320"/>
                    <a:pt x="2239" y="321"/>
                  </a:cubicBezTo>
                  <a:cubicBezTo>
                    <a:pt x="2237" y="378"/>
                    <a:pt x="2239" y="435"/>
                    <a:pt x="2237" y="491"/>
                  </a:cubicBezTo>
                  <a:cubicBezTo>
                    <a:pt x="2211" y="492"/>
                    <a:pt x="2161" y="496"/>
                    <a:pt x="2135" y="497"/>
                  </a:cubicBezTo>
                  <a:cubicBezTo>
                    <a:pt x="2133" y="543"/>
                    <a:pt x="2132" y="589"/>
                    <a:pt x="2130" y="634"/>
                  </a:cubicBezTo>
                  <a:cubicBezTo>
                    <a:pt x="2025" y="643"/>
                    <a:pt x="1926" y="628"/>
                    <a:pt x="1823" y="640"/>
                  </a:cubicBezTo>
                  <a:cubicBezTo>
                    <a:pt x="1807" y="683"/>
                    <a:pt x="1789" y="725"/>
                    <a:pt x="1771" y="766"/>
                  </a:cubicBezTo>
                  <a:cubicBezTo>
                    <a:pt x="1714" y="791"/>
                    <a:pt x="1662" y="823"/>
                    <a:pt x="1604" y="844"/>
                  </a:cubicBezTo>
                  <a:cubicBezTo>
                    <a:pt x="1527" y="812"/>
                    <a:pt x="1380" y="744"/>
                    <a:pt x="1489" y="979"/>
                  </a:cubicBezTo>
                  <a:cubicBezTo>
                    <a:pt x="1443" y="1009"/>
                    <a:pt x="1426" y="1046"/>
                    <a:pt x="1458" y="1094"/>
                  </a:cubicBezTo>
                  <a:cubicBezTo>
                    <a:pt x="1421" y="1191"/>
                    <a:pt x="1365" y="1282"/>
                    <a:pt x="1320" y="1375"/>
                  </a:cubicBezTo>
                  <a:cubicBezTo>
                    <a:pt x="1303" y="1367"/>
                    <a:pt x="1269" y="1350"/>
                    <a:pt x="1253" y="1341"/>
                  </a:cubicBezTo>
                  <a:cubicBezTo>
                    <a:pt x="1270" y="1430"/>
                    <a:pt x="1258" y="1511"/>
                    <a:pt x="1218" y="1585"/>
                  </a:cubicBezTo>
                  <a:cubicBezTo>
                    <a:pt x="1244" y="1587"/>
                    <a:pt x="1296" y="1589"/>
                    <a:pt x="1323" y="1591"/>
                  </a:cubicBezTo>
                  <a:cubicBezTo>
                    <a:pt x="1316" y="1701"/>
                    <a:pt x="1183" y="1758"/>
                    <a:pt x="1180" y="1870"/>
                  </a:cubicBezTo>
                  <a:cubicBezTo>
                    <a:pt x="1169" y="1977"/>
                    <a:pt x="1076" y="2051"/>
                    <a:pt x="1033" y="2145"/>
                  </a:cubicBezTo>
                  <a:cubicBezTo>
                    <a:pt x="962" y="2173"/>
                    <a:pt x="837" y="2241"/>
                    <a:pt x="783" y="2161"/>
                  </a:cubicBezTo>
                  <a:cubicBezTo>
                    <a:pt x="751" y="2100"/>
                    <a:pt x="655" y="2100"/>
                    <a:pt x="621" y="2159"/>
                  </a:cubicBezTo>
                  <a:cubicBezTo>
                    <a:pt x="606" y="2206"/>
                    <a:pt x="659" y="2241"/>
                    <a:pt x="648" y="2288"/>
                  </a:cubicBezTo>
                  <a:cubicBezTo>
                    <a:pt x="619" y="2309"/>
                    <a:pt x="588" y="2326"/>
                    <a:pt x="555" y="2338"/>
                  </a:cubicBezTo>
                  <a:cubicBezTo>
                    <a:pt x="544" y="2439"/>
                    <a:pt x="479" y="2516"/>
                    <a:pt x="426" y="2597"/>
                  </a:cubicBezTo>
                  <a:cubicBezTo>
                    <a:pt x="364" y="2626"/>
                    <a:pt x="310" y="2675"/>
                    <a:pt x="286" y="2740"/>
                  </a:cubicBezTo>
                  <a:cubicBezTo>
                    <a:pt x="182" y="2768"/>
                    <a:pt x="168" y="2902"/>
                    <a:pt x="100" y="2972"/>
                  </a:cubicBezTo>
                  <a:cubicBezTo>
                    <a:pt x="111" y="3028"/>
                    <a:pt x="150" y="3106"/>
                    <a:pt x="96" y="3149"/>
                  </a:cubicBezTo>
                  <a:cubicBezTo>
                    <a:pt x="0" y="3212"/>
                    <a:pt x="82" y="3330"/>
                    <a:pt x="94" y="3414"/>
                  </a:cubicBezTo>
                  <a:cubicBezTo>
                    <a:pt x="159" y="3434"/>
                    <a:pt x="268" y="3433"/>
                    <a:pt x="270" y="3522"/>
                  </a:cubicBezTo>
                  <a:lnTo>
                    <a:pt x="296" y="3529"/>
                  </a:lnTo>
                  <a:cubicBezTo>
                    <a:pt x="297" y="3502"/>
                    <a:pt x="300" y="3449"/>
                    <a:pt x="301" y="3422"/>
                  </a:cubicBezTo>
                  <a:cubicBezTo>
                    <a:pt x="416" y="3427"/>
                    <a:pt x="595" y="3380"/>
                    <a:pt x="658" y="3521"/>
                  </a:cubicBezTo>
                  <a:cubicBezTo>
                    <a:pt x="726" y="3534"/>
                    <a:pt x="759" y="3569"/>
                    <a:pt x="756" y="3628"/>
                  </a:cubicBezTo>
                  <a:cubicBezTo>
                    <a:pt x="739" y="3631"/>
                    <a:pt x="705" y="3637"/>
                    <a:pt x="688" y="3640"/>
                  </a:cubicBezTo>
                  <a:cubicBezTo>
                    <a:pt x="592" y="3777"/>
                    <a:pt x="704" y="3823"/>
                    <a:pt x="784" y="3854"/>
                  </a:cubicBezTo>
                  <a:cubicBezTo>
                    <a:pt x="802" y="3957"/>
                    <a:pt x="818" y="4064"/>
                    <a:pt x="867" y="4158"/>
                  </a:cubicBezTo>
                  <a:cubicBezTo>
                    <a:pt x="1021" y="4237"/>
                    <a:pt x="984" y="4443"/>
                    <a:pt x="1049" y="45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29" name="Freeform 131"/>
            <p:cNvSpPr>
              <a:spLocks/>
            </p:cNvSpPr>
            <p:nvPr/>
          </p:nvSpPr>
          <p:spPr bwMode="auto">
            <a:xfrm flipV="1">
              <a:off x="6819306" y="4183732"/>
              <a:ext cx="49213" cy="52388"/>
            </a:xfrm>
            <a:custGeom>
              <a:avLst/>
              <a:gdLst>
                <a:gd name="T0" fmla="*/ 0 w 177"/>
                <a:gd name="T1" fmla="*/ 32127 h 181"/>
                <a:gd name="T2" fmla="*/ 49213 w 177"/>
                <a:gd name="T3" fmla="*/ 52388 h 181"/>
                <a:gd name="T4" fmla="*/ 20575 w 177"/>
                <a:gd name="T5" fmla="*/ 0 h 181"/>
                <a:gd name="T6" fmla="*/ 18629 w 177"/>
                <a:gd name="T7" fmla="*/ 29523 h 181"/>
                <a:gd name="T8" fmla="*/ 0 w 177"/>
                <a:gd name="T9" fmla="*/ 3212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81"/>
                <a:gd name="T17" fmla="*/ 177 w 177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81">
                  <a:moveTo>
                    <a:pt x="0" y="111"/>
                  </a:moveTo>
                  <a:cubicBezTo>
                    <a:pt x="23" y="171"/>
                    <a:pt x="119" y="174"/>
                    <a:pt x="177" y="181"/>
                  </a:cubicBezTo>
                  <a:cubicBezTo>
                    <a:pt x="139" y="123"/>
                    <a:pt x="154" y="22"/>
                    <a:pt x="74" y="0"/>
                  </a:cubicBezTo>
                  <a:cubicBezTo>
                    <a:pt x="72" y="25"/>
                    <a:pt x="69" y="76"/>
                    <a:pt x="67" y="102"/>
                  </a:cubicBezTo>
                  <a:cubicBezTo>
                    <a:pt x="50" y="104"/>
                    <a:pt x="17" y="109"/>
                    <a:pt x="0" y="1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32"/>
            <p:cNvSpPr>
              <a:spLocks/>
            </p:cNvSpPr>
            <p:nvPr/>
          </p:nvSpPr>
          <p:spPr bwMode="auto">
            <a:xfrm flipV="1">
              <a:off x="8306793" y="4620295"/>
              <a:ext cx="531812" cy="501650"/>
            </a:xfrm>
            <a:custGeom>
              <a:avLst/>
              <a:gdLst/>
              <a:ahLst/>
              <a:cxnLst>
                <a:cxn ang="0">
                  <a:pos x="878" y="1746"/>
                </a:cxn>
                <a:cxn ang="0">
                  <a:pos x="901" y="1757"/>
                </a:cxn>
                <a:cxn ang="0">
                  <a:pos x="948" y="1619"/>
                </a:cxn>
                <a:cxn ang="0">
                  <a:pos x="1251" y="1622"/>
                </a:cxn>
                <a:cxn ang="0">
                  <a:pos x="1359" y="1685"/>
                </a:cxn>
                <a:cxn ang="0">
                  <a:pos x="1372" y="1619"/>
                </a:cxn>
                <a:cxn ang="0">
                  <a:pos x="1679" y="1539"/>
                </a:cxn>
                <a:cxn ang="0">
                  <a:pos x="1605" y="1375"/>
                </a:cxn>
                <a:cxn ang="0">
                  <a:pos x="1365" y="1227"/>
                </a:cxn>
                <a:cxn ang="0">
                  <a:pos x="1296" y="1120"/>
                </a:cxn>
                <a:cxn ang="0">
                  <a:pos x="1294" y="1090"/>
                </a:cxn>
                <a:cxn ang="0">
                  <a:pos x="1364" y="1081"/>
                </a:cxn>
                <a:cxn ang="0">
                  <a:pos x="1268" y="935"/>
                </a:cxn>
                <a:cxn ang="0">
                  <a:pos x="1302" y="741"/>
                </a:cxn>
                <a:cxn ang="0">
                  <a:pos x="1498" y="741"/>
                </a:cxn>
                <a:cxn ang="0">
                  <a:pos x="1621" y="868"/>
                </a:cxn>
                <a:cxn ang="0">
                  <a:pos x="1718" y="944"/>
                </a:cxn>
                <a:cxn ang="0">
                  <a:pos x="1853" y="914"/>
                </a:cxn>
                <a:cxn ang="0">
                  <a:pos x="1582" y="691"/>
                </a:cxn>
                <a:cxn ang="0">
                  <a:pos x="1576" y="591"/>
                </a:cxn>
                <a:cxn ang="0">
                  <a:pos x="1718" y="625"/>
                </a:cxn>
                <a:cxn ang="0">
                  <a:pos x="1670" y="390"/>
                </a:cxn>
                <a:cxn ang="0">
                  <a:pos x="1599" y="193"/>
                </a:cxn>
                <a:cxn ang="0">
                  <a:pos x="1532" y="35"/>
                </a:cxn>
                <a:cxn ang="0">
                  <a:pos x="1370" y="0"/>
                </a:cxn>
                <a:cxn ang="0">
                  <a:pos x="1321" y="161"/>
                </a:cxn>
                <a:cxn ang="0">
                  <a:pos x="1215" y="265"/>
                </a:cxn>
                <a:cxn ang="0">
                  <a:pos x="982" y="315"/>
                </a:cxn>
                <a:cxn ang="0">
                  <a:pos x="971" y="444"/>
                </a:cxn>
                <a:cxn ang="0">
                  <a:pos x="878" y="478"/>
                </a:cxn>
                <a:cxn ang="0">
                  <a:pos x="829" y="424"/>
                </a:cxn>
                <a:cxn ang="0">
                  <a:pos x="719" y="425"/>
                </a:cxn>
                <a:cxn ang="0">
                  <a:pos x="634" y="336"/>
                </a:cxn>
                <a:cxn ang="0">
                  <a:pos x="584" y="207"/>
                </a:cxn>
                <a:cxn ang="0">
                  <a:pos x="453" y="278"/>
                </a:cxn>
                <a:cxn ang="0">
                  <a:pos x="457" y="424"/>
                </a:cxn>
                <a:cxn ang="0">
                  <a:pos x="371" y="588"/>
                </a:cxn>
                <a:cxn ang="0">
                  <a:pos x="244" y="573"/>
                </a:cxn>
                <a:cxn ang="0">
                  <a:pos x="121" y="653"/>
                </a:cxn>
                <a:cxn ang="0">
                  <a:pos x="62" y="670"/>
                </a:cxn>
                <a:cxn ang="0">
                  <a:pos x="103" y="934"/>
                </a:cxn>
                <a:cxn ang="0">
                  <a:pos x="408" y="1055"/>
                </a:cxn>
                <a:cxn ang="0">
                  <a:pos x="340" y="1126"/>
                </a:cxn>
                <a:cxn ang="0">
                  <a:pos x="507" y="1376"/>
                </a:cxn>
                <a:cxn ang="0">
                  <a:pos x="558" y="1538"/>
                </a:cxn>
                <a:cxn ang="0">
                  <a:pos x="831" y="1585"/>
                </a:cxn>
                <a:cxn ang="0">
                  <a:pos x="878" y="1746"/>
                </a:cxn>
              </a:cxnLst>
              <a:rect l="0" t="0" r="r" b="b"/>
              <a:pathLst>
                <a:path w="1853" h="1757">
                  <a:moveTo>
                    <a:pt x="878" y="1746"/>
                  </a:moveTo>
                  <a:lnTo>
                    <a:pt x="901" y="1757"/>
                  </a:lnTo>
                  <a:cubicBezTo>
                    <a:pt x="909" y="1709"/>
                    <a:pt x="900" y="1650"/>
                    <a:pt x="948" y="1619"/>
                  </a:cubicBezTo>
                  <a:cubicBezTo>
                    <a:pt x="1044" y="1629"/>
                    <a:pt x="1153" y="1600"/>
                    <a:pt x="1251" y="1622"/>
                  </a:cubicBezTo>
                  <a:cubicBezTo>
                    <a:pt x="1280" y="1655"/>
                    <a:pt x="1307" y="1696"/>
                    <a:pt x="1359" y="1685"/>
                  </a:cubicBezTo>
                  <a:cubicBezTo>
                    <a:pt x="1362" y="1668"/>
                    <a:pt x="1368" y="1635"/>
                    <a:pt x="1372" y="1619"/>
                  </a:cubicBezTo>
                  <a:cubicBezTo>
                    <a:pt x="1467" y="1594"/>
                    <a:pt x="1598" y="1611"/>
                    <a:pt x="1679" y="1539"/>
                  </a:cubicBezTo>
                  <a:cubicBezTo>
                    <a:pt x="1650" y="1486"/>
                    <a:pt x="1598" y="1446"/>
                    <a:pt x="1605" y="1375"/>
                  </a:cubicBezTo>
                  <a:cubicBezTo>
                    <a:pt x="1512" y="1351"/>
                    <a:pt x="1395" y="1343"/>
                    <a:pt x="1365" y="1227"/>
                  </a:cubicBezTo>
                  <a:lnTo>
                    <a:pt x="1296" y="1120"/>
                  </a:lnTo>
                  <a:lnTo>
                    <a:pt x="1294" y="1090"/>
                  </a:lnTo>
                  <a:cubicBezTo>
                    <a:pt x="1312" y="1088"/>
                    <a:pt x="1347" y="1083"/>
                    <a:pt x="1364" y="1081"/>
                  </a:cubicBezTo>
                  <a:cubicBezTo>
                    <a:pt x="1340" y="1027"/>
                    <a:pt x="1312" y="975"/>
                    <a:pt x="1268" y="935"/>
                  </a:cubicBezTo>
                  <a:cubicBezTo>
                    <a:pt x="1242" y="870"/>
                    <a:pt x="1296" y="806"/>
                    <a:pt x="1302" y="741"/>
                  </a:cubicBezTo>
                  <a:cubicBezTo>
                    <a:pt x="1367" y="736"/>
                    <a:pt x="1452" y="662"/>
                    <a:pt x="1498" y="741"/>
                  </a:cubicBezTo>
                  <a:cubicBezTo>
                    <a:pt x="1532" y="796"/>
                    <a:pt x="1615" y="797"/>
                    <a:pt x="1621" y="868"/>
                  </a:cubicBezTo>
                  <a:lnTo>
                    <a:pt x="1718" y="944"/>
                  </a:lnTo>
                  <a:cubicBezTo>
                    <a:pt x="1818" y="1119"/>
                    <a:pt x="1825" y="971"/>
                    <a:pt x="1853" y="914"/>
                  </a:cubicBezTo>
                  <a:cubicBezTo>
                    <a:pt x="1775" y="823"/>
                    <a:pt x="1666" y="774"/>
                    <a:pt x="1582" y="691"/>
                  </a:cubicBezTo>
                  <a:cubicBezTo>
                    <a:pt x="1580" y="666"/>
                    <a:pt x="1578" y="616"/>
                    <a:pt x="1576" y="591"/>
                  </a:cubicBezTo>
                  <a:cubicBezTo>
                    <a:pt x="1627" y="585"/>
                    <a:pt x="1674" y="602"/>
                    <a:pt x="1718" y="625"/>
                  </a:cubicBezTo>
                  <a:cubicBezTo>
                    <a:pt x="1728" y="543"/>
                    <a:pt x="1696" y="467"/>
                    <a:pt x="1670" y="390"/>
                  </a:cubicBezTo>
                  <a:cubicBezTo>
                    <a:pt x="1631" y="335"/>
                    <a:pt x="1549" y="264"/>
                    <a:pt x="1599" y="193"/>
                  </a:cubicBezTo>
                  <a:cubicBezTo>
                    <a:pt x="1634" y="130"/>
                    <a:pt x="1534" y="98"/>
                    <a:pt x="1532" y="35"/>
                  </a:cubicBezTo>
                  <a:cubicBezTo>
                    <a:pt x="1477" y="27"/>
                    <a:pt x="1422" y="19"/>
                    <a:pt x="1370" y="0"/>
                  </a:cubicBezTo>
                  <a:cubicBezTo>
                    <a:pt x="1314" y="35"/>
                    <a:pt x="1336" y="107"/>
                    <a:pt x="1321" y="161"/>
                  </a:cubicBezTo>
                  <a:cubicBezTo>
                    <a:pt x="1286" y="196"/>
                    <a:pt x="1251" y="231"/>
                    <a:pt x="1215" y="265"/>
                  </a:cubicBezTo>
                  <a:cubicBezTo>
                    <a:pt x="1134" y="269"/>
                    <a:pt x="1056" y="286"/>
                    <a:pt x="982" y="315"/>
                  </a:cubicBezTo>
                  <a:cubicBezTo>
                    <a:pt x="978" y="358"/>
                    <a:pt x="975" y="402"/>
                    <a:pt x="971" y="444"/>
                  </a:cubicBezTo>
                  <a:cubicBezTo>
                    <a:pt x="940" y="457"/>
                    <a:pt x="909" y="468"/>
                    <a:pt x="878" y="478"/>
                  </a:cubicBezTo>
                  <a:cubicBezTo>
                    <a:pt x="866" y="465"/>
                    <a:pt x="841" y="438"/>
                    <a:pt x="829" y="424"/>
                  </a:cubicBezTo>
                  <a:cubicBezTo>
                    <a:pt x="794" y="432"/>
                    <a:pt x="745" y="471"/>
                    <a:pt x="719" y="425"/>
                  </a:cubicBezTo>
                  <a:cubicBezTo>
                    <a:pt x="690" y="396"/>
                    <a:pt x="662" y="367"/>
                    <a:pt x="634" y="336"/>
                  </a:cubicBezTo>
                  <a:cubicBezTo>
                    <a:pt x="622" y="291"/>
                    <a:pt x="621" y="241"/>
                    <a:pt x="584" y="207"/>
                  </a:cubicBezTo>
                  <a:cubicBezTo>
                    <a:pt x="538" y="226"/>
                    <a:pt x="491" y="246"/>
                    <a:pt x="453" y="278"/>
                  </a:cubicBezTo>
                  <a:cubicBezTo>
                    <a:pt x="471" y="323"/>
                    <a:pt x="508" y="387"/>
                    <a:pt x="457" y="424"/>
                  </a:cubicBezTo>
                  <a:cubicBezTo>
                    <a:pt x="396" y="462"/>
                    <a:pt x="426" y="546"/>
                    <a:pt x="371" y="588"/>
                  </a:cubicBezTo>
                  <a:cubicBezTo>
                    <a:pt x="327" y="599"/>
                    <a:pt x="286" y="576"/>
                    <a:pt x="244" y="573"/>
                  </a:cubicBezTo>
                  <a:cubicBezTo>
                    <a:pt x="193" y="590"/>
                    <a:pt x="120" y="582"/>
                    <a:pt x="121" y="653"/>
                  </a:cubicBezTo>
                  <a:cubicBezTo>
                    <a:pt x="106" y="657"/>
                    <a:pt x="77" y="666"/>
                    <a:pt x="62" y="670"/>
                  </a:cubicBezTo>
                  <a:cubicBezTo>
                    <a:pt x="111" y="735"/>
                    <a:pt x="0" y="890"/>
                    <a:pt x="103" y="934"/>
                  </a:cubicBezTo>
                  <a:cubicBezTo>
                    <a:pt x="207" y="967"/>
                    <a:pt x="322" y="985"/>
                    <a:pt x="408" y="1055"/>
                  </a:cubicBezTo>
                  <a:cubicBezTo>
                    <a:pt x="424" y="1111"/>
                    <a:pt x="401" y="1134"/>
                    <a:pt x="340" y="1126"/>
                  </a:cubicBezTo>
                  <a:cubicBezTo>
                    <a:pt x="398" y="1208"/>
                    <a:pt x="461" y="1287"/>
                    <a:pt x="507" y="1376"/>
                  </a:cubicBezTo>
                  <a:cubicBezTo>
                    <a:pt x="525" y="1431"/>
                    <a:pt x="505" y="1500"/>
                    <a:pt x="558" y="1538"/>
                  </a:cubicBezTo>
                  <a:cubicBezTo>
                    <a:pt x="652" y="1471"/>
                    <a:pt x="731" y="1596"/>
                    <a:pt x="831" y="1585"/>
                  </a:cubicBezTo>
                  <a:cubicBezTo>
                    <a:pt x="844" y="1640"/>
                    <a:pt x="816" y="1716"/>
                    <a:pt x="878" y="1746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31" name="Freeform 133"/>
            <p:cNvSpPr>
              <a:spLocks/>
            </p:cNvSpPr>
            <p:nvPr/>
          </p:nvSpPr>
          <p:spPr bwMode="auto">
            <a:xfrm flipV="1">
              <a:off x="8668743" y="5114008"/>
              <a:ext cx="260350" cy="155575"/>
            </a:xfrm>
            <a:custGeom>
              <a:avLst/>
              <a:gdLst>
                <a:gd name="T0" fmla="*/ 101642 w 917"/>
                <a:gd name="T1" fmla="*/ 155575 h 540"/>
                <a:gd name="T2" fmla="*/ 208110 w 917"/>
                <a:gd name="T3" fmla="*/ 123884 h 540"/>
                <a:gd name="T4" fmla="*/ 222021 w 917"/>
                <a:gd name="T5" fmla="*/ 87007 h 540"/>
                <a:gd name="T6" fmla="*/ 260350 w 917"/>
                <a:gd name="T7" fmla="*/ 84414 h 540"/>
                <a:gd name="T8" fmla="*/ 260066 w 917"/>
                <a:gd name="T9" fmla="*/ 66263 h 540"/>
                <a:gd name="T10" fmla="*/ 222305 w 917"/>
                <a:gd name="T11" fmla="*/ 53011 h 540"/>
                <a:gd name="T12" fmla="*/ 218898 w 917"/>
                <a:gd name="T13" fmla="*/ 24201 h 540"/>
                <a:gd name="T14" fmla="*/ 182557 w 917"/>
                <a:gd name="T15" fmla="*/ 32556 h 540"/>
                <a:gd name="T16" fmla="*/ 158141 w 917"/>
                <a:gd name="T17" fmla="*/ 5762 h 540"/>
                <a:gd name="T18" fmla="*/ 103061 w 917"/>
                <a:gd name="T19" fmla="*/ 17286 h 540"/>
                <a:gd name="T20" fmla="*/ 76657 w 917"/>
                <a:gd name="T21" fmla="*/ 61078 h 540"/>
                <a:gd name="T22" fmla="*/ 0 w 917"/>
                <a:gd name="T23" fmla="*/ 106310 h 540"/>
                <a:gd name="T24" fmla="*/ 284 w 917"/>
                <a:gd name="T25" fmla="*/ 125324 h 540"/>
                <a:gd name="T26" fmla="*/ 88014 w 917"/>
                <a:gd name="T27" fmla="*/ 126765 h 540"/>
                <a:gd name="T28" fmla="*/ 101642 w 917"/>
                <a:gd name="T29" fmla="*/ 155575 h 5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7"/>
                <a:gd name="T46" fmla="*/ 0 h 540"/>
                <a:gd name="T47" fmla="*/ 917 w 917"/>
                <a:gd name="T48" fmla="*/ 540 h 5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7" h="540">
                  <a:moveTo>
                    <a:pt x="358" y="540"/>
                  </a:moveTo>
                  <a:cubicBezTo>
                    <a:pt x="488" y="540"/>
                    <a:pt x="613" y="479"/>
                    <a:pt x="733" y="430"/>
                  </a:cubicBezTo>
                  <a:cubicBezTo>
                    <a:pt x="743" y="385"/>
                    <a:pt x="739" y="332"/>
                    <a:pt x="782" y="302"/>
                  </a:cubicBezTo>
                  <a:cubicBezTo>
                    <a:pt x="827" y="298"/>
                    <a:pt x="871" y="295"/>
                    <a:pt x="917" y="293"/>
                  </a:cubicBezTo>
                  <a:cubicBezTo>
                    <a:pt x="917" y="277"/>
                    <a:pt x="916" y="246"/>
                    <a:pt x="916" y="230"/>
                  </a:cubicBezTo>
                  <a:cubicBezTo>
                    <a:pt x="868" y="222"/>
                    <a:pt x="811" y="233"/>
                    <a:pt x="783" y="184"/>
                  </a:cubicBezTo>
                  <a:cubicBezTo>
                    <a:pt x="780" y="159"/>
                    <a:pt x="774" y="109"/>
                    <a:pt x="771" y="84"/>
                  </a:cubicBezTo>
                  <a:cubicBezTo>
                    <a:pt x="725" y="82"/>
                    <a:pt x="688" y="126"/>
                    <a:pt x="643" y="113"/>
                  </a:cubicBezTo>
                  <a:cubicBezTo>
                    <a:pt x="613" y="83"/>
                    <a:pt x="585" y="51"/>
                    <a:pt x="557" y="20"/>
                  </a:cubicBezTo>
                  <a:cubicBezTo>
                    <a:pt x="489" y="0"/>
                    <a:pt x="428" y="48"/>
                    <a:pt x="363" y="60"/>
                  </a:cubicBezTo>
                  <a:cubicBezTo>
                    <a:pt x="338" y="114"/>
                    <a:pt x="299" y="160"/>
                    <a:pt x="270" y="212"/>
                  </a:cubicBezTo>
                  <a:cubicBezTo>
                    <a:pt x="143" y="243"/>
                    <a:pt x="225" y="501"/>
                    <a:pt x="0" y="369"/>
                  </a:cubicBezTo>
                  <a:cubicBezTo>
                    <a:pt x="0" y="386"/>
                    <a:pt x="1" y="418"/>
                    <a:pt x="1" y="435"/>
                  </a:cubicBezTo>
                  <a:cubicBezTo>
                    <a:pt x="106" y="466"/>
                    <a:pt x="208" y="471"/>
                    <a:pt x="310" y="440"/>
                  </a:cubicBezTo>
                  <a:cubicBezTo>
                    <a:pt x="317" y="478"/>
                    <a:pt x="333" y="511"/>
                    <a:pt x="358" y="540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35"/>
            <p:cNvSpPr>
              <a:spLocks/>
            </p:cNvSpPr>
            <p:nvPr/>
          </p:nvSpPr>
          <p:spPr bwMode="auto">
            <a:xfrm flipV="1">
              <a:off x="7617818" y="3659857"/>
              <a:ext cx="1109662" cy="979488"/>
            </a:xfrm>
            <a:custGeom>
              <a:avLst/>
              <a:gdLst>
                <a:gd name="T0" fmla="*/ 453069 w 3882"/>
                <a:gd name="T1" fmla="*/ 979488 h 3422"/>
                <a:gd name="T2" fmla="*/ 466504 w 3882"/>
                <a:gd name="T3" fmla="*/ 810611 h 3422"/>
                <a:gd name="T4" fmla="*/ 474794 w 3882"/>
                <a:gd name="T5" fmla="*/ 667781 h 3422"/>
                <a:gd name="T6" fmla="*/ 552830 w 3882"/>
                <a:gd name="T7" fmla="*/ 585632 h 3422"/>
                <a:gd name="T8" fmla="*/ 591706 w 3882"/>
                <a:gd name="T9" fmla="*/ 603665 h 3422"/>
                <a:gd name="T10" fmla="*/ 594278 w 3882"/>
                <a:gd name="T11" fmla="*/ 506345 h 3422"/>
                <a:gd name="T12" fmla="*/ 603711 w 3882"/>
                <a:gd name="T13" fmla="*/ 454824 h 3422"/>
                <a:gd name="T14" fmla="*/ 744920 w 3882"/>
                <a:gd name="T15" fmla="*/ 433642 h 3422"/>
                <a:gd name="T16" fmla="*/ 804091 w 3882"/>
                <a:gd name="T17" fmla="*/ 431925 h 3422"/>
                <a:gd name="T18" fmla="*/ 896705 w 3882"/>
                <a:gd name="T19" fmla="*/ 353784 h 3422"/>
                <a:gd name="T20" fmla="*/ 1045632 w 3882"/>
                <a:gd name="T21" fmla="*/ 340903 h 3422"/>
                <a:gd name="T22" fmla="*/ 1079934 w 3882"/>
                <a:gd name="T23" fmla="*/ 291099 h 3422"/>
                <a:gd name="T24" fmla="*/ 1039343 w 3882"/>
                <a:gd name="T25" fmla="*/ 230131 h 3422"/>
                <a:gd name="T26" fmla="*/ 1029339 w 3882"/>
                <a:gd name="T27" fmla="*/ 149413 h 3422"/>
                <a:gd name="T28" fmla="*/ 1019048 w 3882"/>
                <a:gd name="T29" fmla="*/ 48660 h 3422"/>
                <a:gd name="T30" fmla="*/ 1037914 w 3882"/>
                <a:gd name="T31" fmla="*/ 0 h 3422"/>
                <a:gd name="T32" fmla="*/ 955590 w 3882"/>
                <a:gd name="T33" fmla="*/ 39500 h 3422"/>
                <a:gd name="T34" fmla="*/ 900993 w 3882"/>
                <a:gd name="T35" fmla="*/ 93312 h 3422"/>
                <a:gd name="T36" fmla="*/ 793514 w 3882"/>
                <a:gd name="T37" fmla="*/ 72703 h 3422"/>
                <a:gd name="T38" fmla="*/ 701757 w 3882"/>
                <a:gd name="T39" fmla="*/ 93884 h 3422"/>
                <a:gd name="T40" fmla="*/ 602282 w 3882"/>
                <a:gd name="T41" fmla="*/ 129377 h 3422"/>
                <a:gd name="T42" fmla="*/ 490515 w 3882"/>
                <a:gd name="T43" fmla="*/ 103616 h 3422"/>
                <a:gd name="T44" fmla="*/ 359597 w 3882"/>
                <a:gd name="T45" fmla="*/ 168019 h 3422"/>
                <a:gd name="T46" fmla="*/ 251546 w 3882"/>
                <a:gd name="T47" fmla="*/ 192921 h 3422"/>
                <a:gd name="T48" fmla="*/ 270984 w 3882"/>
                <a:gd name="T49" fmla="*/ 223834 h 3422"/>
                <a:gd name="T50" fmla="*/ 252976 w 3882"/>
                <a:gd name="T51" fmla="*/ 351207 h 3422"/>
                <a:gd name="T52" fmla="*/ 249545 w 3882"/>
                <a:gd name="T53" fmla="*/ 473429 h 3422"/>
                <a:gd name="T54" fmla="*/ 167507 w 3882"/>
                <a:gd name="T55" fmla="*/ 406737 h 3422"/>
                <a:gd name="T56" fmla="*/ 117769 w 3882"/>
                <a:gd name="T57" fmla="*/ 432211 h 3422"/>
                <a:gd name="T58" fmla="*/ 12577 w 3882"/>
                <a:gd name="T59" fmla="*/ 537831 h 3422"/>
                <a:gd name="T60" fmla="*/ 2858 w 3882"/>
                <a:gd name="T61" fmla="*/ 608244 h 3422"/>
                <a:gd name="T62" fmla="*/ 46879 w 3882"/>
                <a:gd name="T63" fmla="*/ 639730 h 3422"/>
                <a:gd name="T64" fmla="*/ 299569 w 3882"/>
                <a:gd name="T65" fmla="*/ 810325 h 3422"/>
                <a:gd name="T66" fmla="*/ 330440 w 3882"/>
                <a:gd name="T67" fmla="*/ 890470 h 3422"/>
                <a:gd name="T68" fmla="*/ 424770 w 3882"/>
                <a:gd name="T69" fmla="*/ 978343 h 3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82"/>
                <a:gd name="T106" fmla="*/ 0 h 3422"/>
                <a:gd name="T107" fmla="*/ 3882 w 3882"/>
                <a:gd name="T108" fmla="*/ 3422 h 34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82" h="3422">
                  <a:moveTo>
                    <a:pt x="1486" y="3418"/>
                  </a:moveTo>
                  <a:cubicBezTo>
                    <a:pt x="1511" y="3419"/>
                    <a:pt x="1560" y="3421"/>
                    <a:pt x="1585" y="3422"/>
                  </a:cubicBezTo>
                  <a:cubicBezTo>
                    <a:pt x="1630" y="3344"/>
                    <a:pt x="1483" y="3109"/>
                    <a:pt x="1653" y="3098"/>
                  </a:cubicBezTo>
                  <a:cubicBezTo>
                    <a:pt x="1684" y="3004"/>
                    <a:pt x="1585" y="2922"/>
                    <a:pt x="1632" y="2832"/>
                  </a:cubicBezTo>
                  <a:cubicBezTo>
                    <a:pt x="1672" y="2762"/>
                    <a:pt x="1697" y="2685"/>
                    <a:pt x="1723" y="2609"/>
                  </a:cubicBezTo>
                  <a:cubicBezTo>
                    <a:pt x="1713" y="2516"/>
                    <a:pt x="1684" y="2425"/>
                    <a:pt x="1661" y="2333"/>
                  </a:cubicBezTo>
                  <a:cubicBezTo>
                    <a:pt x="1821" y="2348"/>
                    <a:pt x="1655" y="2111"/>
                    <a:pt x="1768" y="2051"/>
                  </a:cubicBezTo>
                  <a:lnTo>
                    <a:pt x="1934" y="2046"/>
                  </a:lnTo>
                  <a:cubicBezTo>
                    <a:pt x="1936" y="2073"/>
                    <a:pt x="1939" y="2127"/>
                    <a:pt x="1941" y="2154"/>
                  </a:cubicBezTo>
                  <a:cubicBezTo>
                    <a:pt x="1987" y="2152"/>
                    <a:pt x="2028" y="2126"/>
                    <a:pt x="2070" y="2109"/>
                  </a:cubicBezTo>
                  <a:cubicBezTo>
                    <a:pt x="2075" y="2052"/>
                    <a:pt x="2091" y="2000"/>
                    <a:pt x="2142" y="1968"/>
                  </a:cubicBezTo>
                  <a:cubicBezTo>
                    <a:pt x="2121" y="1901"/>
                    <a:pt x="2062" y="1845"/>
                    <a:pt x="2079" y="1769"/>
                  </a:cubicBezTo>
                  <a:cubicBezTo>
                    <a:pt x="2097" y="1766"/>
                    <a:pt x="2132" y="1761"/>
                    <a:pt x="2150" y="1759"/>
                  </a:cubicBezTo>
                  <a:cubicBezTo>
                    <a:pt x="2141" y="1701"/>
                    <a:pt x="2104" y="1650"/>
                    <a:pt x="2112" y="1589"/>
                  </a:cubicBezTo>
                  <a:cubicBezTo>
                    <a:pt x="2150" y="1526"/>
                    <a:pt x="2390" y="1666"/>
                    <a:pt x="2367" y="1520"/>
                  </a:cubicBezTo>
                  <a:cubicBezTo>
                    <a:pt x="2427" y="1519"/>
                    <a:pt x="2546" y="1516"/>
                    <a:pt x="2606" y="1515"/>
                  </a:cubicBezTo>
                  <a:cubicBezTo>
                    <a:pt x="2658" y="1523"/>
                    <a:pt x="2662" y="1444"/>
                    <a:pt x="2713" y="1447"/>
                  </a:cubicBezTo>
                  <a:cubicBezTo>
                    <a:pt x="2762" y="1441"/>
                    <a:pt x="2765" y="1520"/>
                    <a:pt x="2813" y="1509"/>
                  </a:cubicBezTo>
                  <a:cubicBezTo>
                    <a:pt x="2847" y="1475"/>
                    <a:pt x="2881" y="1439"/>
                    <a:pt x="2914" y="1403"/>
                  </a:cubicBezTo>
                  <a:cubicBezTo>
                    <a:pt x="2953" y="1305"/>
                    <a:pt x="2943" y="1127"/>
                    <a:pt x="3137" y="1236"/>
                  </a:cubicBezTo>
                  <a:cubicBezTo>
                    <a:pt x="3269" y="1245"/>
                    <a:pt x="3409" y="1156"/>
                    <a:pt x="3535" y="1222"/>
                  </a:cubicBezTo>
                  <a:cubicBezTo>
                    <a:pt x="3577" y="1249"/>
                    <a:pt x="3633" y="1234"/>
                    <a:pt x="3658" y="1191"/>
                  </a:cubicBezTo>
                  <a:cubicBezTo>
                    <a:pt x="3706" y="1117"/>
                    <a:pt x="3800" y="1123"/>
                    <a:pt x="3873" y="1089"/>
                  </a:cubicBezTo>
                  <a:cubicBezTo>
                    <a:pt x="3882" y="1038"/>
                    <a:pt x="3796" y="1062"/>
                    <a:pt x="3778" y="1017"/>
                  </a:cubicBezTo>
                  <a:cubicBezTo>
                    <a:pt x="3773" y="975"/>
                    <a:pt x="3769" y="933"/>
                    <a:pt x="3766" y="890"/>
                  </a:cubicBezTo>
                  <a:cubicBezTo>
                    <a:pt x="3711" y="881"/>
                    <a:pt x="3674" y="840"/>
                    <a:pt x="3636" y="804"/>
                  </a:cubicBezTo>
                  <a:cubicBezTo>
                    <a:pt x="3624" y="727"/>
                    <a:pt x="3697" y="668"/>
                    <a:pt x="3736" y="607"/>
                  </a:cubicBezTo>
                  <a:cubicBezTo>
                    <a:pt x="3677" y="603"/>
                    <a:pt x="3640" y="560"/>
                    <a:pt x="3601" y="522"/>
                  </a:cubicBezTo>
                  <a:cubicBezTo>
                    <a:pt x="3471" y="348"/>
                    <a:pt x="3719" y="345"/>
                    <a:pt x="3701" y="217"/>
                  </a:cubicBezTo>
                  <a:cubicBezTo>
                    <a:pt x="3652" y="209"/>
                    <a:pt x="3596" y="218"/>
                    <a:pt x="3565" y="170"/>
                  </a:cubicBezTo>
                  <a:cubicBezTo>
                    <a:pt x="3564" y="147"/>
                    <a:pt x="3562" y="99"/>
                    <a:pt x="3561" y="76"/>
                  </a:cubicBezTo>
                  <a:cubicBezTo>
                    <a:pt x="3620" y="82"/>
                    <a:pt x="3643" y="57"/>
                    <a:pt x="3631" y="0"/>
                  </a:cubicBezTo>
                  <a:cubicBezTo>
                    <a:pt x="3579" y="1"/>
                    <a:pt x="3476" y="2"/>
                    <a:pt x="3424" y="3"/>
                  </a:cubicBezTo>
                  <a:cubicBezTo>
                    <a:pt x="3393" y="46"/>
                    <a:pt x="3374" y="96"/>
                    <a:pt x="3343" y="138"/>
                  </a:cubicBezTo>
                  <a:cubicBezTo>
                    <a:pt x="3296" y="151"/>
                    <a:pt x="3253" y="131"/>
                    <a:pt x="3212" y="110"/>
                  </a:cubicBezTo>
                  <a:cubicBezTo>
                    <a:pt x="3204" y="185"/>
                    <a:pt x="3174" y="254"/>
                    <a:pt x="3152" y="326"/>
                  </a:cubicBezTo>
                  <a:cubicBezTo>
                    <a:pt x="3189" y="415"/>
                    <a:pt x="3130" y="511"/>
                    <a:pt x="3036" y="526"/>
                  </a:cubicBezTo>
                  <a:cubicBezTo>
                    <a:pt x="2954" y="431"/>
                    <a:pt x="2862" y="345"/>
                    <a:pt x="2776" y="254"/>
                  </a:cubicBezTo>
                  <a:cubicBezTo>
                    <a:pt x="2679" y="229"/>
                    <a:pt x="2650" y="361"/>
                    <a:pt x="2603" y="420"/>
                  </a:cubicBezTo>
                  <a:cubicBezTo>
                    <a:pt x="2525" y="448"/>
                    <a:pt x="2476" y="399"/>
                    <a:pt x="2455" y="328"/>
                  </a:cubicBezTo>
                  <a:cubicBezTo>
                    <a:pt x="2412" y="311"/>
                    <a:pt x="2356" y="253"/>
                    <a:pt x="2316" y="308"/>
                  </a:cubicBezTo>
                  <a:cubicBezTo>
                    <a:pt x="2259" y="376"/>
                    <a:pt x="2141" y="357"/>
                    <a:pt x="2107" y="452"/>
                  </a:cubicBezTo>
                  <a:cubicBezTo>
                    <a:pt x="2023" y="527"/>
                    <a:pt x="1911" y="549"/>
                    <a:pt x="1801" y="526"/>
                  </a:cubicBezTo>
                  <a:cubicBezTo>
                    <a:pt x="1762" y="478"/>
                    <a:pt x="1743" y="418"/>
                    <a:pt x="1716" y="362"/>
                  </a:cubicBezTo>
                  <a:cubicBezTo>
                    <a:pt x="1624" y="280"/>
                    <a:pt x="1533" y="395"/>
                    <a:pt x="1450" y="430"/>
                  </a:cubicBezTo>
                  <a:cubicBezTo>
                    <a:pt x="1398" y="496"/>
                    <a:pt x="1338" y="559"/>
                    <a:pt x="1258" y="587"/>
                  </a:cubicBezTo>
                  <a:cubicBezTo>
                    <a:pt x="1159" y="590"/>
                    <a:pt x="1067" y="578"/>
                    <a:pt x="1012" y="663"/>
                  </a:cubicBezTo>
                  <a:cubicBezTo>
                    <a:pt x="968" y="669"/>
                    <a:pt x="924" y="672"/>
                    <a:pt x="880" y="674"/>
                  </a:cubicBezTo>
                  <a:cubicBezTo>
                    <a:pt x="880" y="698"/>
                    <a:pt x="880" y="747"/>
                    <a:pt x="881" y="771"/>
                  </a:cubicBezTo>
                  <a:cubicBezTo>
                    <a:pt x="897" y="774"/>
                    <a:pt x="931" y="779"/>
                    <a:pt x="948" y="782"/>
                  </a:cubicBezTo>
                  <a:cubicBezTo>
                    <a:pt x="901" y="864"/>
                    <a:pt x="1008" y="1022"/>
                    <a:pt x="905" y="1084"/>
                  </a:cubicBezTo>
                  <a:cubicBezTo>
                    <a:pt x="861" y="1116"/>
                    <a:pt x="879" y="1183"/>
                    <a:pt x="885" y="1227"/>
                  </a:cubicBezTo>
                  <a:cubicBezTo>
                    <a:pt x="949" y="1294"/>
                    <a:pt x="1061" y="1343"/>
                    <a:pt x="977" y="1472"/>
                  </a:cubicBezTo>
                  <a:cubicBezTo>
                    <a:pt x="904" y="1512"/>
                    <a:pt x="928" y="1603"/>
                    <a:pt x="873" y="1654"/>
                  </a:cubicBezTo>
                  <a:cubicBezTo>
                    <a:pt x="819" y="1655"/>
                    <a:pt x="735" y="1683"/>
                    <a:pt x="716" y="1612"/>
                  </a:cubicBezTo>
                  <a:cubicBezTo>
                    <a:pt x="688" y="1538"/>
                    <a:pt x="610" y="1497"/>
                    <a:pt x="586" y="1421"/>
                  </a:cubicBezTo>
                  <a:cubicBezTo>
                    <a:pt x="544" y="1409"/>
                    <a:pt x="502" y="1396"/>
                    <a:pt x="461" y="1383"/>
                  </a:cubicBezTo>
                  <a:cubicBezTo>
                    <a:pt x="419" y="1413"/>
                    <a:pt x="423" y="1466"/>
                    <a:pt x="412" y="1510"/>
                  </a:cubicBezTo>
                  <a:cubicBezTo>
                    <a:pt x="360" y="1571"/>
                    <a:pt x="258" y="1557"/>
                    <a:pt x="209" y="1623"/>
                  </a:cubicBezTo>
                  <a:cubicBezTo>
                    <a:pt x="85" y="1658"/>
                    <a:pt x="88" y="1786"/>
                    <a:pt x="44" y="1879"/>
                  </a:cubicBezTo>
                  <a:cubicBezTo>
                    <a:pt x="16" y="1925"/>
                    <a:pt x="49" y="1970"/>
                    <a:pt x="65" y="2011"/>
                  </a:cubicBezTo>
                  <a:cubicBezTo>
                    <a:pt x="51" y="2052"/>
                    <a:pt x="28" y="2087"/>
                    <a:pt x="10" y="2125"/>
                  </a:cubicBezTo>
                  <a:cubicBezTo>
                    <a:pt x="30" y="2171"/>
                    <a:pt x="24" y="2217"/>
                    <a:pt x="0" y="2261"/>
                  </a:cubicBezTo>
                  <a:cubicBezTo>
                    <a:pt x="55" y="2253"/>
                    <a:pt x="108" y="2205"/>
                    <a:pt x="164" y="2235"/>
                  </a:cubicBezTo>
                  <a:cubicBezTo>
                    <a:pt x="297" y="2272"/>
                    <a:pt x="433" y="2303"/>
                    <a:pt x="556" y="2369"/>
                  </a:cubicBezTo>
                  <a:cubicBezTo>
                    <a:pt x="697" y="2547"/>
                    <a:pt x="904" y="2654"/>
                    <a:pt x="1048" y="2831"/>
                  </a:cubicBezTo>
                  <a:cubicBezTo>
                    <a:pt x="1050" y="2921"/>
                    <a:pt x="1054" y="3011"/>
                    <a:pt x="1058" y="3100"/>
                  </a:cubicBezTo>
                  <a:cubicBezTo>
                    <a:pt x="1083" y="3103"/>
                    <a:pt x="1131" y="3108"/>
                    <a:pt x="1156" y="3111"/>
                  </a:cubicBezTo>
                  <a:cubicBezTo>
                    <a:pt x="1189" y="3149"/>
                    <a:pt x="1201" y="3201"/>
                    <a:pt x="1239" y="3237"/>
                  </a:cubicBezTo>
                  <a:cubicBezTo>
                    <a:pt x="1342" y="3253"/>
                    <a:pt x="1467" y="3303"/>
                    <a:pt x="1486" y="34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136"/>
            <p:cNvSpPr>
              <a:spLocks/>
            </p:cNvSpPr>
            <p:nvPr/>
          </p:nvSpPr>
          <p:spPr bwMode="auto">
            <a:xfrm flipV="1">
              <a:off x="7673381" y="4461545"/>
              <a:ext cx="669925" cy="569912"/>
            </a:xfrm>
            <a:custGeom>
              <a:avLst/>
              <a:gdLst>
                <a:gd name="T0" fmla="*/ 168270 w 2337"/>
                <a:gd name="T1" fmla="*/ 562183 h 1991"/>
                <a:gd name="T2" fmla="*/ 239935 w 2337"/>
                <a:gd name="T3" fmla="*/ 548157 h 1991"/>
                <a:gd name="T4" fmla="*/ 321919 w 2337"/>
                <a:gd name="T5" fmla="*/ 517243 h 1991"/>
                <a:gd name="T6" fmla="*/ 341412 w 2337"/>
                <a:gd name="T7" fmla="*/ 495775 h 1991"/>
                <a:gd name="T8" fmla="*/ 409637 w 2337"/>
                <a:gd name="T9" fmla="*/ 463143 h 1991"/>
                <a:gd name="T10" fmla="*/ 468689 w 2337"/>
                <a:gd name="T11" fmla="*/ 474306 h 1991"/>
                <a:gd name="T12" fmla="*/ 481589 w 2337"/>
                <a:gd name="T13" fmla="*/ 522109 h 1991"/>
                <a:gd name="T14" fmla="*/ 534335 w 2337"/>
                <a:gd name="T15" fmla="*/ 496920 h 1991"/>
                <a:gd name="T16" fmla="*/ 588800 w 2337"/>
                <a:gd name="T17" fmla="*/ 470872 h 1991"/>
                <a:gd name="T18" fmla="*/ 593387 w 2337"/>
                <a:gd name="T19" fmla="*/ 453983 h 1991"/>
                <a:gd name="T20" fmla="*/ 643839 w 2337"/>
                <a:gd name="T21" fmla="*/ 414768 h 1991"/>
                <a:gd name="T22" fmla="*/ 655019 w 2337"/>
                <a:gd name="T23" fmla="*/ 388720 h 1991"/>
                <a:gd name="T24" fmla="*/ 592813 w 2337"/>
                <a:gd name="T25" fmla="*/ 401314 h 1991"/>
                <a:gd name="T26" fmla="*/ 562141 w 2337"/>
                <a:gd name="T27" fmla="*/ 320880 h 1991"/>
                <a:gd name="T28" fmla="*/ 530035 w 2337"/>
                <a:gd name="T29" fmla="*/ 320593 h 1991"/>
                <a:gd name="T30" fmla="*/ 451777 w 2337"/>
                <a:gd name="T31" fmla="*/ 298839 h 1991"/>
                <a:gd name="T32" fmla="*/ 414511 w 2337"/>
                <a:gd name="T33" fmla="*/ 243594 h 1991"/>
                <a:gd name="T34" fmla="*/ 439737 w 2337"/>
                <a:gd name="T35" fmla="*/ 139687 h 1991"/>
                <a:gd name="T36" fmla="*/ 465823 w 2337"/>
                <a:gd name="T37" fmla="*/ 115643 h 1991"/>
                <a:gd name="T38" fmla="*/ 487036 w 2337"/>
                <a:gd name="T39" fmla="*/ 86732 h 1991"/>
                <a:gd name="T40" fmla="*/ 478149 w 2337"/>
                <a:gd name="T41" fmla="*/ 20037 h 1991"/>
                <a:gd name="T42" fmla="*/ 439737 w 2337"/>
                <a:gd name="T43" fmla="*/ 10019 h 1991"/>
                <a:gd name="T44" fmla="*/ 378678 w 2337"/>
                <a:gd name="T45" fmla="*/ 0 h 1991"/>
                <a:gd name="T46" fmla="*/ 329659 w 2337"/>
                <a:gd name="T47" fmla="*/ 10305 h 1991"/>
                <a:gd name="T48" fmla="*/ 300993 w 2337"/>
                <a:gd name="T49" fmla="*/ 42937 h 1991"/>
                <a:gd name="T50" fmla="*/ 245381 w 2337"/>
                <a:gd name="T51" fmla="*/ 20323 h 1991"/>
                <a:gd name="T52" fmla="*/ 196649 w 2337"/>
                <a:gd name="T53" fmla="*/ 29769 h 1991"/>
                <a:gd name="T54" fmla="*/ 206109 w 2337"/>
                <a:gd name="T55" fmla="*/ 69557 h 1991"/>
                <a:gd name="T56" fmla="*/ 184036 w 2337"/>
                <a:gd name="T57" fmla="*/ 118505 h 1991"/>
                <a:gd name="T58" fmla="*/ 116671 w 2337"/>
                <a:gd name="T59" fmla="*/ 119364 h 1991"/>
                <a:gd name="T60" fmla="*/ 114377 w 2337"/>
                <a:gd name="T61" fmla="*/ 90739 h 1991"/>
                <a:gd name="T62" fmla="*/ 47586 w 2337"/>
                <a:gd name="T63" fmla="*/ 91598 h 1991"/>
                <a:gd name="T64" fmla="*/ 5160 w 2337"/>
                <a:gd name="T65" fmla="*/ 131672 h 1991"/>
                <a:gd name="T66" fmla="*/ 34686 w 2337"/>
                <a:gd name="T67" fmla="*/ 180620 h 1991"/>
                <a:gd name="T68" fmla="*/ 6020 w 2337"/>
                <a:gd name="T69" fmla="*/ 259051 h 1991"/>
                <a:gd name="T70" fmla="*/ 42999 w 2337"/>
                <a:gd name="T71" fmla="*/ 283668 h 1991"/>
                <a:gd name="T72" fmla="*/ 57905 w 2337"/>
                <a:gd name="T73" fmla="*/ 338341 h 1991"/>
                <a:gd name="T74" fmla="*/ 83131 w 2337"/>
                <a:gd name="T75" fmla="*/ 353512 h 1991"/>
                <a:gd name="T76" fmla="*/ 97464 w 2337"/>
                <a:gd name="T77" fmla="*/ 390151 h 1991"/>
                <a:gd name="T78" fmla="*/ 124984 w 2337"/>
                <a:gd name="T79" fmla="*/ 393586 h 1991"/>
                <a:gd name="T80" fmla="*/ 126990 w 2337"/>
                <a:gd name="T81" fmla="*/ 431084 h 1991"/>
                <a:gd name="T82" fmla="*/ 145623 w 2337"/>
                <a:gd name="T83" fmla="*/ 434232 h 1991"/>
                <a:gd name="T84" fmla="*/ 137884 w 2337"/>
                <a:gd name="T85" fmla="*/ 483180 h 1991"/>
                <a:gd name="T86" fmla="*/ 168270 w 2337"/>
                <a:gd name="T87" fmla="*/ 562183 h 19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37"/>
                <a:gd name="T133" fmla="*/ 0 h 1991"/>
                <a:gd name="T134" fmla="*/ 2337 w 2337"/>
                <a:gd name="T135" fmla="*/ 1991 h 19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37" h="1991">
                  <a:moveTo>
                    <a:pt x="587" y="1964"/>
                  </a:moveTo>
                  <a:cubicBezTo>
                    <a:pt x="675" y="1991"/>
                    <a:pt x="754" y="1935"/>
                    <a:pt x="837" y="1915"/>
                  </a:cubicBezTo>
                  <a:cubicBezTo>
                    <a:pt x="919" y="1904"/>
                    <a:pt x="1085" y="1915"/>
                    <a:pt x="1123" y="1807"/>
                  </a:cubicBezTo>
                  <a:cubicBezTo>
                    <a:pt x="1157" y="1793"/>
                    <a:pt x="1180" y="1768"/>
                    <a:pt x="1191" y="1732"/>
                  </a:cubicBezTo>
                  <a:cubicBezTo>
                    <a:pt x="1269" y="1692"/>
                    <a:pt x="1349" y="1655"/>
                    <a:pt x="1429" y="1618"/>
                  </a:cubicBezTo>
                  <a:cubicBezTo>
                    <a:pt x="1498" y="1628"/>
                    <a:pt x="1562" y="1661"/>
                    <a:pt x="1635" y="1657"/>
                  </a:cubicBezTo>
                  <a:cubicBezTo>
                    <a:pt x="1645" y="1714"/>
                    <a:pt x="1622" y="1787"/>
                    <a:pt x="1680" y="1824"/>
                  </a:cubicBezTo>
                  <a:cubicBezTo>
                    <a:pt x="1750" y="1842"/>
                    <a:pt x="1837" y="1804"/>
                    <a:pt x="1864" y="1736"/>
                  </a:cubicBezTo>
                  <a:cubicBezTo>
                    <a:pt x="1925" y="1698"/>
                    <a:pt x="1976" y="1645"/>
                    <a:pt x="2054" y="1645"/>
                  </a:cubicBezTo>
                  <a:cubicBezTo>
                    <a:pt x="2058" y="1630"/>
                    <a:pt x="2066" y="1601"/>
                    <a:pt x="2070" y="1586"/>
                  </a:cubicBezTo>
                  <a:cubicBezTo>
                    <a:pt x="2281" y="1701"/>
                    <a:pt x="2224" y="1535"/>
                    <a:pt x="2246" y="1449"/>
                  </a:cubicBezTo>
                  <a:cubicBezTo>
                    <a:pt x="2265" y="1425"/>
                    <a:pt x="2337" y="1389"/>
                    <a:pt x="2285" y="1358"/>
                  </a:cubicBezTo>
                  <a:cubicBezTo>
                    <a:pt x="2216" y="1289"/>
                    <a:pt x="2145" y="1424"/>
                    <a:pt x="2068" y="1402"/>
                  </a:cubicBezTo>
                  <a:cubicBezTo>
                    <a:pt x="2005" y="1322"/>
                    <a:pt x="2004" y="1212"/>
                    <a:pt x="1961" y="1121"/>
                  </a:cubicBezTo>
                  <a:cubicBezTo>
                    <a:pt x="1956" y="1052"/>
                    <a:pt x="1882" y="1116"/>
                    <a:pt x="1849" y="1120"/>
                  </a:cubicBezTo>
                  <a:cubicBezTo>
                    <a:pt x="1736" y="1153"/>
                    <a:pt x="1726" y="932"/>
                    <a:pt x="1576" y="1044"/>
                  </a:cubicBezTo>
                  <a:cubicBezTo>
                    <a:pt x="1518" y="990"/>
                    <a:pt x="1455" y="936"/>
                    <a:pt x="1446" y="851"/>
                  </a:cubicBezTo>
                  <a:cubicBezTo>
                    <a:pt x="1379" y="714"/>
                    <a:pt x="1635" y="647"/>
                    <a:pt x="1534" y="488"/>
                  </a:cubicBezTo>
                  <a:cubicBezTo>
                    <a:pt x="1526" y="437"/>
                    <a:pt x="1595" y="431"/>
                    <a:pt x="1625" y="404"/>
                  </a:cubicBezTo>
                  <a:cubicBezTo>
                    <a:pt x="1645" y="368"/>
                    <a:pt x="1671" y="335"/>
                    <a:pt x="1699" y="303"/>
                  </a:cubicBezTo>
                  <a:cubicBezTo>
                    <a:pt x="1686" y="225"/>
                    <a:pt x="1615" y="147"/>
                    <a:pt x="1668" y="70"/>
                  </a:cubicBezTo>
                  <a:cubicBezTo>
                    <a:pt x="1623" y="60"/>
                    <a:pt x="1582" y="20"/>
                    <a:pt x="1534" y="35"/>
                  </a:cubicBezTo>
                  <a:cubicBezTo>
                    <a:pt x="1461" y="70"/>
                    <a:pt x="1391" y="17"/>
                    <a:pt x="1321" y="0"/>
                  </a:cubicBezTo>
                  <a:cubicBezTo>
                    <a:pt x="1266" y="22"/>
                    <a:pt x="1208" y="30"/>
                    <a:pt x="1150" y="36"/>
                  </a:cubicBezTo>
                  <a:cubicBezTo>
                    <a:pt x="1113" y="74"/>
                    <a:pt x="1110" y="138"/>
                    <a:pt x="1050" y="150"/>
                  </a:cubicBezTo>
                  <a:cubicBezTo>
                    <a:pt x="985" y="196"/>
                    <a:pt x="860" y="154"/>
                    <a:pt x="856" y="71"/>
                  </a:cubicBezTo>
                  <a:cubicBezTo>
                    <a:pt x="803" y="98"/>
                    <a:pt x="744" y="101"/>
                    <a:pt x="686" y="104"/>
                  </a:cubicBezTo>
                  <a:cubicBezTo>
                    <a:pt x="679" y="154"/>
                    <a:pt x="699" y="199"/>
                    <a:pt x="719" y="243"/>
                  </a:cubicBezTo>
                  <a:cubicBezTo>
                    <a:pt x="740" y="316"/>
                    <a:pt x="645" y="344"/>
                    <a:pt x="642" y="414"/>
                  </a:cubicBezTo>
                  <a:cubicBezTo>
                    <a:pt x="583" y="414"/>
                    <a:pt x="466" y="416"/>
                    <a:pt x="407" y="417"/>
                  </a:cubicBezTo>
                  <a:cubicBezTo>
                    <a:pt x="405" y="392"/>
                    <a:pt x="401" y="342"/>
                    <a:pt x="399" y="317"/>
                  </a:cubicBezTo>
                  <a:cubicBezTo>
                    <a:pt x="321" y="292"/>
                    <a:pt x="243" y="287"/>
                    <a:pt x="166" y="320"/>
                  </a:cubicBezTo>
                  <a:cubicBezTo>
                    <a:pt x="146" y="388"/>
                    <a:pt x="92" y="453"/>
                    <a:pt x="18" y="460"/>
                  </a:cubicBezTo>
                  <a:cubicBezTo>
                    <a:pt x="37" y="527"/>
                    <a:pt x="96" y="570"/>
                    <a:pt x="121" y="631"/>
                  </a:cubicBezTo>
                  <a:cubicBezTo>
                    <a:pt x="157" y="744"/>
                    <a:pt x="0" y="796"/>
                    <a:pt x="21" y="905"/>
                  </a:cubicBezTo>
                  <a:cubicBezTo>
                    <a:pt x="59" y="940"/>
                    <a:pt x="96" y="980"/>
                    <a:pt x="150" y="991"/>
                  </a:cubicBezTo>
                  <a:cubicBezTo>
                    <a:pt x="156" y="1058"/>
                    <a:pt x="162" y="1126"/>
                    <a:pt x="202" y="1182"/>
                  </a:cubicBezTo>
                  <a:cubicBezTo>
                    <a:pt x="235" y="1195"/>
                    <a:pt x="264" y="1213"/>
                    <a:pt x="290" y="1235"/>
                  </a:cubicBezTo>
                  <a:cubicBezTo>
                    <a:pt x="300" y="1281"/>
                    <a:pt x="295" y="1335"/>
                    <a:pt x="340" y="1363"/>
                  </a:cubicBezTo>
                  <a:cubicBezTo>
                    <a:pt x="364" y="1366"/>
                    <a:pt x="412" y="1372"/>
                    <a:pt x="436" y="1375"/>
                  </a:cubicBezTo>
                  <a:cubicBezTo>
                    <a:pt x="438" y="1419"/>
                    <a:pt x="440" y="1462"/>
                    <a:pt x="443" y="1506"/>
                  </a:cubicBezTo>
                  <a:cubicBezTo>
                    <a:pt x="459" y="1508"/>
                    <a:pt x="492" y="1514"/>
                    <a:pt x="508" y="1517"/>
                  </a:cubicBezTo>
                  <a:cubicBezTo>
                    <a:pt x="516" y="1576"/>
                    <a:pt x="503" y="1634"/>
                    <a:pt x="481" y="1688"/>
                  </a:cubicBezTo>
                  <a:cubicBezTo>
                    <a:pt x="500" y="1790"/>
                    <a:pt x="494" y="1901"/>
                    <a:pt x="587" y="1964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37"/>
            <p:cNvSpPr>
              <a:spLocks/>
            </p:cNvSpPr>
            <p:nvPr/>
          </p:nvSpPr>
          <p:spPr bwMode="auto">
            <a:xfrm flipV="1">
              <a:off x="8565555" y="4759995"/>
              <a:ext cx="655638" cy="893762"/>
            </a:xfrm>
            <a:custGeom>
              <a:avLst/>
              <a:gdLst>
                <a:gd name="T0" fmla="*/ 326098 w 2286"/>
                <a:gd name="T1" fmla="*/ 892043 h 3120"/>
                <a:gd name="T2" fmla="*/ 343880 w 2286"/>
                <a:gd name="T3" fmla="*/ 893762 h 3120"/>
                <a:gd name="T4" fmla="*/ 356500 w 2286"/>
                <a:gd name="T5" fmla="*/ 813839 h 3120"/>
                <a:gd name="T6" fmla="*/ 395792 w 2286"/>
                <a:gd name="T7" fmla="*/ 811547 h 3120"/>
                <a:gd name="T8" fmla="*/ 372274 w 2286"/>
                <a:gd name="T9" fmla="*/ 798657 h 3120"/>
                <a:gd name="T10" fmla="*/ 344741 w 2286"/>
                <a:gd name="T11" fmla="*/ 772016 h 3120"/>
                <a:gd name="T12" fmla="*/ 355639 w 2286"/>
                <a:gd name="T13" fmla="*/ 692666 h 3120"/>
                <a:gd name="T14" fmla="*/ 397513 w 2286"/>
                <a:gd name="T15" fmla="*/ 661728 h 3120"/>
                <a:gd name="T16" fmla="*/ 435658 w 2286"/>
                <a:gd name="T17" fmla="*/ 680921 h 3120"/>
                <a:gd name="T18" fmla="*/ 465773 w 2286"/>
                <a:gd name="T19" fmla="*/ 710140 h 3120"/>
                <a:gd name="T20" fmla="*/ 516250 w 2286"/>
                <a:gd name="T21" fmla="*/ 681207 h 3120"/>
                <a:gd name="T22" fmla="*/ 477245 w 2286"/>
                <a:gd name="T23" fmla="*/ 599852 h 3120"/>
                <a:gd name="T24" fmla="*/ 446843 w 2286"/>
                <a:gd name="T25" fmla="*/ 538262 h 3120"/>
                <a:gd name="T26" fmla="*/ 463478 w 2286"/>
                <a:gd name="T27" fmla="*/ 487272 h 3120"/>
                <a:gd name="T28" fmla="*/ 514529 w 2286"/>
                <a:gd name="T29" fmla="*/ 447454 h 3120"/>
                <a:gd name="T30" fmla="*/ 518545 w 2286"/>
                <a:gd name="T31" fmla="*/ 429407 h 3120"/>
                <a:gd name="T32" fmla="*/ 577914 w 2286"/>
                <a:gd name="T33" fmla="*/ 427975 h 3120"/>
                <a:gd name="T34" fmla="*/ 528870 w 2286"/>
                <a:gd name="T35" fmla="*/ 405917 h 3120"/>
                <a:gd name="T36" fmla="*/ 501623 w 2286"/>
                <a:gd name="T37" fmla="*/ 329718 h 3120"/>
                <a:gd name="T38" fmla="*/ 477245 w 2286"/>
                <a:gd name="T39" fmla="*/ 238050 h 3120"/>
                <a:gd name="T40" fmla="*/ 534606 w 2286"/>
                <a:gd name="T41" fmla="*/ 213701 h 3120"/>
                <a:gd name="T42" fmla="*/ 559271 w 2286"/>
                <a:gd name="T43" fmla="*/ 166721 h 3120"/>
                <a:gd name="T44" fmla="*/ 599711 w 2286"/>
                <a:gd name="T45" fmla="*/ 194221 h 3120"/>
                <a:gd name="T46" fmla="*/ 655638 w 2286"/>
                <a:gd name="T47" fmla="*/ 158127 h 3120"/>
                <a:gd name="T48" fmla="*/ 610036 w 2286"/>
                <a:gd name="T49" fmla="*/ 120028 h 3120"/>
                <a:gd name="T50" fmla="*/ 585370 w 2286"/>
                <a:gd name="T51" fmla="*/ 95965 h 3120"/>
                <a:gd name="T52" fmla="*/ 529443 w 2286"/>
                <a:gd name="T53" fmla="*/ 101981 h 3120"/>
                <a:gd name="T54" fmla="*/ 474663 w 2286"/>
                <a:gd name="T55" fmla="*/ 66173 h 3120"/>
                <a:gd name="T56" fmla="*/ 427914 w 2286"/>
                <a:gd name="T57" fmla="*/ 77058 h 3120"/>
                <a:gd name="T58" fmla="*/ 403536 w 2286"/>
                <a:gd name="T59" fmla="*/ 134351 h 3120"/>
                <a:gd name="T60" fmla="*/ 343880 w 2286"/>
                <a:gd name="T61" fmla="*/ 105418 h 3120"/>
                <a:gd name="T62" fmla="*/ 345027 w 2286"/>
                <a:gd name="T63" fmla="*/ 13464 h 3120"/>
                <a:gd name="T64" fmla="*/ 273899 w 2286"/>
                <a:gd name="T65" fmla="*/ 34089 h 3120"/>
                <a:gd name="T66" fmla="*/ 241777 w 2286"/>
                <a:gd name="T67" fmla="*/ 5729 h 3120"/>
                <a:gd name="T68" fmla="*/ 193881 w 2286"/>
                <a:gd name="T69" fmla="*/ 3724 h 3120"/>
                <a:gd name="T70" fmla="*/ 191873 w 2286"/>
                <a:gd name="T71" fmla="*/ 34375 h 3120"/>
                <a:gd name="T72" fmla="*/ 101816 w 2286"/>
                <a:gd name="T73" fmla="*/ 23490 h 3120"/>
                <a:gd name="T74" fmla="*/ 78585 w 2286"/>
                <a:gd name="T75" fmla="*/ 51277 h 3120"/>
                <a:gd name="T76" fmla="*/ 0 w 2286"/>
                <a:gd name="T77" fmla="*/ 124898 h 3120"/>
                <a:gd name="T78" fmla="*/ 30975 w 2286"/>
                <a:gd name="T79" fmla="*/ 145523 h 3120"/>
                <a:gd name="T80" fmla="*/ 89770 w 2286"/>
                <a:gd name="T81" fmla="*/ 146955 h 3120"/>
                <a:gd name="T82" fmla="*/ 91778 w 2286"/>
                <a:gd name="T83" fmla="*/ 246644 h 3120"/>
                <a:gd name="T84" fmla="*/ 117304 w 2286"/>
                <a:gd name="T85" fmla="*/ 390448 h 3120"/>
                <a:gd name="T86" fmla="*/ 111854 w 2286"/>
                <a:gd name="T87" fmla="*/ 459199 h 3120"/>
                <a:gd name="T88" fmla="*/ 185277 w 2286"/>
                <a:gd name="T89" fmla="*/ 380708 h 3120"/>
                <a:gd name="T90" fmla="*/ 243498 w 2286"/>
                <a:gd name="T91" fmla="*/ 358078 h 3120"/>
                <a:gd name="T92" fmla="*/ 286519 w 2286"/>
                <a:gd name="T93" fmla="*/ 385578 h 3120"/>
                <a:gd name="T94" fmla="*/ 322370 w 2286"/>
                <a:gd name="T95" fmla="*/ 379562 h 3120"/>
                <a:gd name="T96" fmla="*/ 347322 w 2286"/>
                <a:gd name="T97" fmla="*/ 416516 h 3120"/>
                <a:gd name="T98" fmla="*/ 414434 w 2286"/>
                <a:gd name="T99" fmla="*/ 447167 h 3120"/>
                <a:gd name="T100" fmla="*/ 337284 w 2286"/>
                <a:gd name="T101" fmla="*/ 501882 h 3120"/>
                <a:gd name="T102" fmla="*/ 287093 w 2286"/>
                <a:gd name="T103" fmla="*/ 542846 h 3120"/>
                <a:gd name="T104" fmla="*/ 272752 w 2286"/>
                <a:gd name="T105" fmla="*/ 568341 h 3120"/>
                <a:gd name="T106" fmla="*/ 244645 w 2286"/>
                <a:gd name="T107" fmla="*/ 559461 h 3120"/>
                <a:gd name="T108" fmla="*/ 223708 w 2286"/>
                <a:gd name="T109" fmla="*/ 591831 h 3120"/>
                <a:gd name="T110" fmla="*/ 224282 w 2286"/>
                <a:gd name="T111" fmla="*/ 618472 h 3120"/>
                <a:gd name="T112" fmla="*/ 252676 w 2286"/>
                <a:gd name="T113" fmla="*/ 632222 h 3120"/>
                <a:gd name="T114" fmla="*/ 250955 w 2286"/>
                <a:gd name="T115" fmla="*/ 663446 h 3120"/>
                <a:gd name="T116" fmla="*/ 244932 w 2286"/>
                <a:gd name="T117" fmla="*/ 739932 h 3120"/>
                <a:gd name="T118" fmla="*/ 291395 w 2286"/>
                <a:gd name="T119" fmla="*/ 784620 h 3120"/>
                <a:gd name="T120" fmla="*/ 321796 w 2286"/>
                <a:gd name="T121" fmla="*/ 825584 h 3120"/>
                <a:gd name="T122" fmla="*/ 326098 w 2286"/>
                <a:gd name="T123" fmla="*/ 892043 h 3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86"/>
                <a:gd name="T187" fmla="*/ 0 h 3120"/>
                <a:gd name="T188" fmla="*/ 2286 w 2286"/>
                <a:gd name="T189" fmla="*/ 3120 h 31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86" h="3120">
                  <a:moveTo>
                    <a:pt x="1137" y="3114"/>
                  </a:moveTo>
                  <a:cubicBezTo>
                    <a:pt x="1152" y="3115"/>
                    <a:pt x="1183" y="3118"/>
                    <a:pt x="1199" y="3120"/>
                  </a:cubicBezTo>
                  <a:cubicBezTo>
                    <a:pt x="1158" y="3026"/>
                    <a:pt x="1212" y="2927"/>
                    <a:pt x="1243" y="2841"/>
                  </a:cubicBezTo>
                  <a:cubicBezTo>
                    <a:pt x="1288" y="2838"/>
                    <a:pt x="1334" y="2835"/>
                    <a:pt x="1380" y="2833"/>
                  </a:cubicBezTo>
                  <a:cubicBezTo>
                    <a:pt x="1364" y="2799"/>
                    <a:pt x="1338" y="2752"/>
                    <a:pt x="1298" y="2788"/>
                  </a:cubicBezTo>
                  <a:cubicBezTo>
                    <a:pt x="1240" y="2827"/>
                    <a:pt x="1184" y="2750"/>
                    <a:pt x="1202" y="2695"/>
                  </a:cubicBezTo>
                  <a:cubicBezTo>
                    <a:pt x="1221" y="2604"/>
                    <a:pt x="1228" y="2513"/>
                    <a:pt x="1240" y="2418"/>
                  </a:cubicBezTo>
                  <a:cubicBezTo>
                    <a:pt x="1314" y="2426"/>
                    <a:pt x="1381" y="2391"/>
                    <a:pt x="1386" y="2310"/>
                  </a:cubicBezTo>
                  <a:cubicBezTo>
                    <a:pt x="1443" y="2296"/>
                    <a:pt x="1473" y="2358"/>
                    <a:pt x="1519" y="2377"/>
                  </a:cubicBezTo>
                  <a:cubicBezTo>
                    <a:pt x="1572" y="2391"/>
                    <a:pt x="1561" y="2496"/>
                    <a:pt x="1624" y="2479"/>
                  </a:cubicBezTo>
                  <a:cubicBezTo>
                    <a:pt x="1682" y="2450"/>
                    <a:pt x="1794" y="2459"/>
                    <a:pt x="1800" y="2378"/>
                  </a:cubicBezTo>
                  <a:cubicBezTo>
                    <a:pt x="1756" y="2283"/>
                    <a:pt x="1702" y="2192"/>
                    <a:pt x="1664" y="2094"/>
                  </a:cubicBezTo>
                  <a:cubicBezTo>
                    <a:pt x="1765" y="1918"/>
                    <a:pt x="1625" y="1940"/>
                    <a:pt x="1558" y="1879"/>
                  </a:cubicBezTo>
                  <a:cubicBezTo>
                    <a:pt x="1545" y="1812"/>
                    <a:pt x="1549" y="1737"/>
                    <a:pt x="1616" y="1701"/>
                  </a:cubicBezTo>
                  <a:cubicBezTo>
                    <a:pt x="1545" y="1598"/>
                    <a:pt x="1675" y="1499"/>
                    <a:pt x="1794" y="1562"/>
                  </a:cubicBezTo>
                  <a:cubicBezTo>
                    <a:pt x="1798" y="1547"/>
                    <a:pt x="1805" y="1515"/>
                    <a:pt x="1808" y="1499"/>
                  </a:cubicBezTo>
                  <a:cubicBezTo>
                    <a:pt x="1860" y="1498"/>
                    <a:pt x="1963" y="1495"/>
                    <a:pt x="2015" y="1494"/>
                  </a:cubicBezTo>
                  <a:cubicBezTo>
                    <a:pt x="1997" y="1412"/>
                    <a:pt x="1907" y="1430"/>
                    <a:pt x="1844" y="1417"/>
                  </a:cubicBezTo>
                  <a:cubicBezTo>
                    <a:pt x="1780" y="1341"/>
                    <a:pt x="1651" y="1289"/>
                    <a:pt x="1749" y="1151"/>
                  </a:cubicBezTo>
                  <a:cubicBezTo>
                    <a:pt x="1774" y="1024"/>
                    <a:pt x="1560" y="985"/>
                    <a:pt x="1664" y="831"/>
                  </a:cubicBezTo>
                  <a:cubicBezTo>
                    <a:pt x="1720" y="783"/>
                    <a:pt x="1792" y="760"/>
                    <a:pt x="1864" y="746"/>
                  </a:cubicBezTo>
                  <a:cubicBezTo>
                    <a:pt x="1914" y="706"/>
                    <a:pt x="1925" y="638"/>
                    <a:pt x="1950" y="582"/>
                  </a:cubicBezTo>
                  <a:cubicBezTo>
                    <a:pt x="2020" y="563"/>
                    <a:pt x="2047" y="643"/>
                    <a:pt x="2091" y="678"/>
                  </a:cubicBezTo>
                  <a:cubicBezTo>
                    <a:pt x="2176" y="701"/>
                    <a:pt x="2279" y="645"/>
                    <a:pt x="2286" y="552"/>
                  </a:cubicBezTo>
                  <a:cubicBezTo>
                    <a:pt x="2233" y="506"/>
                    <a:pt x="2212" y="406"/>
                    <a:pt x="2127" y="419"/>
                  </a:cubicBezTo>
                  <a:cubicBezTo>
                    <a:pt x="2071" y="454"/>
                    <a:pt x="2051" y="375"/>
                    <a:pt x="2041" y="335"/>
                  </a:cubicBezTo>
                  <a:cubicBezTo>
                    <a:pt x="1971" y="310"/>
                    <a:pt x="1913" y="394"/>
                    <a:pt x="1846" y="356"/>
                  </a:cubicBezTo>
                  <a:cubicBezTo>
                    <a:pt x="1777" y="321"/>
                    <a:pt x="1684" y="315"/>
                    <a:pt x="1655" y="231"/>
                  </a:cubicBezTo>
                  <a:cubicBezTo>
                    <a:pt x="1592" y="135"/>
                    <a:pt x="1536" y="228"/>
                    <a:pt x="1492" y="269"/>
                  </a:cubicBezTo>
                  <a:cubicBezTo>
                    <a:pt x="1416" y="313"/>
                    <a:pt x="1480" y="423"/>
                    <a:pt x="1407" y="469"/>
                  </a:cubicBezTo>
                  <a:cubicBezTo>
                    <a:pt x="1334" y="454"/>
                    <a:pt x="1230" y="450"/>
                    <a:pt x="1199" y="368"/>
                  </a:cubicBezTo>
                  <a:cubicBezTo>
                    <a:pt x="1134" y="272"/>
                    <a:pt x="1202" y="153"/>
                    <a:pt x="1203" y="47"/>
                  </a:cubicBezTo>
                  <a:cubicBezTo>
                    <a:pt x="1119" y="76"/>
                    <a:pt x="1090" y="229"/>
                    <a:pt x="955" y="119"/>
                  </a:cubicBezTo>
                  <a:cubicBezTo>
                    <a:pt x="906" y="98"/>
                    <a:pt x="839" y="88"/>
                    <a:pt x="843" y="20"/>
                  </a:cubicBezTo>
                  <a:cubicBezTo>
                    <a:pt x="788" y="62"/>
                    <a:pt x="734" y="26"/>
                    <a:pt x="676" y="13"/>
                  </a:cubicBezTo>
                  <a:cubicBezTo>
                    <a:pt x="674" y="40"/>
                    <a:pt x="671" y="93"/>
                    <a:pt x="669" y="120"/>
                  </a:cubicBezTo>
                  <a:cubicBezTo>
                    <a:pt x="545" y="226"/>
                    <a:pt x="459" y="0"/>
                    <a:pt x="355" y="82"/>
                  </a:cubicBezTo>
                  <a:cubicBezTo>
                    <a:pt x="308" y="95"/>
                    <a:pt x="320" y="160"/>
                    <a:pt x="274" y="179"/>
                  </a:cubicBezTo>
                  <a:cubicBezTo>
                    <a:pt x="164" y="243"/>
                    <a:pt x="63" y="323"/>
                    <a:pt x="0" y="436"/>
                  </a:cubicBezTo>
                  <a:lnTo>
                    <a:pt x="108" y="508"/>
                  </a:lnTo>
                  <a:cubicBezTo>
                    <a:pt x="206" y="704"/>
                    <a:pt x="217" y="466"/>
                    <a:pt x="313" y="513"/>
                  </a:cubicBezTo>
                  <a:cubicBezTo>
                    <a:pt x="424" y="596"/>
                    <a:pt x="339" y="754"/>
                    <a:pt x="320" y="861"/>
                  </a:cubicBezTo>
                  <a:cubicBezTo>
                    <a:pt x="348" y="1027"/>
                    <a:pt x="472" y="1190"/>
                    <a:pt x="409" y="1363"/>
                  </a:cubicBezTo>
                  <a:cubicBezTo>
                    <a:pt x="431" y="1445"/>
                    <a:pt x="373" y="1520"/>
                    <a:pt x="390" y="1603"/>
                  </a:cubicBezTo>
                  <a:cubicBezTo>
                    <a:pt x="532" y="1608"/>
                    <a:pt x="566" y="1416"/>
                    <a:pt x="646" y="1329"/>
                  </a:cubicBezTo>
                  <a:cubicBezTo>
                    <a:pt x="720" y="1319"/>
                    <a:pt x="782" y="1280"/>
                    <a:pt x="849" y="1250"/>
                  </a:cubicBezTo>
                  <a:cubicBezTo>
                    <a:pt x="906" y="1270"/>
                    <a:pt x="957" y="1302"/>
                    <a:pt x="999" y="1346"/>
                  </a:cubicBezTo>
                  <a:cubicBezTo>
                    <a:pt x="1043" y="1372"/>
                    <a:pt x="1078" y="1305"/>
                    <a:pt x="1124" y="1325"/>
                  </a:cubicBezTo>
                  <a:cubicBezTo>
                    <a:pt x="1160" y="1364"/>
                    <a:pt x="1199" y="1401"/>
                    <a:pt x="1211" y="1454"/>
                  </a:cubicBezTo>
                  <a:cubicBezTo>
                    <a:pt x="1264" y="1446"/>
                    <a:pt x="1483" y="1434"/>
                    <a:pt x="1445" y="1561"/>
                  </a:cubicBezTo>
                  <a:cubicBezTo>
                    <a:pt x="1354" y="1625"/>
                    <a:pt x="1300" y="1753"/>
                    <a:pt x="1176" y="1752"/>
                  </a:cubicBezTo>
                  <a:cubicBezTo>
                    <a:pt x="1163" y="1841"/>
                    <a:pt x="1068" y="1860"/>
                    <a:pt x="1001" y="1895"/>
                  </a:cubicBezTo>
                  <a:cubicBezTo>
                    <a:pt x="987" y="1926"/>
                    <a:pt x="970" y="1956"/>
                    <a:pt x="951" y="1984"/>
                  </a:cubicBezTo>
                  <a:cubicBezTo>
                    <a:pt x="919" y="1971"/>
                    <a:pt x="886" y="1960"/>
                    <a:pt x="853" y="1953"/>
                  </a:cubicBezTo>
                  <a:cubicBezTo>
                    <a:pt x="849" y="2010"/>
                    <a:pt x="860" y="2080"/>
                    <a:pt x="780" y="2066"/>
                  </a:cubicBezTo>
                  <a:cubicBezTo>
                    <a:pt x="780" y="2089"/>
                    <a:pt x="781" y="2136"/>
                    <a:pt x="782" y="2159"/>
                  </a:cubicBezTo>
                  <a:cubicBezTo>
                    <a:pt x="819" y="2167"/>
                    <a:pt x="852" y="2183"/>
                    <a:pt x="881" y="2207"/>
                  </a:cubicBezTo>
                  <a:cubicBezTo>
                    <a:pt x="896" y="2245"/>
                    <a:pt x="833" y="2291"/>
                    <a:pt x="875" y="2316"/>
                  </a:cubicBezTo>
                  <a:cubicBezTo>
                    <a:pt x="973" y="2383"/>
                    <a:pt x="872" y="2498"/>
                    <a:pt x="854" y="2583"/>
                  </a:cubicBezTo>
                  <a:cubicBezTo>
                    <a:pt x="946" y="2585"/>
                    <a:pt x="939" y="2706"/>
                    <a:pt x="1016" y="2739"/>
                  </a:cubicBezTo>
                  <a:cubicBezTo>
                    <a:pt x="1045" y="2792"/>
                    <a:pt x="1081" y="2838"/>
                    <a:pt x="1122" y="2882"/>
                  </a:cubicBezTo>
                  <a:cubicBezTo>
                    <a:pt x="1172" y="2955"/>
                    <a:pt x="1059" y="3056"/>
                    <a:pt x="1137" y="3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38"/>
            <p:cNvSpPr>
              <a:spLocks/>
            </p:cNvSpPr>
            <p:nvPr/>
          </p:nvSpPr>
          <p:spPr bwMode="auto">
            <a:xfrm flipV="1">
              <a:off x="8438556" y="5306095"/>
              <a:ext cx="207963" cy="201612"/>
            </a:xfrm>
            <a:custGeom>
              <a:avLst/>
              <a:gdLst>
                <a:gd name="T0" fmla="*/ 48013 w 732"/>
                <a:gd name="T1" fmla="*/ 201612 h 707"/>
                <a:gd name="T2" fmla="*/ 156256 w 732"/>
                <a:gd name="T3" fmla="*/ 190205 h 707"/>
                <a:gd name="T4" fmla="*/ 158529 w 732"/>
                <a:gd name="T5" fmla="*/ 161689 h 707"/>
                <a:gd name="T6" fmla="*/ 207963 w 732"/>
                <a:gd name="T7" fmla="*/ 160263 h 707"/>
                <a:gd name="T8" fmla="*/ 195747 w 732"/>
                <a:gd name="T9" fmla="*/ 52756 h 707"/>
                <a:gd name="T10" fmla="*/ 117050 w 732"/>
                <a:gd name="T11" fmla="*/ 0 h 707"/>
                <a:gd name="T12" fmla="*/ 85231 w 732"/>
                <a:gd name="T13" fmla="*/ 26520 h 707"/>
                <a:gd name="T14" fmla="*/ 29831 w 732"/>
                <a:gd name="T15" fmla="*/ 32509 h 707"/>
                <a:gd name="T16" fmla="*/ 0 w 732"/>
                <a:gd name="T17" fmla="*/ 82698 h 707"/>
                <a:gd name="T18" fmla="*/ 19887 w 732"/>
                <a:gd name="T19" fmla="*/ 138020 h 707"/>
                <a:gd name="T20" fmla="*/ 48013 w 732"/>
                <a:gd name="T21" fmla="*/ 201612 h 7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2"/>
                <a:gd name="T34" fmla="*/ 0 h 707"/>
                <a:gd name="T35" fmla="*/ 732 w 732"/>
                <a:gd name="T36" fmla="*/ 707 h 7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2" h="707">
                  <a:moveTo>
                    <a:pt x="169" y="707"/>
                  </a:moveTo>
                  <a:cubicBezTo>
                    <a:pt x="295" y="689"/>
                    <a:pt x="422" y="673"/>
                    <a:pt x="550" y="667"/>
                  </a:cubicBezTo>
                  <a:cubicBezTo>
                    <a:pt x="552" y="642"/>
                    <a:pt x="556" y="592"/>
                    <a:pt x="558" y="567"/>
                  </a:cubicBezTo>
                  <a:lnTo>
                    <a:pt x="732" y="562"/>
                  </a:lnTo>
                  <a:cubicBezTo>
                    <a:pt x="713" y="437"/>
                    <a:pt x="700" y="312"/>
                    <a:pt x="689" y="185"/>
                  </a:cubicBezTo>
                  <a:cubicBezTo>
                    <a:pt x="582" y="148"/>
                    <a:pt x="511" y="51"/>
                    <a:pt x="412" y="0"/>
                  </a:cubicBezTo>
                  <a:cubicBezTo>
                    <a:pt x="363" y="12"/>
                    <a:pt x="339" y="65"/>
                    <a:pt x="300" y="93"/>
                  </a:cubicBezTo>
                  <a:cubicBezTo>
                    <a:pt x="234" y="84"/>
                    <a:pt x="169" y="107"/>
                    <a:pt x="105" y="114"/>
                  </a:cubicBezTo>
                  <a:cubicBezTo>
                    <a:pt x="81" y="179"/>
                    <a:pt x="28" y="227"/>
                    <a:pt x="0" y="290"/>
                  </a:cubicBezTo>
                  <a:cubicBezTo>
                    <a:pt x="17" y="356"/>
                    <a:pt x="62" y="414"/>
                    <a:pt x="70" y="484"/>
                  </a:cubicBezTo>
                  <a:cubicBezTo>
                    <a:pt x="155" y="515"/>
                    <a:pt x="247" y="582"/>
                    <a:pt x="169" y="70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41"/>
            <p:cNvSpPr>
              <a:spLocks/>
            </p:cNvSpPr>
            <p:nvPr/>
          </p:nvSpPr>
          <p:spPr bwMode="auto">
            <a:xfrm flipV="1">
              <a:off x="8668744" y="4263107"/>
              <a:ext cx="1495425" cy="1593850"/>
            </a:xfrm>
            <a:custGeom>
              <a:avLst/>
              <a:gdLst>
                <a:gd name="T0" fmla="*/ 150660 w 5221"/>
                <a:gd name="T1" fmla="*/ 1561469 h 5562"/>
                <a:gd name="T2" fmla="*/ 218829 w 5221"/>
                <a:gd name="T3" fmla="*/ 1509028 h 5562"/>
                <a:gd name="T4" fmla="*/ 352303 w 5221"/>
                <a:gd name="T5" fmla="*/ 1337378 h 5562"/>
                <a:gd name="T6" fmla="*/ 346288 w 5221"/>
                <a:gd name="T7" fmla="*/ 1190659 h 5562"/>
                <a:gd name="T8" fmla="*/ 431356 w 5221"/>
                <a:gd name="T9" fmla="*/ 1023308 h 5562"/>
                <a:gd name="T10" fmla="*/ 612950 w 5221"/>
                <a:gd name="T11" fmla="*/ 821283 h 5562"/>
                <a:gd name="T12" fmla="*/ 715203 w 5221"/>
                <a:gd name="T13" fmla="*/ 629574 h 5562"/>
                <a:gd name="T14" fmla="*/ 775639 w 5221"/>
                <a:gd name="T15" fmla="*/ 569682 h 5562"/>
                <a:gd name="T16" fmla="*/ 928876 w 5221"/>
                <a:gd name="T17" fmla="*/ 470532 h 5562"/>
                <a:gd name="T18" fmla="*/ 1062637 w 5221"/>
                <a:gd name="T19" fmla="*/ 432133 h 5562"/>
                <a:gd name="T20" fmla="*/ 1194679 w 5221"/>
                <a:gd name="T21" fmla="*/ 321234 h 5562"/>
                <a:gd name="T22" fmla="*/ 1355077 w 5221"/>
                <a:gd name="T23" fmla="*/ 229822 h 5562"/>
                <a:gd name="T24" fmla="*/ 1458190 w 5221"/>
                <a:gd name="T25" fmla="*/ 160474 h 5562"/>
                <a:gd name="T26" fmla="*/ 1474802 w 5221"/>
                <a:gd name="T27" fmla="*/ 96284 h 5562"/>
                <a:gd name="T28" fmla="*/ 1447592 w 5221"/>
                <a:gd name="T29" fmla="*/ 52727 h 5562"/>
                <a:gd name="T30" fmla="*/ 1141976 w 5221"/>
                <a:gd name="T31" fmla="*/ 25790 h 5562"/>
                <a:gd name="T32" fmla="*/ 1081827 w 5221"/>
                <a:gd name="T33" fmla="*/ 77944 h 5562"/>
                <a:gd name="T34" fmla="*/ 1050320 w 5221"/>
                <a:gd name="T35" fmla="*/ 147865 h 5562"/>
                <a:gd name="T36" fmla="*/ 918279 w 5221"/>
                <a:gd name="T37" fmla="*/ 126946 h 5562"/>
                <a:gd name="T38" fmla="*/ 860994 w 5221"/>
                <a:gd name="T39" fmla="*/ 149871 h 5562"/>
                <a:gd name="T40" fmla="*/ 856411 w 5221"/>
                <a:gd name="T41" fmla="*/ 285987 h 5562"/>
                <a:gd name="T42" fmla="*/ 719213 w 5221"/>
                <a:gd name="T43" fmla="*/ 320661 h 5562"/>
                <a:gd name="T44" fmla="*/ 673672 w 5221"/>
                <a:gd name="T45" fmla="*/ 416659 h 5562"/>
                <a:gd name="T46" fmla="*/ 563684 w 5221"/>
                <a:gd name="T47" fmla="*/ 398892 h 5562"/>
                <a:gd name="T48" fmla="*/ 466300 w 5221"/>
                <a:gd name="T49" fmla="*/ 399465 h 5562"/>
                <a:gd name="T50" fmla="*/ 411020 w 5221"/>
                <a:gd name="T51" fmla="*/ 492884 h 5562"/>
                <a:gd name="T52" fmla="*/ 436225 w 5221"/>
                <a:gd name="T53" fmla="*/ 589455 h 5562"/>
                <a:gd name="T54" fmla="*/ 482340 w 5221"/>
                <a:gd name="T55" fmla="*/ 650206 h 5562"/>
                <a:gd name="T56" fmla="*/ 406151 w 5221"/>
                <a:gd name="T57" fmla="*/ 675137 h 5562"/>
                <a:gd name="T58" fmla="*/ 403000 w 5221"/>
                <a:gd name="T59" fmla="*/ 745344 h 5562"/>
                <a:gd name="T60" fmla="*/ 443672 w 5221"/>
                <a:gd name="T61" fmla="*/ 913269 h 5562"/>
                <a:gd name="T62" fmla="*/ 326525 w 5221"/>
                <a:gd name="T63" fmla="*/ 922152 h 5562"/>
                <a:gd name="T64" fmla="*/ 291294 w 5221"/>
                <a:gd name="T65" fmla="*/ 923871 h 5562"/>
                <a:gd name="T66" fmla="*/ 295304 w 5221"/>
                <a:gd name="T67" fmla="*/ 982616 h 5562"/>
                <a:gd name="T68" fmla="*/ 263225 w 5221"/>
                <a:gd name="T69" fmla="*/ 1048525 h 5562"/>
                <a:gd name="T70" fmla="*/ 203648 w 5221"/>
                <a:gd name="T71" fmla="*/ 1104978 h 5562"/>
                <a:gd name="T72" fmla="*/ 169277 w 5221"/>
                <a:gd name="T73" fmla="*/ 1065719 h 5562"/>
                <a:gd name="T74" fmla="*/ 31507 w 5221"/>
                <a:gd name="T75" fmla="*/ 966282 h 5562"/>
                <a:gd name="T76" fmla="*/ 47547 w 5221"/>
                <a:gd name="T77" fmla="*/ 1018150 h 5562"/>
                <a:gd name="T78" fmla="*/ 119439 w 5221"/>
                <a:gd name="T79" fmla="*/ 1088644 h 5562"/>
                <a:gd name="T80" fmla="*/ 110560 w 5221"/>
                <a:gd name="T81" fmla="*/ 1208140 h 5562"/>
                <a:gd name="T82" fmla="*/ 49838 w 5221"/>
                <a:gd name="T83" fmla="*/ 1268317 h 5562"/>
                <a:gd name="T84" fmla="*/ 48119 w 5221"/>
                <a:gd name="T85" fmla="*/ 1382082 h 5562"/>
                <a:gd name="T86" fmla="*/ 80199 w 5221"/>
                <a:gd name="T87" fmla="*/ 1521923 h 5562"/>
                <a:gd name="T88" fmla="*/ 78767 w 5221"/>
                <a:gd name="T89" fmla="*/ 1572931 h 55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21"/>
                <a:gd name="T136" fmla="*/ 0 h 5562"/>
                <a:gd name="T137" fmla="*/ 5221 w 5221"/>
                <a:gd name="T138" fmla="*/ 5562 h 55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21" h="5562">
                  <a:moveTo>
                    <a:pt x="286" y="5556"/>
                  </a:moveTo>
                  <a:cubicBezTo>
                    <a:pt x="383" y="5562"/>
                    <a:pt x="433" y="5454"/>
                    <a:pt x="526" y="5449"/>
                  </a:cubicBezTo>
                  <a:cubicBezTo>
                    <a:pt x="576" y="5449"/>
                    <a:pt x="589" y="5391"/>
                    <a:pt x="609" y="5355"/>
                  </a:cubicBezTo>
                  <a:cubicBezTo>
                    <a:pt x="661" y="5326"/>
                    <a:pt x="725" y="5315"/>
                    <a:pt x="764" y="5266"/>
                  </a:cubicBezTo>
                  <a:cubicBezTo>
                    <a:pt x="824" y="5028"/>
                    <a:pt x="994" y="4846"/>
                    <a:pt x="1171" y="4686"/>
                  </a:cubicBezTo>
                  <a:cubicBezTo>
                    <a:pt x="1186" y="4681"/>
                    <a:pt x="1215" y="4672"/>
                    <a:pt x="1230" y="4667"/>
                  </a:cubicBezTo>
                  <a:cubicBezTo>
                    <a:pt x="1242" y="4535"/>
                    <a:pt x="1119" y="4426"/>
                    <a:pt x="1162" y="4286"/>
                  </a:cubicBezTo>
                  <a:cubicBezTo>
                    <a:pt x="1154" y="4237"/>
                    <a:pt x="1193" y="4199"/>
                    <a:pt x="1209" y="4155"/>
                  </a:cubicBezTo>
                  <a:cubicBezTo>
                    <a:pt x="1251" y="4059"/>
                    <a:pt x="1280" y="3956"/>
                    <a:pt x="1347" y="3871"/>
                  </a:cubicBezTo>
                  <a:cubicBezTo>
                    <a:pt x="1404" y="3774"/>
                    <a:pt x="1398" y="3636"/>
                    <a:pt x="1506" y="3571"/>
                  </a:cubicBezTo>
                  <a:cubicBezTo>
                    <a:pt x="1660" y="3398"/>
                    <a:pt x="1862" y="3262"/>
                    <a:pt x="1982" y="3060"/>
                  </a:cubicBezTo>
                  <a:cubicBezTo>
                    <a:pt x="2052" y="3011"/>
                    <a:pt x="2078" y="2923"/>
                    <a:pt x="2140" y="2866"/>
                  </a:cubicBezTo>
                  <a:cubicBezTo>
                    <a:pt x="2274" y="2687"/>
                    <a:pt x="2311" y="2459"/>
                    <a:pt x="2368" y="2248"/>
                  </a:cubicBezTo>
                  <a:cubicBezTo>
                    <a:pt x="2411" y="2232"/>
                    <a:pt x="2454" y="2214"/>
                    <a:pt x="2497" y="2197"/>
                  </a:cubicBezTo>
                  <a:cubicBezTo>
                    <a:pt x="2526" y="2148"/>
                    <a:pt x="2583" y="2048"/>
                    <a:pt x="2612" y="1998"/>
                  </a:cubicBezTo>
                  <a:cubicBezTo>
                    <a:pt x="2636" y="1996"/>
                    <a:pt x="2684" y="1991"/>
                    <a:pt x="2708" y="1988"/>
                  </a:cubicBezTo>
                  <a:cubicBezTo>
                    <a:pt x="2716" y="1873"/>
                    <a:pt x="2783" y="1756"/>
                    <a:pt x="2900" y="1725"/>
                  </a:cubicBezTo>
                  <a:cubicBezTo>
                    <a:pt x="3019" y="1702"/>
                    <a:pt x="3108" y="1599"/>
                    <a:pt x="3243" y="1642"/>
                  </a:cubicBezTo>
                  <a:cubicBezTo>
                    <a:pt x="3330" y="1640"/>
                    <a:pt x="3502" y="1636"/>
                    <a:pt x="3588" y="1634"/>
                  </a:cubicBezTo>
                  <a:cubicBezTo>
                    <a:pt x="3629" y="1592"/>
                    <a:pt x="3668" y="1549"/>
                    <a:pt x="3710" y="1508"/>
                  </a:cubicBezTo>
                  <a:cubicBezTo>
                    <a:pt x="3760" y="1505"/>
                    <a:pt x="3860" y="1499"/>
                    <a:pt x="3910" y="1496"/>
                  </a:cubicBezTo>
                  <a:cubicBezTo>
                    <a:pt x="3993" y="1368"/>
                    <a:pt x="4120" y="1269"/>
                    <a:pt x="4171" y="1121"/>
                  </a:cubicBezTo>
                  <a:cubicBezTo>
                    <a:pt x="4318" y="1028"/>
                    <a:pt x="4493" y="1130"/>
                    <a:pt x="4649" y="1143"/>
                  </a:cubicBezTo>
                  <a:cubicBezTo>
                    <a:pt x="4729" y="1051"/>
                    <a:pt x="4703" y="913"/>
                    <a:pt x="4731" y="802"/>
                  </a:cubicBezTo>
                  <a:cubicBezTo>
                    <a:pt x="4784" y="774"/>
                    <a:pt x="4866" y="771"/>
                    <a:pt x="4878" y="698"/>
                  </a:cubicBezTo>
                  <a:cubicBezTo>
                    <a:pt x="4948" y="651"/>
                    <a:pt x="5056" y="644"/>
                    <a:pt x="5091" y="560"/>
                  </a:cubicBezTo>
                  <a:cubicBezTo>
                    <a:pt x="5137" y="538"/>
                    <a:pt x="5176" y="504"/>
                    <a:pt x="5215" y="471"/>
                  </a:cubicBezTo>
                  <a:cubicBezTo>
                    <a:pt x="5196" y="424"/>
                    <a:pt x="5167" y="382"/>
                    <a:pt x="5149" y="336"/>
                  </a:cubicBezTo>
                  <a:cubicBezTo>
                    <a:pt x="5155" y="292"/>
                    <a:pt x="5203" y="274"/>
                    <a:pt x="5221" y="235"/>
                  </a:cubicBezTo>
                  <a:cubicBezTo>
                    <a:pt x="5161" y="231"/>
                    <a:pt x="5104" y="217"/>
                    <a:pt x="5054" y="184"/>
                  </a:cubicBezTo>
                  <a:cubicBezTo>
                    <a:pt x="5017" y="102"/>
                    <a:pt x="4965" y="0"/>
                    <a:pt x="4831" y="88"/>
                  </a:cubicBezTo>
                  <a:cubicBezTo>
                    <a:pt x="4549" y="91"/>
                    <a:pt x="4268" y="84"/>
                    <a:pt x="3987" y="90"/>
                  </a:cubicBezTo>
                  <a:cubicBezTo>
                    <a:pt x="3985" y="135"/>
                    <a:pt x="3983" y="179"/>
                    <a:pt x="3981" y="223"/>
                  </a:cubicBezTo>
                  <a:cubicBezTo>
                    <a:pt x="3912" y="236"/>
                    <a:pt x="3845" y="258"/>
                    <a:pt x="3777" y="272"/>
                  </a:cubicBezTo>
                  <a:cubicBezTo>
                    <a:pt x="3714" y="350"/>
                    <a:pt x="3654" y="428"/>
                    <a:pt x="3595" y="506"/>
                  </a:cubicBezTo>
                  <a:cubicBezTo>
                    <a:pt x="3613" y="509"/>
                    <a:pt x="3649" y="514"/>
                    <a:pt x="3667" y="516"/>
                  </a:cubicBezTo>
                  <a:cubicBezTo>
                    <a:pt x="3673" y="596"/>
                    <a:pt x="3579" y="683"/>
                    <a:pt x="3499" y="644"/>
                  </a:cubicBezTo>
                  <a:cubicBezTo>
                    <a:pt x="3417" y="557"/>
                    <a:pt x="3302" y="511"/>
                    <a:pt x="3206" y="443"/>
                  </a:cubicBezTo>
                  <a:cubicBezTo>
                    <a:pt x="3162" y="439"/>
                    <a:pt x="3118" y="440"/>
                    <a:pt x="3074" y="444"/>
                  </a:cubicBezTo>
                  <a:cubicBezTo>
                    <a:pt x="3071" y="489"/>
                    <a:pt x="3048" y="515"/>
                    <a:pt x="3006" y="523"/>
                  </a:cubicBezTo>
                  <a:cubicBezTo>
                    <a:pt x="2980" y="574"/>
                    <a:pt x="2945" y="627"/>
                    <a:pt x="2966" y="686"/>
                  </a:cubicBezTo>
                  <a:cubicBezTo>
                    <a:pt x="2996" y="787"/>
                    <a:pt x="3006" y="895"/>
                    <a:pt x="2990" y="998"/>
                  </a:cubicBezTo>
                  <a:cubicBezTo>
                    <a:pt x="2928" y="1055"/>
                    <a:pt x="2861" y="1156"/>
                    <a:pt x="2749" y="1079"/>
                  </a:cubicBezTo>
                  <a:cubicBezTo>
                    <a:pt x="2668" y="1106"/>
                    <a:pt x="2584" y="1064"/>
                    <a:pt x="2511" y="1119"/>
                  </a:cubicBezTo>
                  <a:cubicBezTo>
                    <a:pt x="2501" y="1219"/>
                    <a:pt x="2447" y="1303"/>
                    <a:pt x="2372" y="1367"/>
                  </a:cubicBezTo>
                  <a:cubicBezTo>
                    <a:pt x="2367" y="1389"/>
                    <a:pt x="2357" y="1432"/>
                    <a:pt x="2352" y="1454"/>
                  </a:cubicBezTo>
                  <a:cubicBezTo>
                    <a:pt x="2258" y="1520"/>
                    <a:pt x="2151" y="1551"/>
                    <a:pt x="2049" y="1602"/>
                  </a:cubicBezTo>
                  <a:cubicBezTo>
                    <a:pt x="2001" y="1541"/>
                    <a:pt x="1971" y="1469"/>
                    <a:pt x="1968" y="1392"/>
                  </a:cubicBezTo>
                  <a:cubicBezTo>
                    <a:pt x="1895" y="1433"/>
                    <a:pt x="1850" y="1559"/>
                    <a:pt x="1727" y="1464"/>
                  </a:cubicBezTo>
                  <a:cubicBezTo>
                    <a:pt x="1682" y="1461"/>
                    <a:pt x="1667" y="1409"/>
                    <a:pt x="1628" y="1394"/>
                  </a:cubicBezTo>
                  <a:cubicBezTo>
                    <a:pt x="1617" y="1503"/>
                    <a:pt x="1503" y="1548"/>
                    <a:pt x="1413" y="1577"/>
                  </a:cubicBezTo>
                  <a:cubicBezTo>
                    <a:pt x="1413" y="1624"/>
                    <a:pt x="1390" y="1689"/>
                    <a:pt x="1435" y="1720"/>
                  </a:cubicBezTo>
                  <a:cubicBezTo>
                    <a:pt x="1510" y="1764"/>
                    <a:pt x="1478" y="1862"/>
                    <a:pt x="1447" y="1924"/>
                  </a:cubicBezTo>
                  <a:cubicBezTo>
                    <a:pt x="1426" y="1987"/>
                    <a:pt x="1488" y="2019"/>
                    <a:pt x="1523" y="2057"/>
                  </a:cubicBezTo>
                  <a:cubicBezTo>
                    <a:pt x="1579" y="2069"/>
                    <a:pt x="1625" y="2011"/>
                    <a:pt x="1685" y="2030"/>
                  </a:cubicBezTo>
                  <a:cubicBezTo>
                    <a:pt x="1685" y="2109"/>
                    <a:pt x="1774" y="2210"/>
                    <a:pt x="1684" y="2269"/>
                  </a:cubicBezTo>
                  <a:cubicBezTo>
                    <a:pt x="1657" y="2323"/>
                    <a:pt x="1603" y="2302"/>
                    <a:pt x="1558" y="2289"/>
                  </a:cubicBezTo>
                  <a:cubicBezTo>
                    <a:pt x="1511" y="2311"/>
                    <a:pt x="1464" y="2334"/>
                    <a:pt x="1418" y="2356"/>
                  </a:cubicBezTo>
                  <a:cubicBezTo>
                    <a:pt x="1364" y="2402"/>
                    <a:pt x="1359" y="2502"/>
                    <a:pt x="1268" y="2494"/>
                  </a:cubicBezTo>
                  <a:cubicBezTo>
                    <a:pt x="1293" y="2548"/>
                    <a:pt x="1347" y="2591"/>
                    <a:pt x="1407" y="2601"/>
                  </a:cubicBezTo>
                  <a:cubicBezTo>
                    <a:pt x="1411" y="2649"/>
                    <a:pt x="1367" y="2686"/>
                    <a:pt x="1374" y="2734"/>
                  </a:cubicBezTo>
                  <a:cubicBezTo>
                    <a:pt x="1392" y="2896"/>
                    <a:pt x="1554" y="3021"/>
                    <a:pt x="1549" y="3187"/>
                  </a:cubicBezTo>
                  <a:cubicBezTo>
                    <a:pt x="1447" y="3203"/>
                    <a:pt x="1348" y="3236"/>
                    <a:pt x="1258" y="3287"/>
                  </a:cubicBezTo>
                  <a:cubicBezTo>
                    <a:pt x="1202" y="3327"/>
                    <a:pt x="1171" y="3250"/>
                    <a:pt x="1140" y="3218"/>
                  </a:cubicBezTo>
                  <a:cubicBezTo>
                    <a:pt x="1115" y="3189"/>
                    <a:pt x="1111" y="3122"/>
                    <a:pt x="1063" y="3125"/>
                  </a:cubicBezTo>
                  <a:cubicBezTo>
                    <a:pt x="1056" y="3162"/>
                    <a:pt x="1040" y="3195"/>
                    <a:pt x="1017" y="3224"/>
                  </a:cubicBezTo>
                  <a:cubicBezTo>
                    <a:pt x="1000" y="3216"/>
                    <a:pt x="965" y="3202"/>
                    <a:pt x="948" y="3195"/>
                  </a:cubicBezTo>
                  <a:cubicBezTo>
                    <a:pt x="968" y="3275"/>
                    <a:pt x="993" y="3355"/>
                    <a:pt x="1031" y="3429"/>
                  </a:cubicBezTo>
                  <a:cubicBezTo>
                    <a:pt x="1076" y="3452"/>
                    <a:pt x="1153" y="3472"/>
                    <a:pt x="1121" y="3539"/>
                  </a:cubicBezTo>
                  <a:cubicBezTo>
                    <a:pt x="1068" y="3601"/>
                    <a:pt x="995" y="3634"/>
                    <a:pt x="919" y="3659"/>
                  </a:cubicBezTo>
                  <a:cubicBezTo>
                    <a:pt x="897" y="3730"/>
                    <a:pt x="968" y="3786"/>
                    <a:pt x="947" y="3857"/>
                  </a:cubicBezTo>
                  <a:cubicBezTo>
                    <a:pt x="875" y="3887"/>
                    <a:pt x="767" y="3938"/>
                    <a:pt x="711" y="3856"/>
                  </a:cubicBezTo>
                  <a:cubicBezTo>
                    <a:pt x="622" y="3796"/>
                    <a:pt x="683" y="3672"/>
                    <a:pt x="667" y="3580"/>
                  </a:cubicBezTo>
                  <a:cubicBezTo>
                    <a:pt x="609" y="3591"/>
                    <a:pt x="619" y="3677"/>
                    <a:pt x="591" y="3719"/>
                  </a:cubicBezTo>
                  <a:cubicBezTo>
                    <a:pt x="490" y="3750"/>
                    <a:pt x="505" y="3602"/>
                    <a:pt x="424" y="3577"/>
                  </a:cubicBezTo>
                  <a:cubicBezTo>
                    <a:pt x="298" y="3542"/>
                    <a:pt x="258" y="3337"/>
                    <a:pt x="110" y="3372"/>
                  </a:cubicBezTo>
                  <a:cubicBezTo>
                    <a:pt x="97" y="3404"/>
                    <a:pt x="86" y="3436"/>
                    <a:pt x="76" y="3468"/>
                  </a:cubicBezTo>
                  <a:cubicBezTo>
                    <a:pt x="106" y="3497"/>
                    <a:pt x="136" y="3525"/>
                    <a:pt x="166" y="3553"/>
                  </a:cubicBezTo>
                  <a:cubicBezTo>
                    <a:pt x="181" y="3608"/>
                    <a:pt x="160" y="3680"/>
                    <a:pt x="217" y="3715"/>
                  </a:cubicBezTo>
                  <a:cubicBezTo>
                    <a:pt x="261" y="3790"/>
                    <a:pt x="371" y="3726"/>
                    <a:pt x="417" y="3799"/>
                  </a:cubicBezTo>
                  <a:cubicBezTo>
                    <a:pt x="398" y="3870"/>
                    <a:pt x="400" y="3954"/>
                    <a:pt x="449" y="4013"/>
                  </a:cubicBezTo>
                  <a:cubicBezTo>
                    <a:pt x="525" y="4063"/>
                    <a:pt x="509" y="4221"/>
                    <a:pt x="386" y="4216"/>
                  </a:cubicBezTo>
                  <a:cubicBezTo>
                    <a:pt x="325" y="4323"/>
                    <a:pt x="254" y="4236"/>
                    <a:pt x="180" y="4253"/>
                  </a:cubicBezTo>
                  <a:cubicBezTo>
                    <a:pt x="145" y="4310"/>
                    <a:pt x="158" y="4367"/>
                    <a:pt x="174" y="4426"/>
                  </a:cubicBezTo>
                  <a:cubicBezTo>
                    <a:pt x="125" y="4524"/>
                    <a:pt x="54" y="4609"/>
                    <a:pt x="0" y="4703"/>
                  </a:cubicBezTo>
                  <a:cubicBezTo>
                    <a:pt x="74" y="4710"/>
                    <a:pt x="115" y="4778"/>
                    <a:pt x="168" y="4823"/>
                  </a:cubicBezTo>
                  <a:cubicBezTo>
                    <a:pt x="203" y="4898"/>
                    <a:pt x="73" y="4913"/>
                    <a:pt x="104" y="4991"/>
                  </a:cubicBezTo>
                  <a:cubicBezTo>
                    <a:pt x="151" y="5104"/>
                    <a:pt x="220" y="5206"/>
                    <a:pt x="280" y="5311"/>
                  </a:cubicBezTo>
                  <a:cubicBezTo>
                    <a:pt x="314" y="5418"/>
                    <a:pt x="153" y="5399"/>
                    <a:pt x="137" y="5483"/>
                  </a:cubicBezTo>
                  <a:cubicBezTo>
                    <a:pt x="183" y="5485"/>
                    <a:pt x="229" y="5487"/>
                    <a:pt x="275" y="5489"/>
                  </a:cubicBezTo>
                  <a:cubicBezTo>
                    <a:pt x="278" y="5506"/>
                    <a:pt x="283" y="5540"/>
                    <a:pt x="286" y="5556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142"/>
            <p:cNvSpPr>
              <a:spLocks/>
            </p:cNvSpPr>
            <p:nvPr/>
          </p:nvSpPr>
          <p:spPr bwMode="auto">
            <a:xfrm flipV="1">
              <a:off x="10495955" y="4720308"/>
              <a:ext cx="984250" cy="879475"/>
            </a:xfrm>
            <a:custGeom>
              <a:avLst/>
              <a:gdLst>
                <a:gd name="T0" fmla="*/ 548302 w 3434"/>
                <a:gd name="T1" fmla="*/ 878329 h 3070"/>
                <a:gd name="T2" fmla="*/ 593875 w 3434"/>
                <a:gd name="T3" fmla="*/ 866870 h 3070"/>
                <a:gd name="T4" fmla="*/ 657218 w 3434"/>
                <a:gd name="T5" fmla="*/ 840515 h 3070"/>
                <a:gd name="T6" fmla="*/ 676135 w 3434"/>
                <a:gd name="T7" fmla="*/ 846817 h 3070"/>
                <a:gd name="T8" fmla="*/ 730306 w 3434"/>
                <a:gd name="T9" fmla="*/ 760302 h 3070"/>
                <a:gd name="T10" fmla="*/ 776738 w 3434"/>
                <a:gd name="T11" fmla="*/ 746265 h 3070"/>
                <a:gd name="T12" fmla="*/ 811705 w 3434"/>
                <a:gd name="T13" fmla="*/ 669776 h 3070"/>
                <a:gd name="T14" fmla="*/ 857564 w 3434"/>
                <a:gd name="T15" fmla="*/ 624513 h 3070"/>
                <a:gd name="T16" fmla="*/ 908296 w 3434"/>
                <a:gd name="T17" fmla="*/ 584693 h 3070"/>
                <a:gd name="T18" fmla="*/ 942977 w 3434"/>
                <a:gd name="T19" fmla="*/ 516226 h 3070"/>
                <a:gd name="T20" fmla="*/ 952435 w 3434"/>
                <a:gd name="T21" fmla="*/ 395048 h 3070"/>
                <a:gd name="T22" fmla="*/ 965906 w 3434"/>
                <a:gd name="T23" fmla="*/ 260405 h 3070"/>
                <a:gd name="T24" fmla="*/ 961607 w 3434"/>
                <a:gd name="T25" fmla="*/ 161858 h 3070"/>
                <a:gd name="T26" fmla="*/ 961034 w 3434"/>
                <a:gd name="T27" fmla="*/ 103131 h 3070"/>
                <a:gd name="T28" fmla="*/ 980811 w 3434"/>
                <a:gd name="T29" fmla="*/ 82505 h 3070"/>
                <a:gd name="T30" fmla="*/ 829476 w 3434"/>
                <a:gd name="T31" fmla="*/ 71046 h 3070"/>
                <a:gd name="T32" fmla="*/ 586709 w 3434"/>
                <a:gd name="T33" fmla="*/ 50992 h 3070"/>
                <a:gd name="T34" fmla="*/ 506169 w 3434"/>
                <a:gd name="T35" fmla="*/ 40966 h 3070"/>
                <a:gd name="T36" fmla="*/ 443400 w 3434"/>
                <a:gd name="T37" fmla="*/ 79353 h 3070"/>
                <a:gd name="T38" fmla="*/ 306109 w 3434"/>
                <a:gd name="T39" fmla="*/ 113730 h 3070"/>
                <a:gd name="T40" fmla="*/ 264836 w 3434"/>
                <a:gd name="T41" fmla="*/ 130919 h 3070"/>
                <a:gd name="T42" fmla="*/ 252225 w 3434"/>
                <a:gd name="T43" fmla="*/ 50706 h 3070"/>
                <a:gd name="T44" fmla="*/ 202066 w 3434"/>
                <a:gd name="T45" fmla="*/ 69900 h 3070"/>
                <a:gd name="T46" fmla="*/ 114074 w 3434"/>
                <a:gd name="T47" fmla="*/ 103990 h 3070"/>
                <a:gd name="T48" fmla="*/ 79680 w 3434"/>
                <a:gd name="T49" fmla="*/ 211704 h 3070"/>
                <a:gd name="T50" fmla="*/ 32388 w 3434"/>
                <a:gd name="T51" fmla="*/ 203397 h 3070"/>
                <a:gd name="T52" fmla="*/ 22930 w 3434"/>
                <a:gd name="T53" fmla="*/ 250665 h 3070"/>
                <a:gd name="T54" fmla="*/ 154488 w 3434"/>
                <a:gd name="T55" fmla="*/ 244935 h 3070"/>
                <a:gd name="T56" fmla="*/ 195188 w 3434"/>
                <a:gd name="T57" fmla="*/ 259832 h 3070"/>
                <a:gd name="T58" fmla="*/ 284040 w 3434"/>
                <a:gd name="T59" fmla="*/ 302803 h 3070"/>
                <a:gd name="T60" fmla="*/ 323593 w 3434"/>
                <a:gd name="T61" fmla="*/ 344628 h 3070"/>
                <a:gd name="T62" fmla="*/ 464896 w 3434"/>
                <a:gd name="T63" fmla="*/ 446040 h 3070"/>
                <a:gd name="T64" fmla="*/ 505596 w 3434"/>
                <a:gd name="T65" fmla="*/ 506199 h 3070"/>
                <a:gd name="T66" fmla="*/ 507602 w 3434"/>
                <a:gd name="T67" fmla="*/ 625086 h 3070"/>
                <a:gd name="T68" fmla="*/ 553461 w 3434"/>
                <a:gd name="T69" fmla="*/ 660609 h 3070"/>
                <a:gd name="T70" fmla="*/ 554608 w 3434"/>
                <a:gd name="T71" fmla="*/ 768896 h 3070"/>
                <a:gd name="T72" fmla="*/ 538557 w 3434"/>
                <a:gd name="T73" fmla="*/ 868016 h 3070"/>
                <a:gd name="T74" fmla="*/ 548302 w 3434"/>
                <a:gd name="T75" fmla="*/ 878329 h 30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4"/>
                <a:gd name="T115" fmla="*/ 0 h 3070"/>
                <a:gd name="T116" fmla="*/ 3434 w 3434"/>
                <a:gd name="T117" fmla="*/ 3070 h 30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4" h="3070">
                  <a:moveTo>
                    <a:pt x="1913" y="3066"/>
                  </a:moveTo>
                  <a:cubicBezTo>
                    <a:pt x="1968" y="3070"/>
                    <a:pt x="2018" y="3036"/>
                    <a:pt x="2072" y="3026"/>
                  </a:cubicBezTo>
                  <a:cubicBezTo>
                    <a:pt x="2114" y="2943"/>
                    <a:pt x="2142" y="2839"/>
                    <a:pt x="2293" y="2934"/>
                  </a:cubicBezTo>
                  <a:cubicBezTo>
                    <a:pt x="2310" y="2939"/>
                    <a:pt x="2342" y="2951"/>
                    <a:pt x="2359" y="2956"/>
                  </a:cubicBezTo>
                  <a:cubicBezTo>
                    <a:pt x="2454" y="2880"/>
                    <a:pt x="2501" y="2765"/>
                    <a:pt x="2548" y="2654"/>
                  </a:cubicBezTo>
                  <a:cubicBezTo>
                    <a:pt x="2603" y="2641"/>
                    <a:pt x="2676" y="2664"/>
                    <a:pt x="2710" y="2605"/>
                  </a:cubicBezTo>
                  <a:cubicBezTo>
                    <a:pt x="2787" y="2537"/>
                    <a:pt x="2754" y="2406"/>
                    <a:pt x="2832" y="2338"/>
                  </a:cubicBezTo>
                  <a:cubicBezTo>
                    <a:pt x="2892" y="2288"/>
                    <a:pt x="2905" y="2203"/>
                    <a:pt x="2992" y="2180"/>
                  </a:cubicBezTo>
                  <a:cubicBezTo>
                    <a:pt x="3035" y="2117"/>
                    <a:pt x="3111" y="2089"/>
                    <a:pt x="3169" y="2041"/>
                  </a:cubicBezTo>
                  <a:cubicBezTo>
                    <a:pt x="3247" y="1982"/>
                    <a:pt x="3371" y="1962"/>
                    <a:pt x="3290" y="1802"/>
                  </a:cubicBezTo>
                  <a:cubicBezTo>
                    <a:pt x="3322" y="1664"/>
                    <a:pt x="3310" y="1521"/>
                    <a:pt x="3323" y="1379"/>
                  </a:cubicBezTo>
                  <a:cubicBezTo>
                    <a:pt x="3373" y="1228"/>
                    <a:pt x="3325" y="1061"/>
                    <a:pt x="3370" y="909"/>
                  </a:cubicBezTo>
                  <a:cubicBezTo>
                    <a:pt x="3377" y="798"/>
                    <a:pt x="3416" y="669"/>
                    <a:pt x="3355" y="565"/>
                  </a:cubicBezTo>
                  <a:cubicBezTo>
                    <a:pt x="3378" y="496"/>
                    <a:pt x="3359" y="429"/>
                    <a:pt x="3353" y="360"/>
                  </a:cubicBezTo>
                  <a:cubicBezTo>
                    <a:pt x="3411" y="367"/>
                    <a:pt x="3434" y="343"/>
                    <a:pt x="3422" y="288"/>
                  </a:cubicBezTo>
                  <a:cubicBezTo>
                    <a:pt x="3247" y="266"/>
                    <a:pt x="3071" y="238"/>
                    <a:pt x="2894" y="248"/>
                  </a:cubicBezTo>
                  <a:cubicBezTo>
                    <a:pt x="2613" y="216"/>
                    <a:pt x="2331" y="171"/>
                    <a:pt x="2047" y="178"/>
                  </a:cubicBezTo>
                  <a:cubicBezTo>
                    <a:pt x="1953" y="181"/>
                    <a:pt x="1858" y="126"/>
                    <a:pt x="1766" y="143"/>
                  </a:cubicBezTo>
                  <a:cubicBezTo>
                    <a:pt x="1498" y="0"/>
                    <a:pt x="1650" y="219"/>
                    <a:pt x="1547" y="277"/>
                  </a:cubicBezTo>
                  <a:cubicBezTo>
                    <a:pt x="1368" y="239"/>
                    <a:pt x="1228" y="350"/>
                    <a:pt x="1068" y="397"/>
                  </a:cubicBezTo>
                  <a:cubicBezTo>
                    <a:pt x="1076" y="487"/>
                    <a:pt x="981" y="458"/>
                    <a:pt x="924" y="457"/>
                  </a:cubicBezTo>
                  <a:cubicBezTo>
                    <a:pt x="884" y="369"/>
                    <a:pt x="887" y="274"/>
                    <a:pt x="880" y="177"/>
                  </a:cubicBezTo>
                  <a:cubicBezTo>
                    <a:pt x="815" y="178"/>
                    <a:pt x="766" y="229"/>
                    <a:pt x="705" y="244"/>
                  </a:cubicBezTo>
                  <a:cubicBezTo>
                    <a:pt x="598" y="275"/>
                    <a:pt x="496" y="314"/>
                    <a:pt x="398" y="363"/>
                  </a:cubicBezTo>
                  <a:cubicBezTo>
                    <a:pt x="357" y="489"/>
                    <a:pt x="369" y="635"/>
                    <a:pt x="278" y="739"/>
                  </a:cubicBezTo>
                  <a:cubicBezTo>
                    <a:pt x="217" y="761"/>
                    <a:pt x="170" y="706"/>
                    <a:pt x="113" y="710"/>
                  </a:cubicBezTo>
                  <a:cubicBezTo>
                    <a:pt x="86" y="759"/>
                    <a:pt x="0" y="840"/>
                    <a:pt x="80" y="875"/>
                  </a:cubicBezTo>
                  <a:cubicBezTo>
                    <a:pt x="219" y="835"/>
                    <a:pt x="441" y="1017"/>
                    <a:pt x="539" y="855"/>
                  </a:cubicBezTo>
                  <a:cubicBezTo>
                    <a:pt x="595" y="829"/>
                    <a:pt x="646" y="866"/>
                    <a:pt x="681" y="907"/>
                  </a:cubicBezTo>
                  <a:cubicBezTo>
                    <a:pt x="797" y="929"/>
                    <a:pt x="881" y="1020"/>
                    <a:pt x="991" y="1057"/>
                  </a:cubicBezTo>
                  <a:cubicBezTo>
                    <a:pt x="1063" y="1081"/>
                    <a:pt x="1055" y="1181"/>
                    <a:pt x="1129" y="1203"/>
                  </a:cubicBezTo>
                  <a:cubicBezTo>
                    <a:pt x="1314" y="1293"/>
                    <a:pt x="1457" y="1438"/>
                    <a:pt x="1622" y="1557"/>
                  </a:cubicBezTo>
                  <a:cubicBezTo>
                    <a:pt x="1657" y="1609"/>
                    <a:pt x="1728" y="1714"/>
                    <a:pt x="1764" y="1767"/>
                  </a:cubicBezTo>
                  <a:cubicBezTo>
                    <a:pt x="1760" y="1906"/>
                    <a:pt x="1762" y="2044"/>
                    <a:pt x="1771" y="2182"/>
                  </a:cubicBezTo>
                  <a:cubicBezTo>
                    <a:pt x="1821" y="2227"/>
                    <a:pt x="1865" y="2283"/>
                    <a:pt x="1931" y="2306"/>
                  </a:cubicBezTo>
                  <a:cubicBezTo>
                    <a:pt x="2038" y="2422"/>
                    <a:pt x="1888" y="2556"/>
                    <a:pt x="1935" y="2684"/>
                  </a:cubicBezTo>
                  <a:cubicBezTo>
                    <a:pt x="1924" y="2800"/>
                    <a:pt x="1919" y="2920"/>
                    <a:pt x="1879" y="3030"/>
                  </a:cubicBezTo>
                  <a:cubicBezTo>
                    <a:pt x="1887" y="3039"/>
                    <a:pt x="1904" y="3057"/>
                    <a:pt x="1913" y="3066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143"/>
            <p:cNvSpPr>
              <a:spLocks/>
            </p:cNvSpPr>
            <p:nvPr/>
          </p:nvSpPr>
          <p:spPr bwMode="auto">
            <a:xfrm flipV="1">
              <a:off x="6941544" y="5183858"/>
              <a:ext cx="293687" cy="227013"/>
            </a:xfrm>
            <a:custGeom>
              <a:avLst/>
              <a:gdLst>
                <a:gd name="T0" fmla="*/ 253938 w 1027"/>
                <a:gd name="T1" fmla="*/ 227013 h 791"/>
                <a:gd name="T2" fmla="*/ 289683 w 1027"/>
                <a:gd name="T3" fmla="*/ 183964 h 791"/>
                <a:gd name="T4" fmla="*/ 291399 w 1027"/>
                <a:gd name="T5" fmla="*/ 66870 h 791"/>
                <a:gd name="T6" fmla="*/ 254224 w 1027"/>
                <a:gd name="T7" fmla="*/ 43336 h 791"/>
                <a:gd name="T8" fmla="*/ 240211 w 1027"/>
                <a:gd name="T9" fmla="*/ 5740 h 791"/>
                <a:gd name="T10" fmla="*/ 209327 w 1027"/>
                <a:gd name="T11" fmla="*/ 22386 h 791"/>
                <a:gd name="T12" fmla="*/ 122965 w 1027"/>
                <a:gd name="T13" fmla="*/ 77489 h 791"/>
                <a:gd name="T14" fmla="*/ 84074 w 1027"/>
                <a:gd name="T15" fmla="*/ 99013 h 791"/>
                <a:gd name="T16" fmla="*/ 30026 w 1027"/>
                <a:gd name="T17" fmla="*/ 127713 h 791"/>
                <a:gd name="T18" fmla="*/ 0 w 1027"/>
                <a:gd name="T19" fmla="*/ 144932 h 791"/>
                <a:gd name="T20" fmla="*/ 110669 w 1027"/>
                <a:gd name="T21" fmla="*/ 167031 h 791"/>
                <a:gd name="T22" fmla="*/ 152706 w 1027"/>
                <a:gd name="T23" fmla="*/ 216394 h 791"/>
                <a:gd name="T24" fmla="*/ 211615 w 1027"/>
                <a:gd name="T25" fmla="*/ 198314 h 791"/>
                <a:gd name="T26" fmla="*/ 253938 w 1027"/>
                <a:gd name="T27" fmla="*/ 227013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7"/>
                <a:gd name="T43" fmla="*/ 0 h 791"/>
                <a:gd name="T44" fmla="*/ 1027 w 1027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7" h="791">
                  <a:moveTo>
                    <a:pt x="888" y="791"/>
                  </a:moveTo>
                  <a:cubicBezTo>
                    <a:pt x="952" y="772"/>
                    <a:pt x="958" y="680"/>
                    <a:pt x="1013" y="641"/>
                  </a:cubicBezTo>
                  <a:cubicBezTo>
                    <a:pt x="1026" y="505"/>
                    <a:pt x="1027" y="369"/>
                    <a:pt x="1019" y="233"/>
                  </a:cubicBezTo>
                  <a:cubicBezTo>
                    <a:pt x="978" y="202"/>
                    <a:pt x="927" y="187"/>
                    <a:pt x="889" y="151"/>
                  </a:cubicBezTo>
                  <a:cubicBezTo>
                    <a:pt x="879" y="105"/>
                    <a:pt x="882" y="52"/>
                    <a:pt x="840" y="20"/>
                  </a:cubicBezTo>
                  <a:cubicBezTo>
                    <a:pt x="789" y="0"/>
                    <a:pt x="760" y="47"/>
                    <a:pt x="732" y="78"/>
                  </a:cubicBezTo>
                  <a:cubicBezTo>
                    <a:pt x="655" y="175"/>
                    <a:pt x="520" y="190"/>
                    <a:pt x="430" y="270"/>
                  </a:cubicBezTo>
                  <a:cubicBezTo>
                    <a:pt x="390" y="304"/>
                    <a:pt x="339" y="319"/>
                    <a:pt x="294" y="345"/>
                  </a:cubicBezTo>
                  <a:cubicBezTo>
                    <a:pt x="271" y="423"/>
                    <a:pt x="183" y="487"/>
                    <a:pt x="105" y="445"/>
                  </a:cubicBezTo>
                  <a:cubicBezTo>
                    <a:pt x="71" y="464"/>
                    <a:pt x="1" y="457"/>
                    <a:pt x="0" y="505"/>
                  </a:cubicBezTo>
                  <a:cubicBezTo>
                    <a:pt x="132" y="517"/>
                    <a:pt x="248" y="601"/>
                    <a:pt x="387" y="582"/>
                  </a:cubicBezTo>
                  <a:cubicBezTo>
                    <a:pt x="466" y="598"/>
                    <a:pt x="490" y="696"/>
                    <a:pt x="534" y="754"/>
                  </a:cubicBezTo>
                  <a:cubicBezTo>
                    <a:pt x="606" y="750"/>
                    <a:pt x="670" y="709"/>
                    <a:pt x="740" y="691"/>
                  </a:cubicBezTo>
                  <a:cubicBezTo>
                    <a:pt x="797" y="720"/>
                    <a:pt x="897" y="702"/>
                    <a:pt x="888" y="7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Freeform 145"/>
            <p:cNvSpPr>
              <a:spLocks/>
            </p:cNvSpPr>
            <p:nvPr/>
          </p:nvSpPr>
          <p:spPr bwMode="auto">
            <a:xfrm flipV="1">
              <a:off x="11062693" y="4328195"/>
              <a:ext cx="804862" cy="660400"/>
            </a:xfrm>
            <a:custGeom>
              <a:avLst/>
              <a:gdLst>
                <a:gd name="T0" fmla="*/ 618551 w 2808"/>
                <a:gd name="T1" fmla="*/ 649503 h 2303"/>
                <a:gd name="T2" fmla="*/ 747536 w 2808"/>
                <a:gd name="T3" fmla="*/ 632011 h 2303"/>
                <a:gd name="T4" fmla="*/ 775339 w 2808"/>
                <a:gd name="T5" fmla="*/ 619394 h 2303"/>
                <a:gd name="T6" fmla="*/ 788237 w 2808"/>
                <a:gd name="T7" fmla="*/ 510140 h 2303"/>
                <a:gd name="T8" fmla="*/ 794830 w 2808"/>
                <a:gd name="T9" fmla="*/ 462251 h 2303"/>
                <a:gd name="T10" fmla="*/ 761007 w 2808"/>
                <a:gd name="T11" fmla="*/ 406334 h 2303"/>
                <a:gd name="T12" fmla="*/ 703968 w 2808"/>
                <a:gd name="T13" fmla="*/ 311417 h 2303"/>
                <a:gd name="T14" fmla="*/ 654380 w 2808"/>
                <a:gd name="T15" fmla="*/ 259515 h 2303"/>
                <a:gd name="T16" fmla="*/ 555206 w 2808"/>
                <a:gd name="T17" fmla="*/ 227111 h 2303"/>
                <a:gd name="T18" fmla="*/ 504472 w 2808"/>
                <a:gd name="T19" fmla="*/ 186678 h 2303"/>
                <a:gd name="T20" fmla="*/ 476095 w 2808"/>
                <a:gd name="T21" fmla="*/ 154562 h 2303"/>
                <a:gd name="T22" fmla="*/ 405584 w 2808"/>
                <a:gd name="T23" fmla="*/ 72836 h 2303"/>
                <a:gd name="T24" fmla="*/ 340519 w 2808"/>
                <a:gd name="T25" fmla="*/ 6309 h 2303"/>
                <a:gd name="T26" fmla="*/ 253669 w 2808"/>
                <a:gd name="T27" fmla="*/ 77711 h 2303"/>
                <a:gd name="T28" fmla="*/ 213827 w 2808"/>
                <a:gd name="T29" fmla="*/ 158290 h 2303"/>
                <a:gd name="T30" fmla="*/ 173126 w 2808"/>
                <a:gd name="T31" fmla="*/ 188686 h 2303"/>
                <a:gd name="T32" fmla="*/ 100321 w 2808"/>
                <a:gd name="T33" fmla="*/ 266683 h 2303"/>
                <a:gd name="T34" fmla="*/ 47294 w 2808"/>
                <a:gd name="T35" fmla="*/ 275286 h 2303"/>
                <a:gd name="T36" fmla="*/ 0 w 2808"/>
                <a:gd name="T37" fmla="*/ 289624 h 2303"/>
                <a:gd name="T38" fmla="*/ 573 w 2808"/>
                <a:gd name="T39" fmla="*/ 397444 h 2303"/>
                <a:gd name="T40" fmla="*/ 97455 w 2808"/>
                <a:gd name="T41" fmla="*/ 463398 h 2303"/>
                <a:gd name="T42" fmla="*/ 222713 w 2808"/>
                <a:gd name="T43" fmla="*/ 518169 h 2303"/>
                <a:gd name="T44" fmla="*/ 392972 w 2808"/>
                <a:gd name="T45" fmla="*/ 552579 h 2303"/>
                <a:gd name="T46" fmla="*/ 497306 w 2808"/>
                <a:gd name="T47" fmla="*/ 608497 h 2303"/>
                <a:gd name="T48" fmla="*/ 618551 w 2808"/>
                <a:gd name="T49" fmla="*/ 649503 h 23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08"/>
                <a:gd name="T76" fmla="*/ 0 h 2303"/>
                <a:gd name="T77" fmla="*/ 2808 w 2808"/>
                <a:gd name="T78" fmla="*/ 2303 h 23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08" h="2303">
                  <a:moveTo>
                    <a:pt x="2158" y="2265"/>
                  </a:moveTo>
                  <a:cubicBezTo>
                    <a:pt x="2318" y="2303"/>
                    <a:pt x="2447" y="2173"/>
                    <a:pt x="2608" y="2204"/>
                  </a:cubicBezTo>
                  <a:cubicBezTo>
                    <a:pt x="2650" y="2209"/>
                    <a:pt x="2682" y="2195"/>
                    <a:pt x="2705" y="2160"/>
                  </a:cubicBezTo>
                  <a:cubicBezTo>
                    <a:pt x="2730" y="2035"/>
                    <a:pt x="2742" y="1908"/>
                    <a:pt x="2750" y="1779"/>
                  </a:cubicBezTo>
                  <a:cubicBezTo>
                    <a:pt x="2743" y="1722"/>
                    <a:pt x="2808" y="1669"/>
                    <a:pt x="2773" y="1612"/>
                  </a:cubicBezTo>
                  <a:cubicBezTo>
                    <a:pt x="2737" y="1545"/>
                    <a:pt x="2708" y="1473"/>
                    <a:pt x="2655" y="1417"/>
                  </a:cubicBezTo>
                  <a:cubicBezTo>
                    <a:pt x="2633" y="1284"/>
                    <a:pt x="2511" y="1203"/>
                    <a:pt x="2456" y="1086"/>
                  </a:cubicBezTo>
                  <a:cubicBezTo>
                    <a:pt x="2362" y="1065"/>
                    <a:pt x="2354" y="956"/>
                    <a:pt x="2283" y="905"/>
                  </a:cubicBezTo>
                  <a:cubicBezTo>
                    <a:pt x="2160" y="897"/>
                    <a:pt x="2045" y="847"/>
                    <a:pt x="1937" y="792"/>
                  </a:cubicBezTo>
                  <a:cubicBezTo>
                    <a:pt x="1864" y="762"/>
                    <a:pt x="1831" y="681"/>
                    <a:pt x="1760" y="651"/>
                  </a:cubicBezTo>
                  <a:cubicBezTo>
                    <a:pt x="1707" y="636"/>
                    <a:pt x="1691" y="578"/>
                    <a:pt x="1661" y="539"/>
                  </a:cubicBezTo>
                  <a:cubicBezTo>
                    <a:pt x="1572" y="449"/>
                    <a:pt x="1545" y="300"/>
                    <a:pt x="1415" y="254"/>
                  </a:cubicBezTo>
                  <a:cubicBezTo>
                    <a:pt x="1340" y="176"/>
                    <a:pt x="1262" y="101"/>
                    <a:pt x="1188" y="22"/>
                  </a:cubicBezTo>
                  <a:cubicBezTo>
                    <a:pt x="1033" y="0"/>
                    <a:pt x="1029" y="250"/>
                    <a:pt x="885" y="271"/>
                  </a:cubicBezTo>
                  <a:cubicBezTo>
                    <a:pt x="885" y="380"/>
                    <a:pt x="837" y="488"/>
                    <a:pt x="746" y="552"/>
                  </a:cubicBezTo>
                  <a:cubicBezTo>
                    <a:pt x="728" y="632"/>
                    <a:pt x="675" y="656"/>
                    <a:pt x="604" y="658"/>
                  </a:cubicBezTo>
                  <a:cubicBezTo>
                    <a:pt x="585" y="791"/>
                    <a:pt x="473" y="890"/>
                    <a:pt x="350" y="930"/>
                  </a:cubicBezTo>
                  <a:cubicBezTo>
                    <a:pt x="291" y="901"/>
                    <a:pt x="160" y="854"/>
                    <a:pt x="165" y="960"/>
                  </a:cubicBezTo>
                  <a:cubicBezTo>
                    <a:pt x="108" y="972"/>
                    <a:pt x="53" y="989"/>
                    <a:pt x="0" y="1010"/>
                  </a:cubicBezTo>
                  <a:cubicBezTo>
                    <a:pt x="0" y="1104"/>
                    <a:pt x="1" y="1292"/>
                    <a:pt x="2" y="1386"/>
                  </a:cubicBezTo>
                  <a:cubicBezTo>
                    <a:pt x="109" y="1467"/>
                    <a:pt x="200" y="1592"/>
                    <a:pt x="340" y="1616"/>
                  </a:cubicBezTo>
                  <a:cubicBezTo>
                    <a:pt x="460" y="1729"/>
                    <a:pt x="637" y="1729"/>
                    <a:pt x="777" y="1807"/>
                  </a:cubicBezTo>
                  <a:cubicBezTo>
                    <a:pt x="977" y="1835"/>
                    <a:pt x="1172" y="1889"/>
                    <a:pt x="1371" y="1927"/>
                  </a:cubicBezTo>
                  <a:cubicBezTo>
                    <a:pt x="1503" y="1967"/>
                    <a:pt x="1640" y="2016"/>
                    <a:pt x="1735" y="2122"/>
                  </a:cubicBezTo>
                  <a:cubicBezTo>
                    <a:pt x="1876" y="2176"/>
                    <a:pt x="2054" y="2134"/>
                    <a:pt x="2158" y="22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146"/>
            <p:cNvSpPr>
              <a:spLocks/>
            </p:cNvSpPr>
            <p:nvPr/>
          </p:nvSpPr>
          <p:spPr bwMode="auto">
            <a:xfrm flipV="1">
              <a:off x="8071844" y="4528220"/>
              <a:ext cx="452437" cy="474662"/>
            </a:xfrm>
            <a:custGeom>
              <a:avLst/>
              <a:gdLst>
                <a:gd name="T0" fmla="*/ 414972 w 1582"/>
                <a:gd name="T1" fmla="*/ 470659 h 1660"/>
                <a:gd name="T2" fmla="*/ 420692 w 1582"/>
                <a:gd name="T3" fmla="*/ 474662 h 1660"/>
                <a:gd name="T4" fmla="*/ 441283 w 1582"/>
                <a:gd name="T5" fmla="*/ 355139 h 1660"/>
                <a:gd name="T6" fmla="*/ 392093 w 1582"/>
                <a:gd name="T7" fmla="*/ 352565 h 1660"/>
                <a:gd name="T8" fmla="*/ 361778 w 1582"/>
                <a:gd name="T9" fmla="*/ 313105 h 1660"/>
                <a:gd name="T10" fmla="*/ 309728 w 1582"/>
                <a:gd name="T11" fmla="*/ 183860 h 1660"/>
                <a:gd name="T12" fmla="*/ 232796 w 1582"/>
                <a:gd name="T13" fmla="*/ 149547 h 1660"/>
                <a:gd name="T14" fmla="*/ 229364 w 1582"/>
                <a:gd name="T15" fmla="*/ 82923 h 1660"/>
                <a:gd name="T16" fmla="*/ 191328 w 1582"/>
                <a:gd name="T17" fmla="*/ 68912 h 1660"/>
                <a:gd name="T18" fmla="*/ 199621 w 1582"/>
                <a:gd name="T19" fmla="*/ 30596 h 1660"/>
                <a:gd name="T20" fmla="*/ 178458 w 1582"/>
                <a:gd name="T21" fmla="*/ 2573 h 1660"/>
                <a:gd name="T22" fmla="*/ 153005 w 1582"/>
                <a:gd name="T23" fmla="*/ 22875 h 1660"/>
                <a:gd name="T24" fmla="*/ 92089 w 1582"/>
                <a:gd name="T25" fmla="*/ 83495 h 1660"/>
                <a:gd name="T26" fmla="*/ 58342 w 1582"/>
                <a:gd name="T27" fmla="*/ 161557 h 1660"/>
                <a:gd name="T28" fmla="*/ 40039 w 1582"/>
                <a:gd name="T29" fmla="*/ 230468 h 1660"/>
                <a:gd name="T30" fmla="*/ 178172 w 1582"/>
                <a:gd name="T31" fmla="*/ 263924 h 1660"/>
                <a:gd name="T32" fmla="*/ 200193 w 1582"/>
                <a:gd name="T33" fmla="*/ 284511 h 1660"/>
                <a:gd name="T34" fmla="*/ 201623 w 1582"/>
                <a:gd name="T35" fmla="*/ 341128 h 1660"/>
                <a:gd name="T36" fmla="*/ 213349 w 1582"/>
                <a:gd name="T37" fmla="*/ 338268 h 1660"/>
                <a:gd name="T38" fmla="*/ 290280 w 1582"/>
                <a:gd name="T39" fmla="*/ 355711 h 1660"/>
                <a:gd name="T40" fmla="*/ 290280 w 1582"/>
                <a:gd name="T41" fmla="*/ 392311 h 1660"/>
                <a:gd name="T42" fmla="*/ 261967 w 1582"/>
                <a:gd name="T43" fmla="*/ 406036 h 1660"/>
                <a:gd name="T44" fmla="*/ 279413 w 1582"/>
                <a:gd name="T45" fmla="*/ 452073 h 1660"/>
                <a:gd name="T46" fmla="*/ 313732 w 1582"/>
                <a:gd name="T47" fmla="*/ 415758 h 1660"/>
                <a:gd name="T48" fmla="*/ 369786 w 1582"/>
                <a:gd name="T49" fmla="*/ 414900 h 1660"/>
                <a:gd name="T50" fmla="*/ 384943 w 1582"/>
                <a:gd name="T51" fmla="*/ 450929 h 1660"/>
                <a:gd name="T52" fmla="*/ 414972 w 1582"/>
                <a:gd name="T53" fmla="*/ 470659 h 16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82"/>
                <a:gd name="T82" fmla="*/ 0 h 1660"/>
                <a:gd name="T83" fmla="*/ 1582 w 1582"/>
                <a:gd name="T84" fmla="*/ 1660 h 16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82" h="1660">
                  <a:moveTo>
                    <a:pt x="1451" y="1646"/>
                  </a:moveTo>
                  <a:lnTo>
                    <a:pt x="1471" y="1660"/>
                  </a:lnTo>
                  <a:cubicBezTo>
                    <a:pt x="1486" y="1518"/>
                    <a:pt x="1582" y="1392"/>
                    <a:pt x="1543" y="1242"/>
                  </a:cubicBezTo>
                  <a:cubicBezTo>
                    <a:pt x="1504" y="1175"/>
                    <a:pt x="1425" y="1205"/>
                    <a:pt x="1371" y="1233"/>
                  </a:cubicBezTo>
                  <a:cubicBezTo>
                    <a:pt x="1312" y="1222"/>
                    <a:pt x="1261" y="1157"/>
                    <a:pt x="1265" y="1095"/>
                  </a:cubicBezTo>
                  <a:cubicBezTo>
                    <a:pt x="1252" y="926"/>
                    <a:pt x="1082" y="814"/>
                    <a:pt x="1083" y="643"/>
                  </a:cubicBezTo>
                  <a:cubicBezTo>
                    <a:pt x="987" y="618"/>
                    <a:pt x="876" y="611"/>
                    <a:pt x="814" y="523"/>
                  </a:cubicBezTo>
                  <a:cubicBezTo>
                    <a:pt x="811" y="465"/>
                    <a:pt x="805" y="348"/>
                    <a:pt x="802" y="290"/>
                  </a:cubicBezTo>
                  <a:cubicBezTo>
                    <a:pt x="758" y="274"/>
                    <a:pt x="713" y="257"/>
                    <a:pt x="669" y="241"/>
                  </a:cubicBezTo>
                  <a:cubicBezTo>
                    <a:pt x="656" y="193"/>
                    <a:pt x="680" y="150"/>
                    <a:pt x="698" y="107"/>
                  </a:cubicBezTo>
                  <a:cubicBezTo>
                    <a:pt x="700" y="61"/>
                    <a:pt x="647" y="42"/>
                    <a:pt x="624" y="9"/>
                  </a:cubicBezTo>
                  <a:cubicBezTo>
                    <a:pt x="581" y="0"/>
                    <a:pt x="565" y="59"/>
                    <a:pt x="535" y="80"/>
                  </a:cubicBezTo>
                  <a:cubicBezTo>
                    <a:pt x="527" y="189"/>
                    <a:pt x="432" y="287"/>
                    <a:pt x="322" y="292"/>
                  </a:cubicBezTo>
                  <a:cubicBezTo>
                    <a:pt x="319" y="428"/>
                    <a:pt x="75" y="358"/>
                    <a:pt x="204" y="565"/>
                  </a:cubicBezTo>
                  <a:cubicBezTo>
                    <a:pt x="203" y="655"/>
                    <a:pt x="0" y="657"/>
                    <a:pt x="140" y="806"/>
                  </a:cubicBezTo>
                  <a:cubicBezTo>
                    <a:pt x="297" y="860"/>
                    <a:pt x="453" y="928"/>
                    <a:pt x="623" y="923"/>
                  </a:cubicBezTo>
                  <a:cubicBezTo>
                    <a:pt x="624" y="972"/>
                    <a:pt x="650" y="996"/>
                    <a:pt x="700" y="995"/>
                  </a:cubicBezTo>
                  <a:cubicBezTo>
                    <a:pt x="702" y="1064"/>
                    <a:pt x="660" y="1130"/>
                    <a:pt x="705" y="1193"/>
                  </a:cubicBezTo>
                  <a:cubicBezTo>
                    <a:pt x="716" y="1191"/>
                    <a:pt x="736" y="1185"/>
                    <a:pt x="746" y="1183"/>
                  </a:cubicBezTo>
                  <a:cubicBezTo>
                    <a:pt x="884" y="1074"/>
                    <a:pt x="913" y="1233"/>
                    <a:pt x="1015" y="1244"/>
                  </a:cubicBezTo>
                  <a:cubicBezTo>
                    <a:pt x="1020" y="1287"/>
                    <a:pt x="1020" y="1329"/>
                    <a:pt x="1015" y="1372"/>
                  </a:cubicBezTo>
                  <a:cubicBezTo>
                    <a:pt x="986" y="1396"/>
                    <a:pt x="953" y="1412"/>
                    <a:pt x="916" y="1420"/>
                  </a:cubicBezTo>
                  <a:cubicBezTo>
                    <a:pt x="909" y="1474"/>
                    <a:pt x="897" y="1585"/>
                    <a:pt x="977" y="1581"/>
                  </a:cubicBezTo>
                  <a:cubicBezTo>
                    <a:pt x="1017" y="1539"/>
                    <a:pt x="1057" y="1496"/>
                    <a:pt x="1097" y="1454"/>
                  </a:cubicBezTo>
                  <a:cubicBezTo>
                    <a:pt x="1146" y="1453"/>
                    <a:pt x="1244" y="1452"/>
                    <a:pt x="1293" y="1451"/>
                  </a:cubicBezTo>
                  <a:cubicBezTo>
                    <a:pt x="1308" y="1495"/>
                    <a:pt x="1326" y="1536"/>
                    <a:pt x="1346" y="1577"/>
                  </a:cubicBezTo>
                  <a:cubicBezTo>
                    <a:pt x="1385" y="1595"/>
                    <a:pt x="1418" y="1620"/>
                    <a:pt x="1451" y="1646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47"/>
            <p:cNvSpPr>
              <a:spLocks/>
            </p:cNvSpPr>
            <p:nvPr/>
          </p:nvSpPr>
          <p:spPr bwMode="auto">
            <a:xfrm flipV="1">
              <a:off x="7641630" y="5372770"/>
              <a:ext cx="1206500" cy="762000"/>
            </a:xfrm>
            <a:custGeom>
              <a:avLst/>
              <a:gdLst>
                <a:gd name="T0" fmla="*/ 452902 w 4217"/>
                <a:gd name="T1" fmla="*/ 745928 h 2655"/>
                <a:gd name="T2" fmla="*/ 484374 w 4217"/>
                <a:gd name="T3" fmla="*/ 705173 h 2655"/>
                <a:gd name="T4" fmla="*/ 493243 w 4217"/>
                <a:gd name="T5" fmla="*/ 649781 h 2655"/>
                <a:gd name="T6" fmla="*/ 511840 w 4217"/>
                <a:gd name="T7" fmla="*/ 627394 h 2655"/>
                <a:gd name="T8" fmla="*/ 533297 w 4217"/>
                <a:gd name="T9" fmla="*/ 598407 h 2655"/>
                <a:gd name="T10" fmla="*/ 564769 w 4217"/>
                <a:gd name="T11" fmla="*/ 612757 h 2655"/>
                <a:gd name="T12" fmla="*/ 618843 w 4217"/>
                <a:gd name="T13" fmla="*/ 650355 h 2655"/>
                <a:gd name="T14" fmla="*/ 634864 w 4217"/>
                <a:gd name="T15" fmla="*/ 660974 h 2655"/>
                <a:gd name="T16" fmla="*/ 672916 w 4217"/>
                <a:gd name="T17" fmla="*/ 676472 h 2655"/>
                <a:gd name="T18" fmla="*/ 763039 w 4217"/>
                <a:gd name="T19" fmla="*/ 707756 h 2655"/>
                <a:gd name="T20" fmla="*/ 771908 w 4217"/>
                <a:gd name="T21" fmla="*/ 706895 h 2655"/>
                <a:gd name="T22" fmla="*/ 815396 w 4217"/>
                <a:gd name="T23" fmla="*/ 638875 h 2655"/>
                <a:gd name="T24" fmla="*/ 882058 w 4217"/>
                <a:gd name="T25" fmla="*/ 623950 h 2655"/>
                <a:gd name="T26" fmla="*/ 896077 w 4217"/>
                <a:gd name="T27" fmla="*/ 577742 h 2655"/>
                <a:gd name="T28" fmla="*/ 962167 w 4217"/>
                <a:gd name="T29" fmla="*/ 533256 h 2655"/>
                <a:gd name="T30" fmla="*/ 978189 w 4217"/>
                <a:gd name="T31" fmla="*/ 498242 h 2655"/>
                <a:gd name="T32" fmla="*/ 1025968 w 4217"/>
                <a:gd name="T33" fmla="*/ 475281 h 2655"/>
                <a:gd name="T34" fmla="*/ 1084620 w 4217"/>
                <a:gd name="T35" fmla="*/ 494798 h 2655"/>
                <a:gd name="T36" fmla="*/ 1093489 w 4217"/>
                <a:gd name="T37" fmla="*/ 456913 h 2655"/>
                <a:gd name="T38" fmla="*/ 1078325 w 4217"/>
                <a:gd name="T39" fmla="*/ 441989 h 2655"/>
                <a:gd name="T40" fmla="*/ 1115233 w 4217"/>
                <a:gd name="T41" fmla="*/ 371385 h 2655"/>
                <a:gd name="T42" fmla="*/ 1127249 w 4217"/>
                <a:gd name="T43" fmla="*/ 274090 h 2655"/>
                <a:gd name="T44" fmla="*/ 1155287 w 4217"/>
                <a:gd name="T45" fmla="*/ 260027 h 2655"/>
                <a:gd name="T46" fmla="*/ 1157862 w 4217"/>
                <a:gd name="T47" fmla="*/ 223003 h 2655"/>
                <a:gd name="T48" fmla="*/ 1206500 w 4217"/>
                <a:gd name="T49" fmla="*/ 201765 h 2655"/>
                <a:gd name="T50" fmla="*/ 1202495 w 4217"/>
                <a:gd name="T51" fmla="*/ 158714 h 2655"/>
                <a:gd name="T52" fmla="*/ 1159007 w 4217"/>
                <a:gd name="T53" fmla="*/ 108775 h 2655"/>
                <a:gd name="T54" fmla="*/ 1154715 w 4217"/>
                <a:gd name="T55" fmla="*/ 82084 h 2655"/>
                <a:gd name="T56" fmla="*/ 1117521 w 4217"/>
                <a:gd name="T57" fmla="*/ 68020 h 2655"/>
                <a:gd name="T58" fmla="*/ 1125532 w 4217"/>
                <a:gd name="T59" fmla="*/ 20664 h 2655"/>
                <a:gd name="T60" fmla="*/ 1067453 w 4217"/>
                <a:gd name="T61" fmla="*/ 0 h 2655"/>
                <a:gd name="T62" fmla="*/ 1003366 w 4217"/>
                <a:gd name="T63" fmla="*/ 68020 h 2655"/>
                <a:gd name="T64" fmla="*/ 965600 w 4217"/>
                <a:gd name="T65" fmla="*/ 60558 h 2655"/>
                <a:gd name="T66" fmla="*/ 745873 w 4217"/>
                <a:gd name="T67" fmla="*/ 103896 h 2655"/>
                <a:gd name="T68" fmla="*/ 699238 w 4217"/>
                <a:gd name="T69" fmla="*/ 137763 h 2655"/>
                <a:gd name="T70" fmla="*/ 649456 w 4217"/>
                <a:gd name="T71" fmla="*/ 168472 h 2655"/>
                <a:gd name="T72" fmla="*/ 539878 w 4217"/>
                <a:gd name="T73" fmla="*/ 209227 h 2655"/>
                <a:gd name="T74" fmla="*/ 512126 w 4217"/>
                <a:gd name="T75" fmla="*/ 214393 h 2655"/>
                <a:gd name="T76" fmla="*/ 418856 w 4217"/>
                <a:gd name="T77" fmla="*/ 249695 h 2655"/>
                <a:gd name="T78" fmla="*/ 230314 w 4217"/>
                <a:gd name="T79" fmla="*/ 345842 h 2655"/>
                <a:gd name="T80" fmla="*/ 206281 w 4217"/>
                <a:gd name="T81" fmla="*/ 381431 h 2655"/>
                <a:gd name="T82" fmla="*/ 160790 w 4217"/>
                <a:gd name="T83" fmla="*/ 396929 h 2655"/>
                <a:gd name="T84" fmla="*/ 123597 w 4217"/>
                <a:gd name="T85" fmla="*/ 450886 h 2655"/>
                <a:gd name="T86" fmla="*/ 69809 w 4217"/>
                <a:gd name="T87" fmla="*/ 488771 h 2655"/>
                <a:gd name="T88" fmla="*/ 6294 w 4217"/>
                <a:gd name="T89" fmla="*/ 495659 h 2655"/>
                <a:gd name="T90" fmla="*/ 18597 w 4217"/>
                <a:gd name="T91" fmla="*/ 543589 h 2655"/>
                <a:gd name="T92" fmla="*/ 96131 w 4217"/>
                <a:gd name="T93" fmla="*/ 567697 h 2655"/>
                <a:gd name="T94" fmla="*/ 89264 w 4217"/>
                <a:gd name="T95" fmla="*/ 655521 h 2655"/>
                <a:gd name="T96" fmla="*/ 98992 w 4217"/>
                <a:gd name="T97" fmla="*/ 665853 h 2655"/>
                <a:gd name="T98" fmla="*/ 218297 w 4217"/>
                <a:gd name="T99" fmla="*/ 637153 h 2655"/>
                <a:gd name="T100" fmla="*/ 327017 w 4217"/>
                <a:gd name="T101" fmla="*/ 645189 h 2655"/>
                <a:gd name="T102" fmla="*/ 387957 w 4217"/>
                <a:gd name="T103" fmla="*/ 634570 h 2655"/>
                <a:gd name="T104" fmla="*/ 422289 w 4217"/>
                <a:gd name="T105" fmla="*/ 598407 h 2655"/>
                <a:gd name="T106" fmla="*/ 458624 w 4217"/>
                <a:gd name="T107" fmla="*/ 598120 h 2655"/>
                <a:gd name="T108" fmla="*/ 469210 w 4217"/>
                <a:gd name="T109" fmla="*/ 635144 h 2655"/>
                <a:gd name="T110" fmla="*/ 420859 w 4217"/>
                <a:gd name="T111" fmla="*/ 669010 h 2655"/>
                <a:gd name="T112" fmla="*/ 421145 w 4217"/>
                <a:gd name="T113" fmla="*/ 725837 h 2655"/>
                <a:gd name="T114" fmla="*/ 452902 w 4217"/>
                <a:gd name="T115" fmla="*/ 745928 h 26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7"/>
                <a:gd name="T175" fmla="*/ 0 h 2655"/>
                <a:gd name="T176" fmla="*/ 4217 w 4217"/>
                <a:gd name="T177" fmla="*/ 2655 h 26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7" h="2655">
                  <a:moveTo>
                    <a:pt x="1583" y="2599"/>
                  </a:moveTo>
                  <a:cubicBezTo>
                    <a:pt x="1674" y="2655"/>
                    <a:pt x="1735" y="2525"/>
                    <a:pt x="1693" y="2457"/>
                  </a:cubicBezTo>
                  <a:cubicBezTo>
                    <a:pt x="1661" y="2393"/>
                    <a:pt x="1717" y="2329"/>
                    <a:pt x="1724" y="2264"/>
                  </a:cubicBezTo>
                  <a:cubicBezTo>
                    <a:pt x="1770" y="2260"/>
                    <a:pt x="1792" y="2234"/>
                    <a:pt x="1789" y="2186"/>
                  </a:cubicBezTo>
                  <a:cubicBezTo>
                    <a:pt x="1790" y="2140"/>
                    <a:pt x="1839" y="2118"/>
                    <a:pt x="1864" y="2085"/>
                  </a:cubicBezTo>
                  <a:cubicBezTo>
                    <a:pt x="1910" y="2062"/>
                    <a:pt x="1940" y="2114"/>
                    <a:pt x="1974" y="2135"/>
                  </a:cubicBezTo>
                  <a:cubicBezTo>
                    <a:pt x="2046" y="2166"/>
                    <a:pt x="2089" y="2240"/>
                    <a:pt x="2163" y="2266"/>
                  </a:cubicBezTo>
                  <a:cubicBezTo>
                    <a:pt x="2165" y="2315"/>
                    <a:pt x="2184" y="2328"/>
                    <a:pt x="2219" y="2303"/>
                  </a:cubicBezTo>
                  <a:cubicBezTo>
                    <a:pt x="2277" y="2260"/>
                    <a:pt x="2298" y="2360"/>
                    <a:pt x="2352" y="2357"/>
                  </a:cubicBezTo>
                  <a:cubicBezTo>
                    <a:pt x="2483" y="2354"/>
                    <a:pt x="2492" y="2581"/>
                    <a:pt x="2667" y="2466"/>
                  </a:cubicBezTo>
                  <a:lnTo>
                    <a:pt x="2698" y="2463"/>
                  </a:lnTo>
                  <a:cubicBezTo>
                    <a:pt x="2748" y="2384"/>
                    <a:pt x="2796" y="2303"/>
                    <a:pt x="2850" y="2226"/>
                  </a:cubicBezTo>
                  <a:cubicBezTo>
                    <a:pt x="2930" y="2221"/>
                    <a:pt x="3006" y="2198"/>
                    <a:pt x="3083" y="2174"/>
                  </a:cubicBezTo>
                  <a:cubicBezTo>
                    <a:pt x="3146" y="2146"/>
                    <a:pt x="3118" y="2069"/>
                    <a:pt x="3132" y="2013"/>
                  </a:cubicBezTo>
                  <a:cubicBezTo>
                    <a:pt x="3207" y="1958"/>
                    <a:pt x="3294" y="1920"/>
                    <a:pt x="3363" y="1858"/>
                  </a:cubicBezTo>
                  <a:cubicBezTo>
                    <a:pt x="3381" y="1818"/>
                    <a:pt x="3400" y="1777"/>
                    <a:pt x="3419" y="1736"/>
                  </a:cubicBezTo>
                  <a:cubicBezTo>
                    <a:pt x="3475" y="1710"/>
                    <a:pt x="3528" y="1679"/>
                    <a:pt x="3586" y="1656"/>
                  </a:cubicBezTo>
                  <a:cubicBezTo>
                    <a:pt x="3664" y="1638"/>
                    <a:pt x="3725" y="1695"/>
                    <a:pt x="3791" y="1724"/>
                  </a:cubicBezTo>
                  <a:cubicBezTo>
                    <a:pt x="3798" y="1680"/>
                    <a:pt x="3810" y="1636"/>
                    <a:pt x="3822" y="1592"/>
                  </a:cubicBezTo>
                  <a:cubicBezTo>
                    <a:pt x="3808" y="1579"/>
                    <a:pt x="3782" y="1553"/>
                    <a:pt x="3769" y="1540"/>
                  </a:cubicBezTo>
                  <a:cubicBezTo>
                    <a:pt x="3691" y="1420"/>
                    <a:pt x="3801" y="1321"/>
                    <a:pt x="3898" y="1294"/>
                  </a:cubicBezTo>
                  <a:cubicBezTo>
                    <a:pt x="3933" y="1187"/>
                    <a:pt x="3973" y="1068"/>
                    <a:pt x="3940" y="955"/>
                  </a:cubicBezTo>
                  <a:cubicBezTo>
                    <a:pt x="3969" y="932"/>
                    <a:pt x="4002" y="916"/>
                    <a:pt x="4038" y="906"/>
                  </a:cubicBezTo>
                  <a:cubicBezTo>
                    <a:pt x="4042" y="863"/>
                    <a:pt x="4044" y="820"/>
                    <a:pt x="4047" y="777"/>
                  </a:cubicBezTo>
                  <a:cubicBezTo>
                    <a:pt x="4106" y="769"/>
                    <a:pt x="4217" y="791"/>
                    <a:pt x="4217" y="703"/>
                  </a:cubicBezTo>
                  <a:cubicBezTo>
                    <a:pt x="4192" y="656"/>
                    <a:pt x="4176" y="604"/>
                    <a:pt x="4203" y="553"/>
                  </a:cubicBezTo>
                  <a:cubicBezTo>
                    <a:pt x="4215" y="460"/>
                    <a:pt x="4113" y="424"/>
                    <a:pt x="4051" y="379"/>
                  </a:cubicBezTo>
                  <a:cubicBezTo>
                    <a:pt x="4047" y="356"/>
                    <a:pt x="4040" y="309"/>
                    <a:pt x="4036" y="286"/>
                  </a:cubicBezTo>
                  <a:cubicBezTo>
                    <a:pt x="3993" y="270"/>
                    <a:pt x="3950" y="253"/>
                    <a:pt x="3906" y="237"/>
                  </a:cubicBezTo>
                  <a:cubicBezTo>
                    <a:pt x="3894" y="180"/>
                    <a:pt x="3904" y="122"/>
                    <a:pt x="3934" y="72"/>
                  </a:cubicBezTo>
                  <a:cubicBezTo>
                    <a:pt x="3859" y="72"/>
                    <a:pt x="3797" y="32"/>
                    <a:pt x="3731" y="0"/>
                  </a:cubicBezTo>
                  <a:cubicBezTo>
                    <a:pt x="3661" y="84"/>
                    <a:pt x="3581" y="158"/>
                    <a:pt x="3507" y="237"/>
                  </a:cubicBezTo>
                  <a:cubicBezTo>
                    <a:pt x="3459" y="256"/>
                    <a:pt x="3423" y="196"/>
                    <a:pt x="3375" y="211"/>
                  </a:cubicBezTo>
                  <a:cubicBezTo>
                    <a:pt x="3130" y="308"/>
                    <a:pt x="2868" y="352"/>
                    <a:pt x="2607" y="362"/>
                  </a:cubicBezTo>
                  <a:cubicBezTo>
                    <a:pt x="2550" y="399"/>
                    <a:pt x="2462" y="406"/>
                    <a:pt x="2444" y="480"/>
                  </a:cubicBezTo>
                  <a:cubicBezTo>
                    <a:pt x="2383" y="511"/>
                    <a:pt x="2317" y="535"/>
                    <a:pt x="2270" y="587"/>
                  </a:cubicBezTo>
                  <a:cubicBezTo>
                    <a:pt x="2175" y="622"/>
                    <a:pt x="1983" y="693"/>
                    <a:pt x="1887" y="729"/>
                  </a:cubicBezTo>
                  <a:lnTo>
                    <a:pt x="1790" y="747"/>
                  </a:lnTo>
                  <a:cubicBezTo>
                    <a:pt x="1696" y="836"/>
                    <a:pt x="1558" y="782"/>
                    <a:pt x="1464" y="870"/>
                  </a:cubicBezTo>
                  <a:cubicBezTo>
                    <a:pt x="1191" y="875"/>
                    <a:pt x="1062" y="1167"/>
                    <a:pt x="805" y="1205"/>
                  </a:cubicBezTo>
                  <a:cubicBezTo>
                    <a:pt x="767" y="1241"/>
                    <a:pt x="758" y="1294"/>
                    <a:pt x="721" y="1329"/>
                  </a:cubicBezTo>
                  <a:cubicBezTo>
                    <a:pt x="665" y="1339"/>
                    <a:pt x="611" y="1354"/>
                    <a:pt x="562" y="1383"/>
                  </a:cubicBezTo>
                  <a:cubicBezTo>
                    <a:pt x="536" y="1457"/>
                    <a:pt x="464" y="1500"/>
                    <a:pt x="432" y="1571"/>
                  </a:cubicBezTo>
                  <a:cubicBezTo>
                    <a:pt x="359" y="1601"/>
                    <a:pt x="319" y="1679"/>
                    <a:pt x="244" y="1703"/>
                  </a:cubicBezTo>
                  <a:cubicBezTo>
                    <a:pt x="171" y="1727"/>
                    <a:pt x="93" y="1783"/>
                    <a:pt x="22" y="1727"/>
                  </a:cubicBezTo>
                  <a:cubicBezTo>
                    <a:pt x="27" y="1785"/>
                    <a:pt x="0" y="1863"/>
                    <a:pt x="65" y="1894"/>
                  </a:cubicBezTo>
                  <a:cubicBezTo>
                    <a:pt x="160" y="1890"/>
                    <a:pt x="262" y="1916"/>
                    <a:pt x="336" y="1978"/>
                  </a:cubicBezTo>
                  <a:cubicBezTo>
                    <a:pt x="332" y="2082"/>
                    <a:pt x="360" y="2189"/>
                    <a:pt x="312" y="2284"/>
                  </a:cubicBezTo>
                  <a:cubicBezTo>
                    <a:pt x="320" y="2293"/>
                    <a:pt x="337" y="2311"/>
                    <a:pt x="346" y="2320"/>
                  </a:cubicBezTo>
                  <a:cubicBezTo>
                    <a:pt x="559" y="2454"/>
                    <a:pt x="547" y="2085"/>
                    <a:pt x="763" y="2220"/>
                  </a:cubicBezTo>
                  <a:cubicBezTo>
                    <a:pt x="887" y="2246"/>
                    <a:pt x="1016" y="2269"/>
                    <a:pt x="1143" y="2248"/>
                  </a:cubicBezTo>
                  <a:cubicBezTo>
                    <a:pt x="1185" y="2164"/>
                    <a:pt x="1284" y="2176"/>
                    <a:pt x="1356" y="2211"/>
                  </a:cubicBezTo>
                  <a:cubicBezTo>
                    <a:pt x="1396" y="2170"/>
                    <a:pt x="1435" y="2127"/>
                    <a:pt x="1476" y="2085"/>
                  </a:cubicBezTo>
                  <a:cubicBezTo>
                    <a:pt x="1518" y="2075"/>
                    <a:pt x="1560" y="2075"/>
                    <a:pt x="1603" y="2084"/>
                  </a:cubicBezTo>
                  <a:cubicBezTo>
                    <a:pt x="1649" y="2111"/>
                    <a:pt x="1651" y="2166"/>
                    <a:pt x="1640" y="2213"/>
                  </a:cubicBezTo>
                  <a:cubicBezTo>
                    <a:pt x="1592" y="2264"/>
                    <a:pt x="1529" y="2294"/>
                    <a:pt x="1471" y="2331"/>
                  </a:cubicBezTo>
                  <a:cubicBezTo>
                    <a:pt x="1471" y="2380"/>
                    <a:pt x="1472" y="2480"/>
                    <a:pt x="1472" y="2529"/>
                  </a:cubicBezTo>
                  <a:cubicBezTo>
                    <a:pt x="1517" y="2538"/>
                    <a:pt x="1551" y="2567"/>
                    <a:pt x="1583" y="2599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150"/>
            <p:cNvSpPr>
              <a:spLocks/>
            </p:cNvSpPr>
            <p:nvPr/>
          </p:nvSpPr>
          <p:spPr bwMode="auto">
            <a:xfrm flipV="1">
              <a:off x="7184532" y="4898108"/>
              <a:ext cx="1038225" cy="739775"/>
            </a:xfrm>
            <a:custGeom>
              <a:avLst/>
              <a:gdLst>
                <a:gd name="T0" fmla="*/ 457518 w 3624"/>
                <a:gd name="T1" fmla="*/ 733472 h 2582"/>
                <a:gd name="T2" fmla="*/ 477859 w 3624"/>
                <a:gd name="T3" fmla="*/ 719433 h 2582"/>
                <a:gd name="T4" fmla="*/ 507653 w 3624"/>
                <a:gd name="T5" fmla="*/ 677315 h 2582"/>
                <a:gd name="T6" fmla="*/ 594458 w 3624"/>
                <a:gd name="T7" fmla="*/ 677888 h 2582"/>
                <a:gd name="T8" fmla="*/ 618810 w 3624"/>
                <a:gd name="T9" fmla="*/ 715708 h 2582"/>
                <a:gd name="T10" fmla="*/ 654334 w 3624"/>
                <a:gd name="T11" fmla="*/ 694506 h 2582"/>
                <a:gd name="T12" fmla="*/ 658631 w 3624"/>
                <a:gd name="T13" fmla="*/ 626603 h 2582"/>
                <a:gd name="T14" fmla="*/ 735696 w 3624"/>
                <a:gd name="T15" fmla="*/ 617434 h 2582"/>
                <a:gd name="T16" fmla="*/ 766636 w 3624"/>
                <a:gd name="T17" fmla="*/ 645512 h 2582"/>
                <a:gd name="T18" fmla="*/ 779815 w 3624"/>
                <a:gd name="T19" fmla="*/ 595373 h 2582"/>
                <a:gd name="T20" fmla="*/ 820782 w 3624"/>
                <a:gd name="T21" fmla="*/ 599957 h 2582"/>
                <a:gd name="T22" fmla="*/ 906728 w 3624"/>
                <a:gd name="T23" fmla="*/ 601676 h 2582"/>
                <a:gd name="T24" fmla="*/ 942825 w 3624"/>
                <a:gd name="T25" fmla="*/ 602822 h 2582"/>
                <a:gd name="T26" fmla="*/ 979495 w 3624"/>
                <a:gd name="T27" fmla="*/ 617148 h 2582"/>
                <a:gd name="T28" fmla="*/ 992101 w 3624"/>
                <a:gd name="T29" fmla="*/ 695652 h 2582"/>
                <a:gd name="T30" fmla="*/ 1017312 w 3624"/>
                <a:gd name="T31" fmla="*/ 642647 h 2582"/>
                <a:gd name="T32" fmla="*/ 1018171 w 3624"/>
                <a:gd name="T33" fmla="*/ 547525 h 2582"/>
                <a:gd name="T34" fmla="*/ 991528 w 3624"/>
                <a:gd name="T35" fmla="*/ 533200 h 2582"/>
                <a:gd name="T36" fmla="*/ 998117 w 3624"/>
                <a:gd name="T37" fmla="*/ 491655 h 2582"/>
                <a:gd name="T38" fmla="*/ 1009863 w 3624"/>
                <a:gd name="T39" fmla="*/ 455841 h 2582"/>
                <a:gd name="T40" fmla="*/ 976631 w 3624"/>
                <a:gd name="T41" fmla="*/ 396247 h 2582"/>
                <a:gd name="T42" fmla="*/ 938241 w 3624"/>
                <a:gd name="T43" fmla="*/ 334933 h 2582"/>
                <a:gd name="T44" fmla="*/ 909593 w 3624"/>
                <a:gd name="T45" fmla="*/ 312299 h 2582"/>
                <a:gd name="T46" fmla="*/ 877793 w 3624"/>
                <a:gd name="T47" fmla="*/ 274192 h 2582"/>
                <a:gd name="T48" fmla="*/ 840263 w 3624"/>
                <a:gd name="T49" fmla="*/ 269895 h 2582"/>
                <a:gd name="T50" fmla="*/ 848858 w 3624"/>
                <a:gd name="T51" fmla="*/ 171907 h 2582"/>
                <a:gd name="T52" fmla="*/ 800728 w 3624"/>
                <a:gd name="T53" fmla="*/ 163599 h 2582"/>
                <a:gd name="T54" fmla="*/ 719939 w 3624"/>
                <a:gd name="T55" fmla="*/ 184514 h 2582"/>
                <a:gd name="T56" fmla="*/ 674388 w 3624"/>
                <a:gd name="T57" fmla="*/ 175059 h 2582"/>
                <a:gd name="T58" fmla="*/ 586723 w 3624"/>
                <a:gd name="T59" fmla="*/ 203137 h 2582"/>
                <a:gd name="T60" fmla="*/ 517107 w 3624"/>
                <a:gd name="T61" fmla="*/ 178784 h 2582"/>
                <a:gd name="T62" fmla="*/ 524842 w 3624"/>
                <a:gd name="T63" fmla="*/ 101712 h 2582"/>
                <a:gd name="T64" fmla="*/ 456945 w 3624"/>
                <a:gd name="T65" fmla="*/ 77358 h 2582"/>
                <a:gd name="T66" fmla="*/ 423140 w 3624"/>
                <a:gd name="T67" fmla="*/ 0 h 2582"/>
                <a:gd name="T68" fmla="*/ 273881 w 3624"/>
                <a:gd name="T69" fmla="*/ 41258 h 2582"/>
                <a:gd name="T70" fmla="*/ 53286 w 3624"/>
                <a:gd name="T71" fmla="*/ 122914 h 2582"/>
                <a:gd name="T72" fmla="*/ 0 w 3624"/>
                <a:gd name="T73" fmla="*/ 221188 h 2582"/>
                <a:gd name="T74" fmla="*/ 62740 w 3624"/>
                <a:gd name="T75" fmla="*/ 299979 h 2582"/>
                <a:gd name="T76" fmla="*/ 129492 w 3624"/>
                <a:gd name="T77" fmla="*/ 310293 h 2582"/>
                <a:gd name="T78" fmla="*/ 151838 w 3624"/>
                <a:gd name="T79" fmla="*/ 281928 h 2582"/>
                <a:gd name="T80" fmla="*/ 195383 w 3624"/>
                <a:gd name="T81" fmla="*/ 318888 h 2582"/>
                <a:gd name="T82" fmla="*/ 214578 w 3624"/>
                <a:gd name="T83" fmla="*/ 350691 h 2582"/>
                <a:gd name="T84" fmla="*/ 311410 w 3624"/>
                <a:gd name="T85" fmla="*/ 374185 h 2582"/>
                <a:gd name="T86" fmla="*/ 343783 w 3624"/>
                <a:gd name="T87" fmla="*/ 483346 h 2582"/>
                <a:gd name="T88" fmla="*/ 294794 w 3624"/>
                <a:gd name="T89" fmla="*/ 485065 h 2582"/>
                <a:gd name="T90" fmla="*/ 291929 w 3624"/>
                <a:gd name="T91" fmla="*/ 503975 h 2582"/>
                <a:gd name="T92" fmla="*/ 273021 w 3624"/>
                <a:gd name="T93" fmla="*/ 535205 h 2582"/>
                <a:gd name="T94" fmla="*/ 291070 w 3624"/>
                <a:gd name="T95" fmla="*/ 567294 h 2582"/>
                <a:gd name="T96" fmla="*/ 270729 w 3624"/>
                <a:gd name="T97" fmla="*/ 622878 h 2582"/>
                <a:gd name="T98" fmla="*/ 202832 w 3624"/>
                <a:gd name="T99" fmla="*/ 637490 h 2582"/>
                <a:gd name="T100" fmla="*/ 202259 w 3624"/>
                <a:gd name="T101" fmla="*/ 656113 h 2582"/>
                <a:gd name="T102" fmla="*/ 252681 w 3624"/>
                <a:gd name="T103" fmla="*/ 646659 h 2582"/>
                <a:gd name="T104" fmla="*/ 283621 w 3624"/>
                <a:gd name="T105" fmla="*/ 664995 h 2582"/>
                <a:gd name="T106" fmla="*/ 306254 w 3624"/>
                <a:gd name="T107" fmla="*/ 683905 h 2582"/>
                <a:gd name="T108" fmla="*/ 356102 w 3624"/>
                <a:gd name="T109" fmla="*/ 715421 h 2582"/>
                <a:gd name="T110" fmla="*/ 457518 w 3624"/>
                <a:gd name="T111" fmla="*/ 733472 h 25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4"/>
                <a:gd name="T169" fmla="*/ 0 h 2582"/>
                <a:gd name="T170" fmla="*/ 3624 w 3624"/>
                <a:gd name="T171" fmla="*/ 2582 h 25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4" h="2582">
                  <a:moveTo>
                    <a:pt x="1597" y="2560"/>
                  </a:moveTo>
                  <a:cubicBezTo>
                    <a:pt x="1642" y="2582"/>
                    <a:pt x="1666" y="2566"/>
                    <a:pt x="1668" y="2511"/>
                  </a:cubicBezTo>
                  <a:cubicBezTo>
                    <a:pt x="1743" y="2503"/>
                    <a:pt x="1744" y="2418"/>
                    <a:pt x="1772" y="2364"/>
                  </a:cubicBezTo>
                  <a:cubicBezTo>
                    <a:pt x="1870" y="2371"/>
                    <a:pt x="1976" y="2348"/>
                    <a:pt x="2075" y="2366"/>
                  </a:cubicBezTo>
                  <a:cubicBezTo>
                    <a:pt x="2112" y="2405"/>
                    <a:pt x="2153" y="2442"/>
                    <a:pt x="2160" y="2498"/>
                  </a:cubicBezTo>
                  <a:cubicBezTo>
                    <a:pt x="2219" y="2516"/>
                    <a:pt x="2248" y="2458"/>
                    <a:pt x="2284" y="2424"/>
                  </a:cubicBezTo>
                  <a:cubicBezTo>
                    <a:pt x="2243" y="2346"/>
                    <a:pt x="2305" y="2269"/>
                    <a:pt x="2299" y="2187"/>
                  </a:cubicBezTo>
                  <a:cubicBezTo>
                    <a:pt x="2386" y="2225"/>
                    <a:pt x="2480" y="2127"/>
                    <a:pt x="2568" y="2155"/>
                  </a:cubicBezTo>
                  <a:cubicBezTo>
                    <a:pt x="2605" y="2186"/>
                    <a:pt x="2628" y="2238"/>
                    <a:pt x="2676" y="2253"/>
                  </a:cubicBezTo>
                  <a:cubicBezTo>
                    <a:pt x="2697" y="2196"/>
                    <a:pt x="2715" y="2139"/>
                    <a:pt x="2722" y="2078"/>
                  </a:cubicBezTo>
                  <a:cubicBezTo>
                    <a:pt x="2771" y="2074"/>
                    <a:pt x="2817" y="2099"/>
                    <a:pt x="2865" y="2094"/>
                  </a:cubicBezTo>
                  <a:cubicBezTo>
                    <a:pt x="2974" y="1980"/>
                    <a:pt x="3066" y="2153"/>
                    <a:pt x="3165" y="2100"/>
                  </a:cubicBezTo>
                  <a:cubicBezTo>
                    <a:pt x="3202" y="2080"/>
                    <a:pt x="3262" y="2060"/>
                    <a:pt x="3291" y="2104"/>
                  </a:cubicBezTo>
                  <a:cubicBezTo>
                    <a:pt x="3317" y="2151"/>
                    <a:pt x="3372" y="2146"/>
                    <a:pt x="3419" y="2154"/>
                  </a:cubicBezTo>
                  <a:cubicBezTo>
                    <a:pt x="3383" y="2261"/>
                    <a:pt x="3435" y="2338"/>
                    <a:pt x="3463" y="2428"/>
                  </a:cubicBezTo>
                  <a:cubicBezTo>
                    <a:pt x="3554" y="2414"/>
                    <a:pt x="3511" y="2301"/>
                    <a:pt x="3551" y="2243"/>
                  </a:cubicBezTo>
                  <a:cubicBezTo>
                    <a:pt x="3624" y="2147"/>
                    <a:pt x="3586" y="2018"/>
                    <a:pt x="3554" y="1911"/>
                  </a:cubicBezTo>
                  <a:cubicBezTo>
                    <a:pt x="3521" y="1899"/>
                    <a:pt x="3490" y="1882"/>
                    <a:pt x="3461" y="1861"/>
                  </a:cubicBezTo>
                  <a:cubicBezTo>
                    <a:pt x="3461" y="1815"/>
                    <a:pt x="3438" y="1748"/>
                    <a:pt x="3484" y="1716"/>
                  </a:cubicBezTo>
                  <a:cubicBezTo>
                    <a:pt x="3531" y="1691"/>
                    <a:pt x="3533" y="1638"/>
                    <a:pt x="3525" y="1591"/>
                  </a:cubicBezTo>
                  <a:cubicBezTo>
                    <a:pt x="3438" y="1574"/>
                    <a:pt x="3349" y="1500"/>
                    <a:pt x="3409" y="1383"/>
                  </a:cubicBezTo>
                  <a:cubicBezTo>
                    <a:pt x="3364" y="1312"/>
                    <a:pt x="3319" y="1241"/>
                    <a:pt x="3275" y="1169"/>
                  </a:cubicBezTo>
                  <a:cubicBezTo>
                    <a:pt x="3230" y="1162"/>
                    <a:pt x="3190" y="1135"/>
                    <a:pt x="3175" y="1090"/>
                  </a:cubicBezTo>
                  <a:cubicBezTo>
                    <a:pt x="3151" y="1037"/>
                    <a:pt x="3102" y="1000"/>
                    <a:pt x="3064" y="957"/>
                  </a:cubicBezTo>
                  <a:cubicBezTo>
                    <a:pt x="3018" y="977"/>
                    <a:pt x="2961" y="999"/>
                    <a:pt x="2933" y="942"/>
                  </a:cubicBezTo>
                  <a:cubicBezTo>
                    <a:pt x="2868" y="816"/>
                    <a:pt x="2991" y="721"/>
                    <a:pt x="2963" y="600"/>
                  </a:cubicBezTo>
                  <a:cubicBezTo>
                    <a:pt x="2906" y="596"/>
                    <a:pt x="2849" y="591"/>
                    <a:pt x="2795" y="571"/>
                  </a:cubicBezTo>
                  <a:cubicBezTo>
                    <a:pt x="2733" y="669"/>
                    <a:pt x="2608" y="616"/>
                    <a:pt x="2513" y="644"/>
                  </a:cubicBezTo>
                  <a:cubicBezTo>
                    <a:pt x="2458" y="662"/>
                    <a:pt x="2406" y="622"/>
                    <a:pt x="2354" y="611"/>
                  </a:cubicBezTo>
                  <a:cubicBezTo>
                    <a:pt x="2186" y="488"/>
                    <a:pt x="2175" y="708"/>
                    <a:pt x="2048" y="709"/>
                  </a:cubicBezTo>
                  <a:cubicBezTo>
                    <a:pt x="1960" y="742"/>
                    <a:pt x="1862" y="693"/>
                    <a:pt x="1805" y="624"/>
                  </a:cubicBezTo>
                  <a:cubicBezTo>
                    <a:pt x="1714" y="523"/>
                    <a:pt x="1839" y="445"/>
                    <a:pt x="1832" y="355"/>
                  </a:cubicBezTo>
                  <a:cubicBezTo>
                    <a:pt x="1766" y="297"/>
                    <a:pt x="1680" y="276"/>
                    <a:pt x="1595" y="270"/>
                  </a:cubicBezTo>
                  <a:cubicBezTo>
                    <a:pt x="1507" y="209"/>
                    <a:pt x="1498" y="97"/>
                    <a:pt x="1477" y="0"/>
                  </a:cubicBezTo>
                  <a:cubicBezTo>
                    <a:pt x="1310" y="70"/>
                    <a:pt x="1134" y="115"/>
                    <a:pt x="956" y="144"/>
                  </a:cubicBezTo>
                  <a:cubicBezTo>
                    <a:pt x="712" y="274"/>
                    <a:pt x="429" y="297"/>
                    <a:pt x="186" y="429"/>
                  </a:cubicBezTo>
                  <a:cubicBezTo>
                    <a:pt x="183" y="574"/>
                    <a:pt x="42" y="644"/>
                    <a:pt x="0" y="772"/>
                  </a:cubicBezTo>
                  <a:cubicBezTo>
                    <a:pt x="54" y="875"/>
                    <a:pt x="142" y="961"/>
                    <a:pt x="219" y="1047"/>
                  </a:cubicBezTo>
                  <a:cubicBezTo>
                    <a:pt x="301" y="1040"/>
                    <a:pt x="379" y="1052"/>
                    <a:pt x="452" y="1083"/>
                  </a:cubicBezTo>
                  <a:cubicBezTo>
                    <a:pt x="467" y="1047"/>
                    <a:pt x="476" y="977"/>
                    <a:pt x="530" y="984"/>
                  </a:cubicBezTo>
                  <a:cubicBezTo>
                    <a:pt x="611" y="967"/>
                    <a:pt x="650" y="1056"/>
                    <a:pt x="682" y="1113"/>
                  </a:cubicBezTo>
                  <a:cubicBezTo>
                    <a:pt x="745" y="1118"/>
                    <a:pt x="740" y="1177"/>
                    <a:pt x="749" y="1224"/>
                  </a:cubicBezTo>
                  <a:cubicBezTo>
                    <a:pt x="835" y="1320"/>
                    <a:pt x="971" y="1293"/>
                    <a:pt x="1087" y="1306"/>
                  </a:cubicBezTo>
                  <a:cubicBezTo>
                    <a:pt x="1102" y="1441"/>
                    <a:pt x="1221" y="1548"/>
                    <a:pt x="1200" y="1687"/>
                  </a:cubicBezTo>
                  <a:lnTo>
                    <a:pt x="1029" y="1693"/>
                  </a:lnTo>
                  <a:cubicBezTo>
                    <a:pt x="1027" y="1709"/>
                    <a:pt x="1022" y="1742"/>
                    <a:pt x="1019" y="1759"/>
                  </a:cubicBezTo>
                  <a:cubicBezTo>
                    <a:pt x="1025" y="1810"/>
                    <a:pt x="950" y="1817"/>
                    <a:pt x="953" y="1868"/>
                  </a:cubicBezTo>
                  <a:cubicBezTo>
                    <a:pt x="938" y="1921"/>
                    <a:pt x="982" y="1951"/>
                    <a:pt x="1016" y="1980"/>
                  </a:cubicBezTo>
                  <a:cubicBezTo>
                    <a:pt x="1045" y="2058"/>
                    <a:pt x="1013" y="2132"/>
                    <a:pt x="945" y="2174"/>
                  </a:cubicBezTo>
                  <a:cubicBezTo>
                    <a:pt x="865" y="2185"/>
                    <a:pt x="788" y="2210"/>
                    <a:pt x="708" y="2225"/>
                  </a:cubicBezTo>
                  <a:cubicBezTo>
                    <a:pt x="708" y="2241"/>
                    <a:pt x="706" y="2273"/>
                    <a:pt x="706" y="2290"/>
                  </a:cubicBezTo>
                  <a:cubicBezTo>
                    <a:pt x="767" y="2296"/>
                    <a:pt x="828" y="2287"/>
                    <a:pt x="882" y="2257"/>
                  </a:cubicBezTo>
                  <a:cubicBezTo>
                    <a:pt x="931" y="2254"/>
                    <a:pt x="940" y="2325"/>
                    <a:pt x="990" y="2321"/>
                  </a:cubicBezTo>
                  <a:cubicBezTo>
                    <a:pt x="1037" y="2319"/>
                    <a:pt x="1063" y="2341"/>
                    <a:pt x="1069" y="2387"/>
                  </a:cubicBezTo>
                  <a:cubicBezTo>
                    <a:pt x="1125" y="2437"/>
                    <a:pt x="1245" y="2400"/>
                    <a:pt x="1243" y="2497"/>
                  </a:cubicBezTo>
                  <a:cubicBezTo>
                    <a:pt x="1363" y="2496"/>
                    <a:pt x="1495" y="2483"/>
                    <a:pt x="1597" y="256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51"/>
            <p:cNvSpPr>
              <a:spLocks/>
            </p:cNvSpPr>
            <p:nvPr/>
          </p:nvSpPr>
          <p:spPr bwMode="auto">
            <a:xfrm flipV="1">
              <a:off x="8730655" y="5428333"/>
              <a:ext cx="1360488" cy="900113"/>
            </a:xfrm>
            <a:custGeom>
              <a:avLst/>
              <a:gdLst>
                <a:gd name="T0" fmla="*/ 571016 w 4758"/>
                <a:gd name="T1" fmla="*/ 888081 h 3142"/>
                <a:gd name="T2" fmla="*/ 636496 w 4758"/>
                <a:gd name="T3" fmla="*/ 781798 h 3142"/>
                <a:gd name="T4" fmla="*/ 714270 w 4758"/>
                <a:gd name="T5" fmla="*/ 751718 h 3142"/>
                <a:gd name="T6" fmla="*/ 754874 w 4758"/>
                <a:gd name="T7" fmla="*/ 638559 h 3142"/>
                <a:gd name="T8" fmla="*/ 838367 w 4758"/>
                <a:gd name="T9" fmla="*/ 572669 h 3142"/>
                <a:gd name="T10" fmla="*/ 974187 w 4758"/>
                <a:gd name="T11" fmla="*/ 575247 h 3142"/>
                <a:gd name="T12" fmla="*/ 1054821 w 4758"/>
                <a:gd name="T13" fmla="*/ 505060 h 3142"/>
                <a:gd name="T14" fmla="*/ 1360488 w 4758"/>
                <a:gd name="T15" fmla="*/ 475839 h 3142"/>
                <a:gd name="T16" fmla="*/ 1326462 w 4758"/>
                <a:gd name="T17" fmla="*/ 220874 h 3142"/>
                <a:gd name="T18" fmla="*/ 1308162 w 4758"/>
                <a:gd name="T19" fmla="*/ 164152 h 3142"/>
                <a:gd name="T20" fmla="*/ 928151 w 4758"/>
                <a:gd name="T21" fmla="*/ 131780 h 3142"/>
                <a:gd name="T22" fmla="*/ 827787 w 4758"/>
                <a:gd name="T23" fmla="*/ 89381 h 3142"/>
                <a:gd name="T24" fmla="*/ 717130 w 4758"/>
                <a:gd name="T25" fmla="*/ 38388 h 3142"/>
                <a:gd name="T26" fmla="*/ 593605 w 4758"/>
                <a:gd name="T27" fmla="*/ 1432 h 3142"/>
                <a:gd name="T28" fmla="*/ 455212 w 4758"/>
                <a:gd name="T29" fmla="*/ 45836 h 3142"/>
                <a:gd name="T30" fmla="*/ 242475 w 4758"/>
                <a:gd name="T31" fmla="*/ 86803 h 3142"/>
                <a:gd name="T32" fmla="*/ 76059 w 4758"/>
                <a:gd name="T33" fmla="*/ 169308 h 3142"/>
                <a:gd name="T34" fmla="*/ 18586 w 4758"/>
                <a:gd name="T35" fmla="*/ 191940 h 3142"/>
                <a:gd name="T36" fmla="*/ 49181 w 4758"/>
                <a:gd name="T37" fmla="*/ 243220 h 3142"/>
                <a:gd name="T38" fmla="*/ 89784 w 4758"/>
                <a:gd name="T39" fmla="*/ 293353 h 3142"/>
                <a:gd name="T40" fmla="*/ 131817 w 4758"/>
                <a:gd name="T41" fmla="*/ 373567 h 3142"/>
                <a:gd name="T42" fmla="*/ 90070 w 4758"/>
                <a:gd name="T43" fmla="*/ 437451 h 3142"/>
                <a:gd name="T44" fmla="*/ 71198 w 4758"/>
                <a:gd name="T45" fmla="*/ 478991 h 3142"/>
                <a:gd name="T46" fmla="*/ 9150 w 4758"/>
                <a:gd name="T47" fmla="*/ 599025 h 3142"/>
                <a:gd name="T48" fmla="*/ 96933 w 4758"/>
                <a:gd name="T49" fmla="*/ 659758 h 3142"/>
                <a:gd name="T50" fmla="*/ 148115 w 4758"/>
                <a:gd name="T51" fmla="*/ 688120 h 3142"/>
                <a:gd name="T52" fmla="*/ 239329 w 4758"/>
                <a:gd name="T53" fmla="*/ 700725 h 3142"/>
                <a:gd name="T54" fmla="*/ 189862 w 4758"/>
                <a:gd name="T55" fmla="*/ 740831 h 3142"/>
                <a:gd name="T56" fmla="*/ 228750 w 4758"/>
                <a:gd name="T57" fmla="*/ 779219 h 3142"/>
                <a:gd name="T58" fmla="*/ 391734 w 4758"/>
                <a:gd name="T59" fmla="*/ 748853 h 3142"/>
                <a:gd name="T60" fmla="*/ 490668 w 4758"/>
                <a:gd name="T61" fmla="*/ 781511 h 3142"/>
                <a:gd name="T62" fmla="*/ 532129 w 4758"/>
                <a:gd name="T63" fmla="*/ 821332 h 3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8"/>
                <a:gd name="T97" fmla="*/ 0 h 3142"/>
                <a:gd name="T98" fmla="*/ 4758 w 4758"/>
                <a:gd name="T99" fmla="*/ 3142 h 3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8" h="3142">
                  <a:moveTo>
                    <a:pt x="1864" y="3142"/>
                  </a:moveTo>
                  <a:cubicBezTo>
                    <a:pt x="1907" y="3124"/>
                    <a:pt x="1952" y="3112"/>
                    <a:pt x="1997" y="3100"/>
                  </a:cubicBezTo>
                  <a:cubicBezTo>
                    <a:pt x="2054" y="3049"/>
                    <a:pt x="2066" y="2964"/>
                    <a:pt x="2139" y="2926"/>
                  </a:cubicBezTo>
                  <a:cubicBezTo>
                    <a:pt x="2181" y="2867"/>
                    <a:pt x="2216" y="2802"/>
                    <a:pt x="2226" y="2729"/>
                  </a:cubicBezTo>
                  <a:cubicBezTo>
                    <a:pt x="2260" y="2692"/>
                    <a:pt x="2296" y="2653"/>
                    <a:pt x="2346" y="2636"/>
                  </a:cubicBezTo>
                  <a:cubicBezTo>
                    <a:pt x="2393" y="2605"/>
                    <a:pt x="2447" y="2647"/>
                    <a:pt x="2498" y="2624"/>
                  </a:cubicBezTo>
                  <a:cubicBezTo>
                    <a:pt x="2564" y="2646"/>
                    <a:pt x="2658" y="2682"/>
                    <a:pt x="2705" y="2608"/>
                  </a:cubicBezTo>
                  <a:cubicBezTo>
                    <a:pt x="2762" y="2468"/>
                    <a:pt x="2652" y="2358"/>
                    <a:pt x="2640" y="2229"/>
                  </a:cubicBezTo>
                  <a:cubicBezTo>
                    <a:pt x="2658" y="2163"/>
                    <a:pt x="2737" y="2133"/>
                    <a:pt x="2759" y="2064"/>
                  </a:cubicBezTo>
                  <a:cubicBezTo>
                    <a:pt x="2817" y="2041"/>
                    <a:pt x="2861" y="1953"/>
                    <a:pt x="2932" y="1999"/>
                  </a:cubicBezTo>
                  <a:cubicBezTo>
                    <a:pt x="3072" y="2024"/>
                    <a:pt x="3181" y="2125"/>
                    <a:pt x="3304" y="2191"/>
                  </a:cubicBezTo>
                  <a:cubicBezTo>
                    <a:pt x="3307" y="2113"/>
                    <a:pt x="3341" y="2051"/>
                    <a:pt x="3407" y="2008"/>
                  </a:cubicBezTo>
                  <a:cubicBezTo>
                    <a:pt x="3453" y="1941"/>
                    <a:pt x="3494" y="1836"/>
                    <a:pt x="3590" y="1836"/>
                  </a:cubicBezTo>
                  <a:cubicBezTo>
                    <a:pt x="3635" y="1835"/>
                    <a:pt x="3656" y="1787"/>
                    <a:pt x="3689" y="1763"/>
                  </a:cubicBezTo>
                  <a:cubicBezTo>
                    <a:pt x="3678" y="1731"/>
                    <a:pt x="3668" y="1698"/>
                    <a:pt x="3660" y="1664"/>
                  </a:cubicBezTo>
                  <a:cubicBezTo>
                    <a:pt x="4026" y="1659"/>
                    <a:pt x="4392" y="1667"/>
                    <a:pt x="4758" y="1661"/>
                  </a:cubicBezTo>
                  <a:cubicBezTo>
                    <a:pt x="4695" y="1425"/>
                    <a:pt x="4632" y="1187"/>
                    <a:pt x="4547" y="957"/>
                  </a:cubicBezTo>
                  <a:cubicBezTo>
                    <a:pt x="4570" y="892"/>
                    <a:pt x="4609" y="834"/>
                    <a:pt x="4639" y="771"/>
                  </a:cubicBezTo>
                  <a:cubicBezTo>
                    <a:pt x="4674" y="727"/>
                    <a:pt x="4613" y="696"/>
                    <a:pt x="4589" y="666"/>
                  </a:cubicBezTo>
                  <a:cubicBezTo>
                    <a:pt x="4585" y="643"/>
                    <a:pt x="4579" y="596"/>
                    <a:pt x="4575" y="573"/>
                  </a:cubicBezTo>
                  <a:cubicBezTo>
                    <a:pt x="4357" y="688"/>
                    <a:pt x="4110" y="682"/>
                    <a:pt x="3876" y="706"/>
                  </a:cubicBezTo>
                  <a:cubicBezTo>
                    <a:pt x="3657" y="648"/>
                    <a:pt x="3414" y="635"/>
                    <a:pt x="3246" y="460"/>
                  </a:cubicBezTo>
                  <a:cubicBezTo>
                    <a:pt x="3257" y="358"/>
                    <a:pt x="3141" y="413"/>
                    <a:pt x="3087" y="370"/>
                  </a:cubicBezTo>
                  <a:cubicBezTo>
                    <a:pt x="3030" y="330"/>
                    <a:pt x="2962" y="323"/>
                    <a:pt x="2895" y="312"/>
                  </a:cubicBezTo>
                  <a:cubicBezTo>
                    <a:pt x="2832" y="228"/>
                    <a:pt x="2710" y="246"/>
                    <a:pt x="2631" y="189"/>
                  </a:cubicBezTo>
                  <a:cubicBezTo>
                    <a:pt x="2600" y="151"/>
                    <a:pt x="2551" y="148"/>
                    <a:pt x="2508" y="134"/>
                  </a:cubicBezTo>
                  <a:cubicBezTo>
                    <a:pt x="2431" y="62"/>
                    <a:pt x="2326" y="13"/>
                    <a:pt x="2216" y="39"/>
                  </a:cubicBezTo>
                  <a:cubicBezTo>
                    <a:pt x="2165" y="44"/>
                    <a:pt x="2126" y="0"/>
                    <a:pt x="2076" y="5"/>
                  </a:cubicBezTo>
                  <a:cubicBezTo>
                    <a:pt x="2035" y="21"/>
                    <a:pt x="1998" y="44"/>
                    <a:pt x="1959" y="62"/>
                  </a:cubicBezTo>
                  <a:cubicBezTo>
                    <a:pt x="1817" y="30"/>
                    <a:pt x="1718" y="130"/>
                    <a:pt x="1592" y="160"/>
                  </a:cubicBezTo>
                  <a:cubicBezTo>
                    <a:pt x="1473" y="234"/>
                    <a:pt x="1346" y="336"/>
                    <a:pt x="1193" y="287"/>
                  </a:cubicBezTo>
                  <a:cubicBezTo>
                    <a:pt x="1078" y="294"/>
                    <a:pt x="961" y="339"/>
                    <a:pt x="848" y="303"/>
                  </a:cubicBezTo>
                  <a:cubicBezTo>
                    <a:pt x="774" y="325"/>
                    <a:pt x="692" y="343"/>
                    <a:pt x="638" y="402"/>
                  </a:cubicBezTo>
                  <a:cubicBezTo>
                    <a:pt x="535" y="504"/>
                    <a:pt x="388" y="524"/>
                    <a:pt x="266" y="591"/>
                  </a:cubicBezTo>
                  <a:cubicBezTo>
                    <a:pt x="216" y="595"/>
                    <a:pt x="115" y="603"/>
                    <a:pt x="65" y="607"/>
                  </a:cubicBezTo>
                  <a:cubicBezTo>
                    <a:pt x="65" y="623"/>
                    <a:pt x="65" y="655"/>
                    <a:pt x="65" y="670"/>
                  </a:cubicBezTo>
                  <a:cubicBezTo>
                    <a:pt x="113" y="679"/>
                    <a:pt x="170" y="670"/>
                    <a:pt x="201" y="717"/>
                  </a:cubicBezTo>
                  <a:cubicBezTo>
                    <a:pt x="217" y="765"/>
                    <a:pt x="193" y="808"/>
                    <a:pt x="172" y="849"/>
                  </a:cubicBezTo>
                  <a:cubicBezTo>
                    <a:pt x="216" y="850"/>
                    <a:pt x="260" y="853"/>
                    <a:pt x="304" y="857"/>
                  </a:cubicBezTo>
                  <a:cubicBezTo>
                    <a:pt x="370" y="894"/>
                    <a:pt x="346" y="973"/>
                    <a:pt x="314" y="1024"/>
                  </a:cubicBezTo>
                  <a:cubicBezTo>
                    <a:pt x="360" y="1032"/>
                    <a:pt x="420" y="1018"/>
                    <a:pt x="442" y="1072"/>
                  </a:cubicBezTo>
                  <a:cubicBezTo>
                    <a:pt x="463" y="1148"/>
                    <a:pt x="509" y="1228"/>
                    <a:pt x="461" y="1304"/>
                  </a:cubicBezTo>
                  <a:cubicBezTo>
                    <a:pt x="495" y="1348"/>
                    <a:pt x="574" y="1375"/>
                    <a:pt x="554" y="1443"/>
                  </a:cubicBezTo>
                  <a:cubicBezTo>
                    <a:pt x="474" y="1471"/>
                    <a:pt x="403" y="1525"/>
                    <a:pt x="315" y="1527"/>
                  </a:cubicBezTo>
                  <a:cubicBezTo>
                    <a:pt x="333" y="1557"/>
                    <a:pt x="343" y="1589"/>
                    <a:pt x="344" y="1622"/>
                  </a:cubicBezTo>
                  <a:cubicBezTo>
                    <a:pt x="314" y="1644"/>
                    <a:pt x="283" y="1661"/>
                    <a:pt x="249" y="1672"/>
                  </a:cubicBezTo>
                  <a:cubicBezTo>
                    <a:pt x="238" y="1723"/>
                    <a:pt x="215" y="1824"/>
                    <a:pt x="204" y="1874"/>
                  </a:cubicBezTo>
                  <a:cubicBezTo>
                    <a:pt x="238" y="2020"/>
                    <a:pt x="109" y="2032"/>
                    <a:pt x="32" y="2091"/>
                  </a:cubicBezTo>
                  <a:cubicBezTo>
                    <a:pt x="0" y="2184"/>
                    <a:pt x="89" y="2233"/>
                    <a:pt x="143" y="2289"/>
                  </a:cubicBezTo>
                  <a:cubicBezTo>
                    <a:pt x="192" y="2292"/>
                    <a:pt x="290" y="2299"/>
                    <a:pt x="339" y="2303"/>
                  </a:cubicBezTo>
                  <a:cubicBezTo>
                    <a:pt x="347" y="2339"/>
                    <a:pt x="363" y="2372"/>
                    <a:pt x="387" y="2400"/>
                  </a:cubicBezTo>
                  <a:cubicBezTo>
                    <a:pt x="430" y="2405"/>
                    <a:pt x="474" y="2406"/>
                    <a:pt x="518" y="2402"/>
                  </a:cubicBezTo>
                  <a:cubicBezTo>
                    <a:pt x="520" y="2385"/>
                    <a:pt x="526" y="2351"/>
                    <a:pt x="529" y="2334"/>
                  </a:cubicBezTo>
                  <a:cubicBezTo>
                    <a:pt x="695" y="2233"/>
                    <a:pt x="713" y="2437"/>
                    <a:pt x="837" y="2446"/>
                  </a:cubicBezTo>
                  <a:cubicBezTo>
                    <a:pt x="837" y="2469"/>
                    <a:pt x="837" y="2516"/>
                    <a:pt x="837" y="2539"/>
                  </a:cubicBezTo>
                  <a:cubicBezTo>
                    <a:pt x="781" y="2561"/>
                    <a:pt x="724" y="2579"/>
                    <a:pt x="664" y="2586"/>
                  </a:cubicBezTo>
                  <a:cubicBezTo>
                    <a:pt x="665" y="2633"/>
                    <a:pt x="692" y="2674"/>
                    <a:pt x="705" y="2718"/>
                  </a:cubicBezTo>
                  <a:cubicBezTo>
                    <a:pt x="729" y="2718"/>
                    <a:pt x="776" y="2720"/>
                    <a:pt x="800" y="2720"/>
                  </a:cubicBezTo>
                  <a:cubicBezTo>
                    <a:pt x="777" y="2609"/>
                    <a:pt x="904" y="2575"/>
                    <a:pt x="919" y="2478"/>
                  </a:cubicBezTo>
                  <a:cubicBezTo>
                    <a:pt x="1142" y="2357"/>
                    <a:pt x="1143" y="2739"/>
                    <a:pt x="1370" y="2614"/>
                  </a:cubicBezTo>
                  <a:cubicBezTo>
                    <a:pt x="1414" y="2613"/>
                    <a:pt x="1458" y="2616"/>
                    <a:pt x="1502" y="2624"/>
                  </a:cubicBezTo>
                  <a:cubicBezTo>
                    <a:pt x="1556" y="2687"/>
                    <a:pt x="1634" y="2720"/>
                    <a:pt x="1716" y="2728"/>
                  </a:cubicBezTo>
                  <a:cubicBezTo>
                    <a:pt x="1725" y="2774"/>
                    <a:pt x="1718" y="2828"/>
                    <a:pt x="1764" y="2855"/>
                  </a:cubicBezTo>
                  <a:cubicBezTo>
                    <a:pt x="1788" y="2858"/>
                    <a:pt x="1837" y="2864"/>
                    <a:pt x="1861" y="2867"/>
                  </a:cubicBezTo>
                  <a:cubicBezTo>
                    <a:pt x="1861" y="2959"/>
                    <a:pt x="1862" y="3051"/>
                    <a:pt x="1864" y="3142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152"/>
            <p:cNvSpPr>
              <a:spLocks/>
            </p:cNvSpPr>
            <p:nvPr/>
          </p:nvSpPr>
          <p:spPr bwMode="auto">
            <a:xfrm flipV="1">
              <a:off x="10056218" y="5579146"/>
              <a:ext cx="1085850" cy="1019175"/>
            </a:xfrm>
            <a:custGeom>
              <a:avLst/>
              <a:gdLst>
                <a:gd name="T0" fmla="*/ 582728 w 3792"/>
                <a:gd name="T1" fmla="*/ 1017459 h 3564"/>
                <a:gd name="T2" fmla="*/ 642003 w 3792"/>
                <a:gd name="T3" fmla="*/ 1019175 h 3564"/>
                <a:gd name="T4" fmla="*/ 631694 w 3792"/>
                <a:gd name="T5" fmla="*/ 969989 h 3564"/>
                <a:gd name="T6" fmla="*/ 679802 w 3792"/>
                <a:gd name="T7" fmla="*/ 955691 h 3564"/>
                <a:gd name="T8" fmla="*/ 690397 w 3792"/>
                <a:gd name="T9" fmla="*/ 920232 h 3564"/>
                <a:gd name="T10" fmla="*/ 672643 w 3792"/>
                <a:gd name="T11" fmla="*/ 889062 h 3564"/>
                <a:gd name="T12" fmla="*/ 761699 w 3792"/>
                <a:gd name="T13" fmla="*/ 865612 h 3564"/>
                <a:gd name="T14" fmla="*/ 810665 w 3792"/>
                <a:gd name="T15" fmla="*/ 803844 h 3564"/>
                <a:gd name="T16" fmla="*/ 830137 w 3792"/>
                <a:gd name="T17" fmla="*/ 782683 h 3564"/>
                <a:gd name="T18" fmla="*/ 875953 w 3792"/>
                <a:gd name="T19" fmla="*/ 737787 h 3564"/>
                <a:gd name="T20" fmla="*/ 927783 w 3792"/>
                <a:gd name="T21" fmla="*/ 709476 h 3564"/>
                <a:gd name="T22" fmla="*/ 965295 w 3792"/>
                <a:gd name="T23" fmla="*/ 696322 h 3564"/>
                <a:gd name="T24" fmla="*/ 1027720 w 3792"/>
                <a:gd name="T25" fmla="*/ 607101 h 3564"/>
                <a:gd name="T26" fmla="*/ 1085850 w 3792"/>
                <a:gd name="T27" fmla="*/ 593375 h 3564"/>
                <a:gd name="T28" fmla="*/ 1084132 w 3792"/>
                <a:gd name="T29" fmla="*/ 515593 h 3564"/>
                <a:gd name="T30" fmla="*/ 931792 w 3792"/>
                <a:gd name="T31" fmla="*/ 499007 h 3564"/>
                <a:gd name="T32" fmla="*/ 763130 w 3792"/>
                <a:gd name="T33" fmla="*/ 484709 h 3564"/>
                <a:gd name="T34" fmla="*/ 668061 w 3792"/>
                <a:gd name="T35" fmla="*/ 396346 h 3564"/>
                <a:gd name="T36" fmla="*/ 627972 w 3792"/>
                <a:gd name="T37" fmla="*/ 315418 h 3564"/>
                <a:gd name="T38" fmla="*/ 597905 w 3792"/>
                <a:gd name="T39" fmla="*/ 254794 h 3564"/>
                <a:gd name="T40" fmla="*/ 572992 w 3792"/>
                <a:gd name="T41" fmla="*/ 193598 h 3564"/>
                <a:gd name="T42" fmla="*/ 609645 w 3792"/>
                <a:gd name="T43" fmla="*/ 158996 h 3564"/>
                <a:gd name="T44" fmla="*/ 595041 w 3792"/>
                <a:gd name="T45" fmla="*/ 113528 h 3564"/>
                <a:gd name="T46" fmla="*/ 596473 w 3792"/>
                <a:gd name="T47" fmla="*/ 42895 h 3564"/>
                <a:gd name="T48" fmla="*/ 589601 w 3792"/>
                <a:gd name="T49" fmla="*/ 0 h 3564"/>
                <a:gd name="T50" fmla="*/ 467328 w 3792"/>
                <a:gd name="T51" fmla="*/ 107522 h 3564"/>
                <a:gd name="T52" fmla="*/ 331024 w 3792"/>
                <a:gd name="T53" fmla="*/ 224196 h 3564"/>
                <a:gd name="T54" fmla="*/ 281771 w 3792"/>
                <a:gd name="T55" fmla="*/ 266232 h 3564"/>
                <a:gd name="T56" fmla="*/ 18040 w 3792"/>
                <a:gd name="T57" fmla="*/ 426086 h 3564"/>
                <a:gd name="T58" fmla="*/ 12886 w 3792"/>
                <a:gd name="T59" fmla="*/ 456398 h 3564"/>
                <a:gd name="T60" fmla="*/ 7445 w 3792"/>
                <a:gd name="T61" fmla="*/ 516451 h 3564"/>
                <a:gd name="T62" fmla="*/ 286 w 3792"/>
                <a:gd name="T63" fmla="*/ 552196 h 3564"/>
                <a:gd name="T64" fmla="*/ 58130 w 3792"/>
                <a:gd name="T65" fmla="*/ 753801 h 3564"/>
                <a:gd name="T66" fmla="*/ 88197 w 3792"/>
                <a:gd name="T67" fmla="*/ 784113 h 3564"/>
                <a:gd name="T68" fmla="*/ 134013 w 3792"/>
                <a:gd name="T69" fmla="*/ 799269 h 3564"/>
                <a:gd name="T70" fmla="*/ 170094 w 3792"/>
                <a:gd name="T71" fmla="*/ 884772 h 3564"/>
                <a:gd name="T72" fmla="*/ 201879 w 3792"/>
                <a:gd name="T73" fmla="*/ 955405 h 3564"/>
                <a:gd name="T74" fmla="*/ 217915 w 3792"/>
                <a:gd name="T75" fmla="*/ 1008594 h 3564"/>
                <a:gd name="T76" fmla="*/ 250272 w 3792"/>
                <a:gd name="T77" fmla="*/ 979998 h 3564"/>
                <a:gd name="T78" fmla="*/ 277476 w 3792"/>
                <a:gd name="T79" fmla="*/ 977424 h 3564"/>
                <a:gd name="T80" fmla="*/ 291221 w 3792"/>
                <a:gd name="T81" fmla="*/ 890205 h 3564"/>
                <a:gd name="T82" fmla="*/ 318711 w 3792"/>
                <a:gd name="T83" fmla="*/ 867900 h 3564"/>
                <a:gd name="T84" fmla="*/ 337896 w 3792"/>
                <a:gd name="T85" fmla="*/ 876765 h 3564"/>
                <a:gd name="T86" fmla="*/ 340474 w 3792"/>
                <a:gd name="T87" fmla="*/ 849027 h 3564"/>
                <a:gd name="T88" fmla="*/ 398030 w 3792"/>
                <a:gd name="T89" fmla="*/ 838160 h 3564"/>
                <a:gd name="T90" fmla="*/ 433252 w 3792"/>
                <a:gd name="T91" fmla="*/ 894495 h 3564"/>
                <a:gd name="T92" fmla="*/ 488518 w 3792"/>
                <a:gd name="T93" fmla="*/ 909651 h 3564"/>
                <a:gd name="T94" fmla="*/ 503122 w 3792"/>
                <a:gd name="T95" fmla="*/ 945396 h 3564"/>
                <a:gd name="T96" fmla="*/ 579292 w 3792"/>
                <a:gd name="T97" fmla="*/ 999729 h 3564"/>
                <a:gd name="T98" fmla="*/ 582728 w 3792"/>
                <a:gd name="T99" fmla="*/ 1017459 h 35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92"/>
                <a:gd name="T151" fmla="*/ 0 h 3564"/>
                <a:gd name="T152" fmla="*/ 3792 w 3792"/>
                <a:gd name="T153" fmla="*/ 3564 h 35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92" h="3564">
                  <a:moveTo>
                    <a:pt x="2035" y="3558"/>
                  </a:moveTo>
                  <a:cubicBezTo>
                    <a:pt x="2101" y="3504"/>
                    <a:pt x="2172" y="3549"/>
                    <a:pt x="2242" y="3564"/>
                  </a:cubicBezTo>
                  <a:cubicBezTo>
                    <a:pt x="2252" y="3502"/>
                    <a:pt x="2215" y="3450"/>
                    <a:pt x="2206" y="3392"/>
                  </a:cubicBezTo>
                  <a:cubicBezTo>
                    <a:pt x="2265" y="3386"/>
                    <a:pt x="2322" y="3371"/>
                    <a:pt x="2374" y="3342"/>
                  </a:cubicBezTo>
                  <a:cubicBezTo>
                    <a:pt x="2384" y="3301"/>
                    <a:pt x="2430" y="3263"/>
                    <a:pt x="2411" y="3218"/>
                  </a:cubicBezTo>
                  <a:cubicBezTo>
                    <a:pt x="2378" y="3189"/>
                    <a:pt x="2334" y="3161"/>
                    <a:pt x="2349" y="3109"/>
                  </a:cubicBezTo>
                  <a:cubicBezTo>
                    <a:pt x="2449" y="3069"/>
                    <a:pt x="2560" y="3071"/>
                    <a:pt x="2660" y="3027"/>
                  </a:cubicBezTo>
                  <a:cubicBezTo>
                    <a:pt x="2563" y="2844"/>
                    <a:pt x="2737" y="2846"/>
                    <a:pt x="2831" y="2811"/>
                  </a:cubicBezTo>
                  <a:cubicBezTo>
                    <a:pt x="2841" y="2776"/>
                    <a:pt x="2864" y="2751"/>
                    <a:pt x="2899" y="2737"/>
                  </a:cubicBezTo>
                  <a:cubicBezTo>
                    <a:pt x="2924" y="2659"/>
                    <a:pt x="3025" y="2657"/>
                    <a:pt x="3059" y="2580"/>
                  </a:cubicBezTo>
                  <a:cubicBezTo>
                    <a:pt x="3119" y="2549"/>
                    <a:pt x="3190" y="2532"/>
                    <a:pt x="3240" y="2481"/>
                  </a:cubicBezTo>
                  <a:cubicBezTo>
                    <a:pt x="3284" y="2468"/>
                    <a:pt x="3329" y="2457"/>
                    <a:pt x="3371" y="2435"/>
                  </a:cubicBezTo>
                  <a:cubicBezTo>
                    <a:pt x="3492" y="2376"/>
                    <a:pt x="3537" y="2238"/>
                    <a:pt x="3589" y="2123"/>
                  </a:cubicBezTo>
                  <a:cubicBezTo>
                    <a:pt x="3659" y="2118"/>
                    <a:pt x="3727" y="2103"/>
                    <a:pt x="3792" y="2075"/>
                  </a:cubicBezTo>
                  <a:cubicBezTo>
                    <a:pt x="3773" y="1986"/>
                    <a:pt x="3756" y="1892"/>
                    <a:pt x="3786" y="1803"/>
                  </a:cubicBezTo>
                  <a:cubicBezTo>
                    <a:pt x="3619" y="1726"/>
                    <a:pt x="3427" y="1797"/>
                    <a:pt x="3254" y="1745"/>
                  </a:cubicBezTo>
                  <a:cubicBezTo>
                    <a:pt x="3056" y="1727"/>
                    <a:pt x="2861" y="1726"/>
                    <a:pt x="2665" y="1695"/>
                  </a:cubicBezTo>
                  <a:cubicBezTo>
                    <a:pt x="2441" y="1775"/>
                    <a:pt x="2395" y="1528"/>
                    <a:pt x="2333" y="1386"/>
                  </a:cubicBezTo>
                  <a:cubicBezTo>
                    <a:pt x="2269" y="1302"/>
                    <a:pt x="2227" y="1204"/>
                    <a:pt x="2193" y="1103"/>
                  </a:cubicBezTo>
                  <a:cubicBezTo>
                    <a:pt x="2137" y="1045"/>
                    <a:pt x="2106" y="969"/>
                    <a:pt x="2088" y="891"/>
                  </a:cubicBezTo>
                  <a:cubicBezTo>
                    <a:pt x="2033" y="836"/>
                    <a:pt x="2004" y="753"/>
                    <a:pt x="2001" y="677"/>
                  </a:cubicBezTo>
                  <a:cubicBezTo>
                    <a:pt x="2043" y="637"/>
                    <a:pt x="2087" y="597"/>
                    <a:pt x="2129" y="556"/>
                  </a:cubicBezTo>
                  <a:cubicBezTo>
                    <a:pt x="2170" y="484"/>
                    <a:pt x="2029" y="468"/>
                    <a:pt x="2078" y="397"/>
                  </a:cubicBezTo>
                  <a:cubicBezTo>
                    <a:pt x="2135" y="316"/>
                    <a:pt x="1998" y="244"/>
                    <a:pt x="2083" y="150"/>
                  </a:cubicBezTo>
                  <a:cubicBezTo>
                    <a:pt x="2110" y="99"/>
                    <a:pt x="2072" y="50"/>
                    <a:pt x="2059" y="0"/>
                  </a:cubicBezTo>
                  <a:cubicBezTo>
                    <a:pt x="1897" y="103"/>
                    <a:pt x="1769" y="244"/>
                    <a:pt x="1632" y="376"/>
                  </a:cubicBezTo>
                  <a:cubicBezTo>
                    <a:pt x="1445" y="476"/>
                    <a:pt x="1346" y="688"/>
                    <a:pt x="1156" y="784"/>
                  </a:cubicBezTo>
                  <a:cubicBezTo>
                    <a:pt x="1107" y="844"/>
                    <a:pt x="1051" y="895"/>
                    <a:pt x="984" y="931"/>
                  </a:cubicBezTo>
                  <a:cubicBezTo>
                    <a:pt x="701" y="1154"/>
                    <a:pt x="411" y="1379"/>
                    <a:pt x="63" y="1490"/>
                  </a:cubicBezTo>
                  <a:cubicBezTo>
                    <a:pt x="60" y="1523"/>
                    <a:pt x="0" y="1572"/>
                    <a:pt x="45" y="1596"/>
                  </a:cubicBezTo>
                  <a:cubicBezTo>
                    <a:pt x="124" y="1640"/>
                    <a:pt x="140" y="1819"/>
                    <a:pt x="26" y="1806"/>
                  </a:cubicBezTo>
                  <a:cubicBezTo>
                    <a:pt x="19" y="1848"/>
                    <a:pt x="1" y="1889"/>
                    <a:pt x="1" y="1931"/>
                  </a:cubicBezTo>
                  <a:cubicBezTo>
                    <a:pt x="64" y="2168"/>
                    <a:pt x="147" y="2397"/>
                    <a:pt x="203" y="2636"/>
                  </a:cubicBezTo>
                  <a:cubicBezTo>
                    <a:pt x="266" y="2640"/>
                    <a:pt x="268" y="2707"/>
                    <a:pt x="308" y="2742"/>
                  </a:cubicBezTo>
                  <a:cubicBezTo>
                    <a:pt x="364" y="2753"/>
                    <a:pt x="418" y="2769"/>
                    <a:pt x="468" y="2795"/>
                  </a:cubicBezTo>
                  <a:cubicBezTo>
                    <a:pt x="521" y="2891"/>
                    <a:pt x="548" y="2996"/>
                    <a:pt x="594" y="3094"/>
                  </a:cubicBezTo>
                  <a:cubicBezTo>
                    <a:pt x="655" y="3164"/>
                    <a:pt x="752" y="3218"/>
                    <a:pt x="705" y="3341"/>
                  </a:cubicBezTo>
                  <a:cubicBezTo>
                    <a:pt x="719" y="3388"/>
                    <a:pt x="747" y="3481"/>
                    <a:pt x="761" y="3527"/>
                  </a:cubicBezTo>
                  <a:cubicBezTo>
                    <a:pt x="830" y="3548"/>
                    <a:pt x="859" y="3482"/>
                    <a:pt x="874" y="3427"/>
                  </a:cubicBezTo>
                  <a:cubicBezTo>
                    <a:pt x="898" y="3425"/>
                    <a:pt x="945" y="3420"/>
                    <a:pt x="969" y="3418"/>
                  </a:cubicBezTo>
                  <a:cubicBezTo>
                    <a:pt x="899" y="3320"/>
                    <a:pt x="983" y="3209"/>
                    <a:pt x="1017" y="3113"/>
                  </a:cubicBezTo>
                  <a:cubicBezTo>
                    <a:pt x="1049" y="3088"/>
                    <a:pt x="1066" y="3032"/>
                    <a:pt x="1113" y="3035"/>
                  </a:cubicBezTo>
                  <a:cubicBezTo>
                    <a:pt x="1130" y="3043"/>
                    <a:pt x="1163" y="3058"/>
                    <a:pt x="1180" y="3066"/>
                  </a:cubicBezTo>
                  <a:cubicBezTo>
                    <a:pt x="1182" y="3042"/>
                    <a:pt x="1187" y="2993"/>
                    <a:pt x="1189" y="2969"/>
                  </a:cubicBezTo>
                  <a:cubicBezTo>
                    <a:pt x="1252" y="2940"/>
                    <a:pt x="1319" y="2914"/>
                    <a:pt x="1390" y="2931"/>
                  </a:cubicBezTo>
                  <a:cubicBezTo>
                    <a:pt x="1430" y="2997"/>
                    <a:pt x="1474" y="3061"/>
                    <a:pt x="1513" y="3128"/>
                  </a:cubicBezTo>
                  <a:cubicBezTo>
                    <a:pt x="1569" y="3170"/>
                    <a:pt x="1638" y="3174"/>
                    <a:pt x="1706" y="3181"/>
                  </a:cubicBezTo>
                  <a:cubicBezTo>
                    <a:pt x="1749" y="3210"/>
                    <a:pt x="1745" y="3262"/>
                    <a:pt x="1757" y="3306"/>
                  </a:cubicBezTo>
                  <a:cubicBezTo>
                    <a:pt x="1859" y="3347"/>
                    <a:pt x="1931" y="3437"/>
                    <a:pt x="2023" y="3496"/>
                  </a:cubicBezTo>
                  <a:cubicBezTo>
                    <a:pt x="2026" y="3512"/>
                    <a:pt x="2032" y="3543"/>
                    <a:pt x="2035" y="355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65" name="CuadroTexto 101"/>
          <p:cNvSpPr txBox="1"/>
          <p:nvPr/>
        </p:nvSpPr>
        <p:spPr>
          <a:xfrm>
            <a:off x="8692656" y="4054113"/>
            <a:ext cx="201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3CDDD"/>
                </a:solidFill>
                <a:latin typeface="Century Gothic" panose="020B0502020202020204" pitchFamily="34" charset="0"/>
              </a:rPr>
              <a:t>INAI</a:t>
            </a:r>
          </a:p>
          <a:p>
            <a:r>
              <a:rPr lang="es-MX" b="1" dirty="0" smtClean="0">
                <a:solidFill>
                  <a:srgbClr val="93CDDD"/>
                </a:solidFill>
                <a:latin typeface="Century Gothic" panose="020B0502020202020204" pitchFamily="34" charset="0"/>
              </a:rPr>
              <a:t>42.9%</a:t>
            </a:r>
            <a:endParaRPr lang="es-MX" b="1" dirty="0">
              <a:solidFill>
                <a:srgbClr val="93CDDD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ángulo redondeado 75"/>
          <p:cNvSpPr/>
          <p:nvPr/>
        </p:nvSpPr>
        <p:spPr>
          <a:xfrm>
            <a:off x="202345" y="1747807"/>
            <a:ext cx="578653" cy="160823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7" name="CuadroTexto 76"/>
          <p:cNvSpPr txBox="1"/>
          <p:nvPr/>
        </p:nvSpPr>
        <p:spPr>
          <a:xfrm>
            <a:off x="2047108" y="2455004"/>
            <a:ext cx="376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 smtClean="0"/>
              <a:t>4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4911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Gráfico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213030"/>
              </p:ext>
            </p:extLst>
          </p:nvPr>
        </p:nvGraphicFramePr>
        <p:xfrm>
          <a:off x="1969576" y="4682943"/>
          <a:ext cx="28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5665080" y="3982814"/>
            <a:ext cx="6454800" cy="2229799"/>
            <a:chOff x="183685" y="3987909"/>
            <a:chExt cx="6454800" cy="2229799"/>
          </a:xfrm>
        </p:grpSpPr>
        <p:graphicFrame>
          <p:nvGraphicFramePr>
            <p:cNvPr id="51" name="Gráfico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2119536"/>
                </p:ext>
              </p:extLst>
            </p:nvPr>
          </p:nvGraphicFramePr>
          <p:xfrm>
            <a:off x="183685" y="4082908"/>
            <a:ext cx="6454800" cy="213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3" name="Rectángulo redondeado 52"/>
            <p:cNvSpPr/>
            <p:nvPr/>
          </p:nvSpPr>
          <p:spPr>
            <a:xfrm>
              <a:off x="325572" y="4175534"/>
              <a:ext cx="2051817" cy="400113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000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 OG’s</a:t>
              </a:r>
            </a:p>
            <a:p>
              <a:r>
                <a:rPr lang="es-MX" sz="1600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1,583</a:t>
              </a:r>
            </a:p>
            <a:p>
              <a:r>
                <a:rPr lang="es-MX" sz="1100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Servidores públicos</a:t>
              </a:r>
              <a:r>
                <a:rPr lang="es-MX" sz="1400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2149940" y="4398869"/>
              <a:ext cx="1752690" cy="738906"/>
              <a:chOff x="1546161" y="1747199"/>
              <a:chExt cx="1752690" cy="738906"/>
            </a:xfrm>
          </p:grpSpPr>
          <p:sp>
            <p:nvSpPr>
              <p:cNvPr id="55" name="Rectángulo 54"/>
              <p:cNvSpPr/>
              <p:nvPr/>
            </p:nvSpPr>
            <p:spPr>
              <a:xfrm>
                <a:off x="1546161" y="1811409"/>
                <a:ext cx="1058303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400" b="1" dirty="0" smtClean="0">
                    <a:solidFill>
                      <a:schemeClr val="accent5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69.5%</a:t>
                </a:r>
              </a:p>
              <a:p>
                <a:r>
                  <a:rPr lang="es-MX" sz="1050" b="1" dirty="0" smtClean="0">
                    <a:solidFill>
                      <a:schemeClr val="accent5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Licenciatura</a:t>
                </a:r>
                <a:endParaRPr lang="es-MX" sz="1050" dirty="0"/>
              </a:p>
            </p:txBody>
          </p:sp>
          <p:pic>
            <p:nvPicPr>
              <p:cNvPr id="57" name="Imagen 5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2599589" y="1747199"/>
                <a:ext cx="699262" cy="738906"/>
              </a:xfrm>
              <a:prstGeom prst="rect">
                <a:avLst/>
              </a:prstGeom>
            </p:spPr>
          </p:pic>
        </p:grpSp>
        <p:sp>
          <p:nvSpPr>
            <p:cNvPr id="60" name="Rectángulo redondeado 59"/>
            <p:cNvSpPr/>
            <p:nvPr/>
          </p:nvSpPr>
          <p:spPr>
            <a:xfrm>
              <a:off x="4181695" y="3987909"/>
              <a:ext cx="792088" cy="1997983"/>
            </a:xfrm>
            <a:prstGeom prst="roundRect">
              <a:avLst/>
            </a:prstGeom>
            <a:no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47" name="Gráfico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80126"/>
              </p:ext>
            </p:extLst>
          </p:nvPr>
        </p:nvGraphicFramePr>
        <p:xfrm>
          <a:off x="183685" y="1832696"/>
          <a:ext cx="6454800" cy="213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Rectángulo redondeado 44"/>
          <p:cNvSpPr/>
          <p:nvPr/>
        </p:nvSpPr>
        <p:spPr>
          <a:xfrm>
            <a:off x="4186291" y="1775706"/>
            <a:ext cx="792088" cy="1997983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0578855" y="110740"/>
            <a:ext cx="1285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Personal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registraron </a:t>
            </a:r>
            <a:r>
              <a:rPr lang="es-MX" sz="1600" b="1" dirty="0" smtClean="0">
                <a:solidFill>
                  <a:srgbClr val="31859C"/>
                </a:solidFill>
              </a:rPr>
              <a:t>706 </a:t>
            </a:r>
            <a:r>
              <a:rPr lang="es-MX" sz="1600" b="1" dirty="0">
                <a:solidFill>
                  <a:srgbClr val="31859C"/>
                </a:solidFill>
              </a:rPr>
              <a:t>servidores públicos </a:t>
            </a:r>
            <a:r>
              <a:rPr lang="es-MX" sz="1400" b="1" dirty="0">
                <a:solidFill>
                  <a:srgbClr val="10253F"/>
                </a:solidFill>
              </a:rPr>
              <a:t>adscritos a las unidades administrativas del INAI y </a:t>
            </a:r>
            <a:r>
              <a:rPr lang="es-MX" sz="1600" b="1" dirty="0">
                <a:solidFill>
                  <a:srgbClr val="31859C"/>
                </a:solidFill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</a:rPr>
              <a:t>583 </a:t>
            </a:r>
            <a:r>
              <a:rPr lang="es-MX" sz="1600" b="1" dirty="0">
                <a:solidFill>
                  <a:srgbClr val="31859C"/>
                </a:solidFill>
              </a:rPr>
              <a:t>servidores públicos </a:t>
            </a:r>
            <a:r>
              <a:rPr lang="es-MX" sz="1400" b="1" dirty="0">
                <a:solidFill>
                  <a:srgbClr val="10253F"/>
                </a:solidFill>
              </a:rPr>
              <a:t>en </a:t>
            </a:r>
            <a:r>
              <a:rPr lang="es-MX" sz="1400" b="1" dirty="0" smtClean="0">
                <a:solidFill>
                  <a:srgbClr val="10253F"/>
                </a:solidFill>
              </a:rPr>
              <a:t>los Órganos Garantes, presentando la siguiente distribución: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325572" y="1775706"/>
            <a:ext cx="2051817" cy="4001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INAI</a:t>
            </a:r>
          </a:p>
          <a:p>
            <a:r>
              <a:rPr lang="es-MX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706</a:t>
            </a:r>
          </a:p>
          <a:p>
            <a:r>
              <a:rPr lang="es-MX" sz="11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 públicos</a:t>
            </a:r>
            <a:r>
              <a:rPr lang="es-MX" sz="14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2149940" y="1999041"/>
            <a:ext cx="1752690" cy="738906"/>
            <a:chOff x="1546161" y="1747199"/>
            <a:chExt cx="1752690" cy="738906"/>
          </a:xfrm>
        </p:grpSpPr>
        <p:sp>
          <p:nvSpPr>
            <p:cNvPr id="42" name="Rectángulo 41"/>
            <p:cNvSpPr/>
            <p:nvPr/>
          </p:nvSpPr>
          <p:spPr>
            <a:xfrm>
              <a:off x="1546161" y="1811409"/>
              <a:ext cx="105830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78.9%</a:t>
              </a:r>
            </a:p>
            <a:p>
              <a:r>
                <a:rPr lang="es-MX" sz="105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Licenciatura</a:t>
              </a:r>
              <a:endParaRPr lang="es-MX" sz="1050" dirty="0"/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599589" y="1747199"/>
              <a:ext cx="699262" cy="738906"/>
            </a:xfrm>
            <a:prstGeom prst="rect">
              <a:avLst/>
            </a:prstGeom>
          </p:spPr>
        </p:pic>
      </p:grpSp>
      <p:cxnSp>
        <p:nvCxnSpPr>
          <p:cNvPr id="48" name="Conector recto 65"/>
          <p:cNvCxnSpPr/>
          <p:nvPr/>
        </p:nvCxnSpPr>
        <p:spPr>
          <a:xfrm flipH="1" flipV="1">
            <a:off x="5686165" y="2559916"/>
            <a:ext cx="1311879" cy="0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65"/>
          <p:cNvCxnSpPr/>
          <p:nvPr/>
        </p:nvCxnSpPr>
        <p:spPr>
          <a:xfrm flipH="1" flipV="1">
            <a:off x="4128577" y="4430694"/>
            <a:ext cx="1311879" cy="0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6429685" y="1594607"/>
            <a:ext cx="1243579" cy="579844"/>
            <a:chOff x="7141138" y="1419197"/>
            <a:chExt cx="1243579" cy="579844"/>
          </a:xfrm>
        </p:grpSpPr>
        <p:pic>
          <p:nvPicPr>
            <p:cNvPr id="86" name="Picture 2" descr="Resultado de imagen para icono hombre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784" y="1419197"/>
              <a:ext cx="525933" cy="57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ángulo 84"/>
            <p:cNvSpPr/>
            <p:nvPr/>
          </p:nvSpPr>
          <p:spPr>
            <a:xfrm>
              <a:off x="7141138" y="1437153"/>
              <a:ext cx="1114180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51.6%</a:t>
              </a:r>
            </a:p>
            <a:p>
              <a:r>
                <a:rPr lang="es-MX" sz="9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f</a:t>
              </a:r>
              <a:r>
                <a:rPr lang="es-MX" sz="9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ueron </a:t>
              </a:r>
              <a:r>
                <a:rPr lang="es-MX" sz="900" b="1" u="sng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hombres</a:t>
              </a:r>
              <a:endParaRPr lang="es-MX" sz="900" u="sng" dirty="0"/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649674" y="5790506"/>
            <a:ext cx="1243579" cy="579844"/>
            <a:chOff x="7141138" y="1419197"/>
            <a:chExt cx="1243579" cy="579844"/>
          </a:xfrm>
        </p:grpSpPr>
        <p:pic>
          <p:nvPicPr>
            <p:cNvPr id="90" name="Picture 2" descr="Resultado de imagen para icono hombre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784" y="1419197"/>
              <a:ext cx="525933" cy="57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Rectángulo 90"/>
            <p:cNvSpPr/>
            <p:nvPr/>
          </p:nvSpPr>
          <p:spPr>
            <a:xfrm>
              <a:off x="7141138" y="1437153"/>
              <a:ext cx="1114180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52.6%</a:t>
              </a:r>
            </a:p>
            <a:p>
              <a:r>
                <a:rPr lang="es-MX" sz="9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f</a:t>
              </a:r>
              <a:r>
                <a:rPr lang="es-MX" sz="9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ueron </a:t>
              </a:r>
              <a:r>
                <a:rPr lang="es-MX" sz="900" b="1" u="sng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hombres</a:t>
              </a:r>
              <a:endParaRPr lang="es-MX" sz="900" u="sng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59866" y="4255280"/>
            <a:ext cx="2316463" cy="1311633"/>
            <a:chOff x="3411085" y="5186864"/>
            <a:chExt cx="2316463" cy="1311633"/>
          </a:xfrm>
        </p:grpSpPr>
        <p:sp>
          <p:nvSpPr>
            <p:cNvPr id="96" name="CuadroTexto 95"/>
            <p:cNvSpPr txBox="1"/>
            <p:nvPr/>
          </p:nvSpPr>
          <p:spPr>
            <a:xfrm>
              <a:off x="3411085" y="6052388"/>
              <a:ext cx="23164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/>
                <a:t>Secretaria técnica</a:t>
              </a:r>
              <a:endParaRPr lang="es-MX" sz="900" dirty="0"/>
            </a:p>
          </p:txBody>
        </p:sp>
        <p:cxnSp>
          <p:nvCxnSpPr>
            <p:cNvPr id="114" name="Conector recto 113"/>
            <p:cNvCxnSpPr/>
            <p:nvPr/>
          </p:nvCxnSpPr>
          <p:spPr>
            <a:xfrm rot="5400000">
              <a:off x="3313730" y="5300840"/>
              <a:ext cx="227952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 rot="5400000">
              <a:off x="3313730" y="5517000"/>
              <a:ext cx="227952" cy="0"/>
            </a:xfrm>
            <a:prstGeom prst="line">
              <a:avLst/>
            </a:prstGeom>
            <a:ln w="101600">
              <a:solidFill>
                <a:srgbClr val="003A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 rot="5400000">
              <a:off x="3313730" y="5733160"/>
              <a:ext cx="227952" cy="0"/>
            </a:xfrm>
            <a:prstGeom prst="line">
              <a:avLst/>
            </a:prstGeom>
            <a:ln w="101600">
              <a:solidFill>
                <a:srgbClr val="006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 rot="5400000">
              <a:off x="3313730" y="5949320"/>
              <a:ext cx="227952" cy="0"/>
            </a:xfrm>
            <a:prstGeom prst="line">
              <a:avLst/>
            </a:prstGeom>
            <a:ln w="101600">
              <a:solidFill>
                <a:srgbClr val="008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ángulo 117"/>
            <p:cNvSpPr/>
            <p:nvPr/>
          </p:nvSpPr>
          <p:spPr>
            <a:xfrm>
              <a:off x="3411085" y="5191284"/>
              <a:ext cx="149271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Administración y finanzas</a:t>
              </a:r>
              <a:endParaRPr lang="es-MX" sz="900" dirty="0"/>
            </a:p>
          </p:txBody>
        </p:sp>
        <p:sp>
          <p:nvSpPr>
            <p:cNvPr id="119" name="Rectángulo 118"/>
            <p:cNvSpPr/>
            <p:nvPr/>
          </p:nvSpPr>
          <p:spPr>
            <a:xfrm>
              <a:off x="3411085" y="5406560"/>
              <a:ext cx="109517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Asuntos jurídicos</a:t>
              </a:r>
              <a:endParaRPr lang="es-MX" sz="900" dirty="0"/>
            </a:p>
          </p:txBody>
        </p:sp>
        <p:sp>
          <p:nvSpPr>
            <p:cNvPr id="120" name="Rectángulo 119"/>
            <p:cNvSpPr/>
            <p:nvPr/>
          </p:nvSpPr>
          <p:spPr>
            <a:xfrm>
              <a:off x="3411085" y="5621836"/>
              <a:ext cx="21275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Asesoría a comisionados / consejeros</a:t>
              </a:r>
              <a:endParaRPr lang="es-MX" sz="900" dirty="0"/>
            </a:p>
          </p:txBody>
        </p:sp>
        <p:sp>
          <p:nvSpPr>
            <p:cNvPr id="121" name="Rectángulo 120"/>
            <p:cNvSpPr/>
            <p:nvPr/>
          </p:nvSpPr>
          <p:spPr>
            <a:xfrm>
              <a:off x="3411085" y="5837112"/>
              <a:ext cx="88357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Capacitación</a:t>
              </a:r>
              <a:endParaRPr lang="es-MX" sz="900" dirty="0"/>
            </a:p>
          </p:txBody>
        </p:sp>
        <p:cxnSp>
          <p:nvCxnSpPr>
            <p:cNvPr id="122" name="Conector recto 121"/>
            <p:cNvCxnSpPr/>
            <p:nvPr/>
          </p:nvCxnSpPr>
          <p:spPr>
            <a:xfrm rot="5400000">
              <a:off x="3313730" y="6165480"/>
              <a:ext cx="227952" cy="0"/>
            </a:xfrm>
            <a:prstGeom prst="line">
              <a:avLst/>
            </a:prstGeom>
            <a:ln w="101600">
              <a:solidFill>
                <a:srgbClr val="00A5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/>
            <p:cNvCxnSpPr/>
            <p:nvPr/>
          </p:nvCxnSpPr>
          <p:spPr>
            <a:xfrm rot="5400000">
              <a:off x="3313730" y="6381641"/>
              <a:ext cx="227952" cy="0"/>
            </a:xfrm>
            <a:prstGeom prst="line">
              <a:avLst/>
            </a:prstGeom>
            <a:ln w="10160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CuadroTexto 123"/>
            <p:cNvSpPr txBox="1"/>
            <p:nvPr/>
          </p:nvSpPr>
          <p:spPr>
            <a:xfrm>
              <a:off x="3411085" y="6267665"/>
              <a:ext cx="23164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/>
                <a:t>Otros</a:t>
              </a:r>
              <a:endParaRPr lang="es-MX" sz="900" dirty="0"/>
            </a:p>
          </p:txBody>
        </p:sp>
      </p:grpSp>
      <p:grpSp>
        <p:nvGrpSpPr>
          <p:cNvPr id="2048" name="Grupo 2047"/>
          <p:cNvGrpSpPr/>
          <p:nvPr/>
        </p:nvGrpSpPr>
        <p:grpSpPr>
          <a:xfrm>
            <a:off x="9393990" y="1596775"/>
            <a:ext cx="2330483" cy="1309423"/>
            <a:chOff x="7543865" y="2385556"/>
            <a:chExt cx="2330483" cy="1309423"/>
          </a:xfrm>
        </p:grpSpPr>
        <p:cxnSp>
          <p:nvCxnSpPr>
            <p:cNvPr id="136" name="Conector recto 135"/>
            <p:cNvCxnSpPr/>
            <p:nvPr/>
          </p:nvCxnSpPr>
          <p:spPr>
            <a:xfrm rot="5400000">
              <a:off x="9760372" y="3580333"/>
              <a:ext cx="227952" cy="0"/>
            </a:xfrm>
            <a:prstGeom prst="line">
              <a:avLst/>
            </a:prstGeom>
            <a:ln w="10160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/>
            <p:cNvGrpSpPr/>
            <p:nvPr/>
          </p:nvGrpSpPr>
          <p:grpSpPr>
            <a:xfrm>
              <a:off x="7543865" y="2385556"/>
              <a:ext cx="2330483" cy="1309423"/>
              <a:chOff x="7543865" y="2385556"/>
              <a:chExt cx="2330483" cy="1309423"/>
            </a:xfrm>
          </p:grpSpPr>
          <p:cxnSp>
            <p:nvCxnSpPr>
              <p:cNvPr id="127" name="Conector recto 126"/>
              <p:cNvCxnSpPr/>
              <p:nvPr/>
            </p:nvCxnSpPr>
            <p:spPr>
              <a:xfrm rot="5400000">
                <a:off x="9760372" y="2499532"/>
                <a:ext cx="227952" cy="0"/>
              </a:xfrm>
              <a:prstGeom prst="line">
                <a:avLst/>
              </a:prstGeom>
              <a:ln w="101600">
                <a:solidFill>
                  <a:srgbClr val="132B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ector recto 127"/>
              <p:cNvCxnSpPr/>
              <p:nvPr/>
            </p:nvCxnSpPr>
            <p:spPr>
              <a:xfrm rot="5400000">
                <a:off x="9760372" y="2715692"/>
                <a:ext cx="227952" cy="0"/>
              </a:xfrm>
              <a:prstGeom prst="line">
                <a:avLst/>
              </a:prstGeom>
              <a:ln w="101600">
                <a:solidFill>
                  <a:srgbClr val="003A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ector recto 128"/>
              <p:cNvCxnSpPr/>
              <p:nvPr/>
            </p:nvCxnSpPr>
            <p:spPr>
              <a:xfrm rot="5400000">
                <a:off x="9760372" y="2931852"/>
                <a:ext cx="227952" cy="0"/>
              </a:xfrm>
              <a:prstGeom prst="line">
                <a:avLst/>
              </a:prstGeom>
              <a:ln w="101600">
                <a:solidFill>
                  <a:srgbClr val="006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ector recto 129"/>
              <p:cNvCxnSpPr/>
              <p:nvPr/>
            </p:nvCxnSpPr>
            <p:spPr>
              <a:xfrm rot="5400000">
                <a:off x="9760372" y="3148012"/>
                <a:ext cx="227952" cy="0"/>
              </a:xfrm>
              <a:prstGeom prst="line">
                <a:avLst/>
              </a:prstGeom>
              <a:ln w="101600">
                <a:solidFill>
                  <a:srgbClr val="0083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134"/>
              <p:cNvCxnSpPr/>
              <p:nvPr/>
            </p:nvCxnSpPr>
            <p:spPr>
              <a:xfrm rot="5400000">
                <a:off x="9760372" y="3364172"/>
                <a:ext cx="227952" cy="0"/>
              </a:xfrm>
              <a:prstGeom prst="line">
                <a:avLst/>
              </a:prstGeom>
              <a:ln w="101600">
                <a:solidFill>
                  <a:srgbClr val="00A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upo 23"/>
              <p:cNvGrpSpPr/>
              <p:nvPr/>
            </p:nvGrpSpPr>
            <p:grpSpPr>
              <a:xfrm>
                <a:off x="7543865" y="2387766"/>
                <a:ext cx="2316463" cy="1307213"/>
                <a:chOff x="9857727" y="2389976"/>
                <a:chExt cx="2316463" cy="1307213"/>
              </a:xfrm>
            </p:grpSpPr>
            <p:sp>
              <p:nvSpPr>
                <p:cNvPr id="132" name="Rectángulo 131"/>
                <p:cNvSpPr/>
                <p:nvPr/>
              </p:nvSpPr>
              <p:spPr>
                <a:xfrm>
                  <a:off x="10373697" y="2605252"/>
                  <a:ext cx="1800493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s-MX" sz="900" dirty="0" smtClean="0"/>
                    <a:t>Protección de datos personales</a:t>
                  </a:r>
                  <a:endParaRPr lang="es-MX" sz="900" dirty="0"/>
                </a:p>
              </p:txBody>
            </p:sp>
            <p:grpSp>
              <p:nvGrpSpPr>
                <p:cNvPr id="23" name="Grupo 22"/>
                <p:cNvGrpSpPr/>
                <p:nvPr/>
              </p:nvGrpSpPr>
              <p:grpSpPr>
                <a:xfrm>
                  <a:off x="9857727" y="2389976"/>
                  <a:ext cx="2316463" cy="1307213"/>
                  <a:chOff x="9857727" y="2389976"/>
                  <a:chExt cx="2316463" cy="1307213"/>
                </a:xfrm>
              </p:grpSpPr>
              <p:sp>
                <p:nvSpPr>
                  <p:cNvPr id="126" name="CuadroTexto 125"/>
                  <p:cNvSpPr txBox="1"/>
                  <p:nvPr/>
                </p:nvSpPr>
                <p:spPr>
                  <a:xfrm>
                    <a:off x="9857727" y="3251080"/>
                    <a:ext cx="231646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s-MX" sz="900" dirty="0" smtClean="0"/>
                      <a:t>Atención técnica del Pleno</a:t>
                    </a:r>
                    <a:endParaRPr lang="es-MX" sz="900" dirty="0"/>
                  </a:p>
                </p:txBody>
              </p:sp>
              <p:sp>
                <p:nvSpPr>
                  <p:cNvPr id="131" name="Rectángulo 130"/>
                  <p:cNvSpPr/>
                  <p:nvPr/>
                </p:nvSpPr>
                <p:spPr>
                  <a:xfrm>
                    <a:off x="10053097" y="2389976"/>
                    <a:ext cx="2121093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s-MX" sz="900" dirty="0" smtClean="0"/>
                      <a:t>Asesoría a comisionados (Ponencias)</a:t>
                    </a:r>
                    <a:endParaRPr lang="es-MX" sz="900" dirty="0"/>
                  </a:p>
                </p:txBody>
              </p:sp>
              <p:sp>
                <p:nvSpPr>
                  <p:cNvPr id="133" name="Rectángulo 132"/>
                  <p:cNvSpPr/>
                  <p:nvPr/>
                </p:nvSpPr>
                <p:spPr>
                  <a:xfrm>
                    <a:off x="10732770" y="2820528"/>
                    <a:ext cx="1441420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s-MX" sz="900" dirty="0" smtClean="0"/>
                      <a:t>Acceso a la información</a:t>
                    </a:r>
                    <a:endParaRPr lang="es-MX" sz="900" dirty="0"/>
                  </a:p>
                </p:txBody>
              </p:sp>
              <p:sp>
                <p:nvSpPr>
                  <p:cNvPr id="134" name="Rectángulo 133"/>
                  <p:cNvSpPr/>
                  <p:nvPr/>
                </p:nvSpPr>
                <p:spPr>
                  <a:xfrm>
                    <a:off x="10649413" y="3035804"/>
                    <a:ext cx="1524777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s-MX" sz="900" dirty="0" smtClean="0"/>
                      <a:t>Administración y finanzas</a:t>
                    </a:r>
                    <a:endParaRPr lang="es-MX" sz="900" dirty="0"/>
                  </a:p>
                </p:txBody>
              </p:sp>
              <p:sp>
                <p:nvSpPr>
                  <p:cNvPr id="137" name="CuadroTexto 136"/>
                  <p:cNvSpPr txBox="1"/>
                  <p:nvPr/>
                </p:nvSpPr>
                <p:spPr>
                  <a:xfrm>
                    <a:off x="9857727" y="3466357"/>
                    <a:ext cx="231646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s-MX" sz="900" dirty="0" smtClean="0"/>
                      <a:t>Otros</a:t>
                    </a:r>
                    <a:endParaRPr lang="es-MX" sz="900" dirty="0"/>
                  </a:p>
                </p:txBody>
              </p:sp>
            </p:grpSp>
          </p:grpSp>
        </p:grpSp>
      </p:grpSp>
      <p:graphicFrame>
        <p:nvGraphicFramePr>
          <p:cNvPr id="140" name="Gráfico 1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001944"/>
              </p:ext>
            </p:extLst>
          </p:nvPr>
        </p:nvGraphicFramePr>
        <p:xfrm>
          <a:off x="7316861" y="1890782"/>
          <a:ext cx="28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2" name="CuadroTexto 141"/>
          <p:cNvSpPr txBox="1"/>
          <p:nvPr/>
        </p:nvSpPr>
        <p:spPr>
          <a:xfrm>
            <a:off x="9696400" y="3288819"/>
            <a:ext cx="208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El dato de “Otros” incluye el valor de no especificado, el cual equivale a 9.3%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8719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579467"/>
              </p:ext>
            </p:extLst>
          </p:nvPr>
        </p:nvGraphicFramePr>
        <p:xfrm>
          <a:off x="238577" y="2348878"/>
          <a:ext cx="72080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0578855" y="110740"/>
            <a:ext cx="1285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Personal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se presenta </a:t>
            </a:r>
            <a:r>
              <a:rPr lang="es-MX" sz="1400" b="1" dirty="0">
                <a:solidFill>
                  <a:srgbClr val="10253F"/>
                </a:solidFill>
              </a:rPr>
              <a:t>la siguiente </a:t>
            </a:r>
            <a:r>
              <a:rPr lang="es-MX" sz="1400" b="1" dirty="0" smtClean="0">
                <a:solidFill>
                  <a:srgbClr val="10253F"/>
                </a:solidFill>
              </a:rPr>
              <a:t>distribución geográfica </a:t>
            </a:r>
            <a:r>
              <a:rPr lang="es-MX" sz="1400" b="1" dirty="0">
                <a:solidFill>
                  <a:srgbClr val="10253F"/>
                </a:solidFill>
              </a:rPr>
              <a:t>de </a:t>
            </a:r>
            <a:r>
              <a:rPr lang="es-MX" sz="1400" b="1" dirty="0" smtClean="0">
                <a:solidFill>
                  <a:srgbClr val="10253F"/>
                </a:solidFill>
              </a:rPr>
              <a:t>los servidores públicos del INAI y Órganos Garantes de </a:t>
            </a:r>
            <a:r>
              <a:rPr lang="es-MX" sz="1400" b="1" dirty="0">
                <a:solidFill>
                  <a:srgbClr val="10253F"/>
                </a:solidFill>
              </a:rPr>
              <a:t>acuerdo con su </a:t>
            </a:r>
            <a:r>
              <a:rPr lang="es-MX" sz="1400" b="1" dirty="0" smtClean="0">
                <a:solidFill>
                  <a:srgbClr val="10253F"/>
                </a:solidFill>
              </a:rPr>
              <a:t>sexo: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55153" y="2132856"/>
            <a:ext cx="4153687" cy="720729"/>
            <a:chOff x="551384" y="2060849"/>
            <a:chExt cx="4153687" cy="720729"/>
          </a:xfrm>
        </p:grpSpPr>
        <p:sp>
          <p:nvSpPr>
            <p:cNvPr id="9" name="Abrir llave 8"/>
            <p:cNvSpPr/>
            <p:nvPr/>
          </p:nvSpPr>
          <p:spPr>
            <a:xfrm rot="5400000">
              <a:off x="1019436" y="1592797"/>
              <a:ext cx="216023" cy="1152128"/>
            </a:xfrm>
            <a:prstGeom prst="leftBrace">
              <a:avLst/>
            </a:prstGeom>
            <a:ln w="28575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9" name="Rectángulo redondeado 68"/>
            <p:cNvSpPr/>
            <p:nvPr/>
          </p:nvSpPr>
          <p:spPr>
            <a:xfrm>
              <a:off x="1851169" y="2276871"/>
              <a:ext cx="2853902" cy="5047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2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5 </a:t>
              </a:r>
              <a:r>
                <a:rPr lang="es-MX" sz="1200" b="1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entidades federativas concentran </a:t>
              </a:r>
              <a:r>
                <a:rPr lang="es-MX" sz="12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r>
                <a:rPr lang="es-MX" sz="28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40.6%</a:t>
              </a:r>
              <a:endParaRPr lang="es-MX" sz="1200" b="1" dirty="0">
                <a:solidFill>
                  <a:srgbClr val="10253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Rectángulo redondeado 14"/>
          <p:cNvSpPr/>
          <p:nvPr/>
        </p:nvSpPr>
        <p:spPr>
          <a:xfrm>
            <a:off x="7503112" y="3984793"/>
            <a:ext cx="578653" cy="144016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95387"/>
              </p:ext>
            </p:extLst>
          </p:nvPr>
        </p:nvGraphicFramePr>
        <p:xfrm>
          <a:off x="7557160" y="1330632"/>
          <a:ext cx="3939440" cy="545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27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ráfico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81482"/>
              </p:ext>
            </p:extLst>
          </p:nvPr>
        </p:nvGraphicFramePr>
        <p:xfrm>
          <a:off x="9650456" y="1914218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6" name="Gráfico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076204"/>
              </p:ext>
            </p:extLst>
          </p:nvPr>
        </p:nvGraphicFramePr>
        <p:xfrm>
          <a:off x="7275612" y="2444618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Gráfico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60769"/>
              </p:ext>
            </p:extLst>
          </p:nvPr>
        </p:nvGraphicFramePr>
        <p:xfrm>
          <a:off x="4916681" y="1907400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Gráfico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348518"/>
              </p:ext>
            </p:extLst>
          </p:nvPr>
        </p:nvGraphicFramePr>
        <p:xfrm>
          <a:off x="2541006" y="2446466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Gráfico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336311"/>
              </p:ext>
            </p:extLst>
          </p:nvPr>
        </p:nvGraphicFramePr>
        <p:xfrm>
          <a:off x="175230" y="1907400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544516" y="110740"/>
            <a:ext cx="3319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presupuestales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D</a:t>
            </a:r>
            <a:r>
              <a:rPr lang="es-MX" sz="1400" b="1" dirty="0" smtClean="0">
                <a:solidFill>
                  <a:srgbClr val="10253F"/>
                </a:solidFill>
              </a:rPr>
              <a:t>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el INAI ejerció un presupuesto total de </a:t>
            </a:r>
            <a:r>
              <a:rPr lang="es-MX" sz="1600" b="1" dirty="0" smtClean="0">
                <a:solidFill>
                  <a:srgbClr val="31859C"/>
                </a:solidFill>
              </a:rPr>
              <a:t>$925 millones 903 mil 266, </a:t>
            </a:r>
            <a:r>
              <a:rPr lang="es-MX" sz="1400" b="1" dirty="0" smtClean="0">
                <a:solidFill>
                  <a:srgbClr val="10253F"/>
                </a:solidFill>
              </a:rPr>
              <a:t>mientras que el presupuesto ejercido por los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Órganos Garantes</a:t>
            </a:r>
            <a:r>
              <a:rPr lang="es-MX" sz="1200" b="1" dirty="0" smtClean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fue de </a:t>
            </a:r>
            <a:r>
              <a:rPr lang="es-MX" sz="1600" b="1" dirty="0" smtClean="0">
                <a:solidFill>
                  <a:srgbClr val="31859C"/>
                </a:solidFill>
              </a:rPr>
              <a:t>$887 millones 248 mil 494</a:t>
            </a:r>
            <a:r>
              <a:rPr lang="es-MX" sz="1400" b="1" dirty="0" smtClean="0">
                <a:solidFill>
                  <a:srgbClr val="10253F"/>
                </a:solidFill>
              </a:rPr>
              <a:t>. La distribución de dicho presupuesto se presenta a continuación: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08042" y="1637207"/>
            <a:ext cx="1894061" cy="3205954"/>
            <a:chOff x="431283" y="1979166"/>
            <a:chExt cx="1894061" cy="3205954"/>
          </a:xfrm>
        </p:grpSpPr>
        <p:sp>
          <p:nvSpPr>
            <p:cNvPr id="14" name="CuadroTexto 13"/>
            <p:cNvSpPr txBox="1"/>
            <p:nvPr/>
          </p:nvSpPr>
          <p:spPr>
            <a:xfrm>
              <a:off x="444051" y="1979166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</a:rPr>
                <a:t>Capitulo 1000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31283" y="3453581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tx2">
                      <a:lumMod val="50000"/>
                    </a:schemeClr>
                  </a:solidFill>
                </a:rPr>
                <a:t>75.6%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43957" y="4681064"/>
              <a:ext cx="1446859" cy="504056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Servicios Personales</a:t>
              </a:r>
              <a:endParaRPr lang="es-MX" sz="1600" b="1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763972" y="2175864"/>
            <a:ext cx="1894061" cy="3195394"/>
            <a:chOff x="2781541" y="1988840"/>
            <a:chExt cx="1894061" cy="3195394"/>
          </a:xfrm>
        </p:grpSpPr>
        <p:sp>
          <p:nvSpPr>
            <p:cNvPr id="22" name="CuadroTexto 21"/>
            <p:cNvSpPr txBox="1"/>
            <p:nvPr/>
          </p:nvSpPr>
          <p:spPr>
            <a:xfrm>
              <a:off x="2794972" y="198884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23C60"/>
                  </a:solidFill>
                </a:rPr>
                <a:t>Capitulo 2000</a:t>
              </a: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3005184" y="4680178"/>
              <a:ext cx="1446859" cy="504056"/>
            </a:xfrm>
            <a:prstGeom prst="round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Materiales y Suministros</a:t>
              </a:r>
              <a:endParaRPr lang="es-MX" sz="1600" b="1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781541" y="3474083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23C60"/>
                  </a:solidFill>
                </a:rPr>
                <a:t>4.0%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139701" y="1637207"/>
            <a:ext cx="1894061" cy="3195394"/>
            <a:chOff x="5151598" y="1988840"/>
            <a:chExt cx="1894061" cy="3195394"/>
          </a:xfrm>
        </p:grpSpPr>
        <p:sp>
          <p:nvSpPr>
            <p:cNvPr id="31" name="CuadroTexto 30"/>
            <p:cNvSpPr txBox="1"/>
            <p:nvPr/>
          </p:nvSpPr>
          <p:spPr>
            <a:xfrm>
              <a:off x="5158661" y="198884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6887"/>
                  </a:solidFill>
                </a:rPr>
                <a:t>Capitulo 3000</a:t>
              </a: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5371335" y="4680178"/>
              <a:ext cx="1446859" cy="504056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Servicios generales</a:t>
              </a:r>
              <a:endParaRPr lang="es-MX" sz="1400" b="1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151598" y="3459612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06887"/>
                  </a:solidFill>
                </a:rPr>
                <a:t>17.6%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516125" y="2175864"/>
            <a:ext cx="1912297" cy="3195394"/>
            <a:chOff x="7522350" y="1988840"/>
            <a:chExt cx="1912297" cy="3195394"/>
          </a:xfrm>
        </p:grpSpPr>
        <p:sp>
          <p:nvSpPr>
            <p:cNvPr id="39" name="CuadroTexto 38"/>
            <p:cNvSpPr txBox="1"/>
            <p:nvPr/>
          </p:nvSpPr>
          <p:spPr>
            <a:xfrm>
              <a:off x="7522350" y="198884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85B1"/>
                  </a:solidFill>
                </a:rPr>
                <a:t>Capitulo 4000</a:t>
              </a:r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7737486" y="4680178"/>
              <a:ext cx="1446859" cy="504056"/>
            </a:xfrm>
            <a:prstGeom prst="roundRect">
              <a:avLst/>
            </a:prstGeom>
            <a:solidFill>
              <a:srgbClr val="0085B1"/>
            </a:solidFill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Transferencias*</a:t>
              </a:r>
              <a:endParaRPr lang="es-MX" sz="1600" b="1" dirty="0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7540586" y="3471606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085B1"/>
                  </a:solidFill>
                </a:rPr>
                <a:t>0.1%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9767855" y="1637207"/>
            <a:ext cx="2048160" cy="3195394"/>
            <a:chOff x="9768408" y="1988840"/>
            <a:chExt cx="2048160" cy="3195394"/>
          </a:xfrm>
        </p:grpSpPr>
        <p:sp>
          <p:nvSpPr>
            <p:cNvPr id="47" name="CuadroTexto 46"/>
            <p:cNvSpPr txBox="1"/>
            <p:nvPr/>
          </p:nvSpPr>
          <p:spPr>
            <a:xfrm>
              <a:off x="9768408" y="1988840"/>
              <a:ext cx="1989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A7C9"/>
                  </a:solidFill>
                </a:rPr>
                <a:t>Capitulo 5000</a:t>
              </a:r>
            </a:p>
          </p:txBody>
        </p:sp>
        <p:sp>
          <p:nvSpPr>
            <p:cNvPr id="48" name="Rectángulo redondeado 47"/>
            <p:cNvSpPr/>
            <p:nvPr/>
          </p:nvSpPr>
          <p:spPr>
            <a:xfrm>
              <a:off x="10103637" y="4680178"/>
              <a:ext cx="1446859" cy="504056"/>
            </a:xfrm>
            <a:prstGeom prst="round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Bienes muebles**</a:t>
              </a:r>
              <a:endParaRPr lang="es-MX" sz="1600" b="1" dirty="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9922507" y="3459064"/>
              <a:ext cx="1894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00A7C9"/>
                  </a:solidFill>
                </a:rPr>
                <a:t>2.6%</a:t>
              </a:r>
            </a:p>
          </p:txBody>
        </p:sp>
      </p:grpSp>
      <p:sp>
        <p:nvSpPr>
          <p:cNvPr id="50" name="CuadroTexto 49"/>
          <p:cNvSpPr txBox="1"/>
          <p:nvPr/>
        </p:nvSpPr>
        <p:spPr>
          <a:xfrm>
            <a:off x="266817" y="6063679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</a:t>
            </a:r>
            <a:r>
              <a:rPr lang="es-MX" sz="800" dirty="0"/>
              <a:t>Transferencias, asignaciones, subsidios y otras </a:t>
            </a:r>
            <a:r>
              <a:rPr lang="es-MX" sz="800" dirty="0" smtClean="0"/>
              <a:t>ayudas</a:t>
            </a:r>
          </a:p>
          <a:p>
            <a:r>
              <a:rPr lang="es-MX" sz="800" dirty="0" smtClean="0"/>
              <a:t>** Bienes </a:t>
            </a:r>
            <a:r>
              <a:rPr lang="es-MX" sz="800" dirty="0"/>
              <a:t>muebles, inmuebles e intangibles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1" y="2456643"/>
            <a:ext cx="739204" cy="7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314101" y="2982004"/>
            <a:ext cx="783530" cy="78353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650540" y="2432389"/>
            <a:ext cx="855538" cy="742789"/>
          </a:xfrm>
          <a:prstGeom prst="rect">
            <a:avLst/>
          </a:prstGeom>
        </p:spPr>
      </p:pic>
      <p:pic>
        <p:nvPicPr>
          <p:cNvPr id="1032" name="Picture 8" descr="Resultado de imagen para transferencias icono"/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88" y="2872838"/>
            <a:ext cx="892696" cy="8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0488488" y="2456643"/>
            <a:ext cx="689111" cy="689111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9295022" y="5201748"/>
            <a:ext cx="2695434" cy="836270"/>
            <a:chOff x="9046849" y="5395669"/>
            <a:chExt cx="2695434" cy="836270"/>
          </a:xfrm>
        </p:grpSpPr>
        <p:sp>
          <p:nvSpPr>
            <p:cNvPr id="57" name="CuadroTexto 196"/>
            <p:cNvSpPr txBox="1"/>
            <p:nvPr/>
          </p:nvSpPr>
          <p:spPr>
            <a:xfrm>
              <a:off x="9046849" y="5395669"/>
              <a:ext cx="2693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800" b="1" dirty="0" smtClean="0">
                  <a:solidFill>
                    <a:srgbClr val="10253F"/>
                  </a:solidFill>
                </a:rPr>
                <a:t>$1,813,151,760</a:t>
              </a:r>
              <a:endParaRPr lang="es-MX" sz="2800" b="1" dirty="0">
                <a:solidFill>
                  <a:srgbClr val="10253F"/>
                </a:solidFill>
              </a:endParaRPr>
            </a:p>
          </p:txBody>
        </p:sp>
        <p:cxnSp>
          <p:nvCxnSpPr>
            <p:cNvPr id="58" name="Conector recto 57"/>
            <p:cNvCxnSpPr/>
            <p:nvPr/>
          </p:nvCxnSpPr>
          <p:spPr>
            <a:xfrm>
              <a:off x="9178120" y="5927310"/>
              <a:ext cx="2451506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196"/>
            <p:cNvSpPr txBox="1"/>
            <p:nvPr/>
          </p:nvSpPr>
          <p:spPr>
            <a:xfrm>
              <a:off x="9048328" y="5954940"/>
              <a:ext cx="2693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b="1" dirty="0" smtClean="0">
                  <a:solidFill>
                    <a:srgbClr val="10253F"/>
                  </a:solidFill>
                </a:rPr>
                <a:t>Presupuesto total ejercido</a:t>
              </a:r>
              <a:endParaRPr lang="es-MX" sz="1200" b="1" dirty="0">
                <a:solidFill>
                  <a:srgbClr val="10253F"/>
                </a:solidFill>
              </a:endParaRPr>
            </a:p>
          </p:txBody>
        </p:sp>
      </p:grpSp>
      <p:sp>
        <p:nvSpPr>
          <p:cNvPr id="68" name="CuadroTexto 67"/>
          <p:cNvSpPr txBox="1"/>
          <p:nvPr/>
        </p:nvSpPr>
        <p:spPr>
          <a:xfrm>
            <a:off x="7731261" y="6123397"/>
            <a:ext cx="426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NOTA: El INAI fue la única institución que reportó valor en el Capitulo 6000, con el 0.5% del total de su presupuesto ejercido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6880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1837" y="1937201"/>
            <a:ext cx="2704662" cy="2805654"/>
          </a:xfrm>
          <a:prstGeom prst="rect">
            <a:avLst/>
          </a:prstGeom>
        </p:spPr>
      </p:pic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408693"/>
              </p:ext>
            </p:extLst>
          </p:nvPr>
        </p:nvGraphicFramePr>
        <p:xfrm>
          <a:off x="7552168" y="1952484"/>
          <a:ext cx="3024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1873326" y="1937201"/>
            <a:ext cx="2558970" cy="3029768"/>
            <a:chOff x="4412729" y="1842147"/>
            <a:chExt cx="3384376" cy="4007032"/>
          </a:xfrm>
        </p:grpSpPr>
        <p:sp>
          <p:nvSpPr>
            <p:cNvPr id="12" name="53 Trapecio"/>
            <p:cNvSpPr/>
            <p:nvPr/>
          </p:nvSpPr>
          <p:spPr>
            <a:xfrm>
              <a:off x="4412729" y="2781721"/>
              <a:ext cx="3312368" cy="2303463"/>
            </a:xfrm>
            <a:prstGeom prst="trapezoid">
              <a:avLst>
                <a:gd name="adj" fmla="val 3974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CuadroTexto 196"/>
            <p:cNvSpPr txBox="1"/>
            <p:nvPr/>
          </p:nvSpPr>
          <p:spPr>
            <a:xfrm>
              <a:off x="5060802" y="5157192"/>
              <a:ext cx="2088232" cy="69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10253F"/>
                  </a:solidFill>
                </a:rPr>
                <a:t>2,050</a:t>
              </a:r>
              <a:endParaRPr lang="es-MX" sz="2800" b="1" dirty="0">
                <a:solidFill>
                  <a:srgbClr val="10253F"/>
                </a:solidFill>
              </a:endParaRPr>
            </a:p>
          </p:txBody>
        </p:sp>
        <p:pic>
          <p:nvPicPr>
            <p:cNvPr id="14" name="62 Imagen" descr="telefono v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759" b="63440"/>
            <a:stretch>
              <a:fillRect/>
            </a:stretch>
          </p:blipFill>
          <p:spPr>
            <a:xfrm>
              <a:off x="4556745" y="1842147"/>
              <a:ext cx="3240360" cy="938781"/>
            </a:xfrm>
            <a:prstGeom prst="rect">
              <a:avLst/>
            </a:prstGeom>
          </p:spPr>
        </p:pic>
        <p:pic>
          <p:nvPicPr>
            <p:cNvPr id="15" name="63 Imagen" descr="telefono v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>
              <a:off x="4628755" y="5085184"/>
              <a:ext cx="432047" cy="288032"/>
            </a:xfrm>
            <a:prstGeom prst="rect">
              <a:avLst/>
            </a:prstGeom>
          </p:spPr>
        </p:pic>
        <p:pic>
          <p:nvPicPr>
            <p:cNvPr id="16" name="65 Imagen" descr="telefono v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 flipH="1">
              <a:off x="7077026" y="5085184"/>
              <a:ext cx="432047" cy="288032"/>
            </a:xfrm>
            <a:prstGeom prst="rect">
              <a:avLst/>
            </a:prstGeom>
          </p:spPr>
        </p:pic>
        <p:sp>
          <p:nvSpPr>
            <p:cNvPr id="17" name="71 Elipse"/>
            <p:cNvSpPr/>
            <p:nvPr/>
          </p:nvSpPr>
          <p:spPr>
            <a:xfrm>
              <a:off x="5780683" y="3644900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5208278" y="5791858"/>
              <a:ext cx="1791761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148203"/>
              </p:ext>
            </p:extLst>
          </p:nvPr>
        </p:nvGraphicFramePr>
        <p:xfrm>
          <a:off x="2200037" y="2631031"/>
          <a:ext cx="1904400" cy="17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6871174" y="110740"/>
            <a:ext cx="4992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Aparatos telefónicos y computadoras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4" y="5301998"/>
            <a:ext cx="614220" cy="6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65"/>
          <p:cNvCxnSpPr/>
          <p:nvPr/>
        </p:nvCxnSpPr>
        <p:spPr>
          <a:xfrm flipH="1">
            <a:off x="6096000" y="2278194"/>
            <a:ext cx="1" cy="2645434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>
            <a:off x="263352" y="2734216"/>
            <a:ext cx="1606280" cy="1435738"/>
            <a:chOff x="340799" y="2895331"/>
            <a:chExt cx="1606280" cy="1435738"/>
          </a:xfrm>
        </p:grpSpPr>
        <p:grpSp>
          <p:nvGrpSpPr>
            <p:cNvPr id="21" name="Grupo 20"/>
            <p:cNvGrpSpPr/>
            <p:nvPr/>
          </p:nvGrpSpPr>
          <p:grpSpPr>
            <a:xfrm>
              <a:off x="340799" y="3094060"/>
              <a:ext cx="1606280" cy="1152139"/>
              <a:chOff x="4281079" y="3094060"/>
              <a:chExt cx="1606280" cy="1152139"/>
            </a:xfrm>
          </p:grpSpPr>
          <p:sp>
            <p:nvSpPr>
              <p:cNvPr id="23" name="CuadroTexto 22"/>
              <p:cNvSpPr txBox="1"/>
              <p:nvPr/>
            </p:nvSpPr>
            <p:spPr>
              <a:xfrm>
                <a:off x="4281079" y="3507535"/>
                <a:ext cx="160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31859C"/>
                    </a:solidFill>
                  </a:rPr>
                  <a:t>Aparatos telefónicos móviles</a:t>
                </a:r>
                <a:endParaRPr lang="es-MX" sz="1400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24" name="Rectángulo redondeado 23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9.7%</a:t>
                </a:r>
                <a:endParaRPr lang="es-MX" b="1" dirty="0"/>
              </a:p>
            </p:txBody>
          </p:sp>
        </p:grpSp>
        <p:sp>
          <p:nvSpPr>
            <p:cNvPr id="22" name="Rectángulo redondeado 21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386032" y="2734216"/>
            <a:ext cx="1606280" cy="1435738"/>
            <a:chOff x="340799" y="2895331"/>
            <a:chExt cx="1606280" cy="1435738"/>
          </a:xfrm>
        </p:grpSpPr>
        <p:grpSp>
          <p:nvGrpSpPr>
            <p:cNvPr id="26" name="Grupo 25"/>
            <p:cNvGrpSpPr/>
            <p:nvPr/>
          </p:nvGrpSpPr>
          <p:grpSpPr>
            <a:xfrm>
              <a:off x="340799" y="3094060"/>
              <a:ext cx="1606280" cy="1152139"/>
              <a:chOff x="4281079" y="3094060"/>
              <a:chExt cx="1606280" cy="1152139"/>
            </a:xfrm>
          </p:grpSpPr>
          <p:sp>
            <p:nvSpPr>
              <p:cNvPr id="28" name="CuadroTexto 27"/>
              <p:cNvSpPr txBox="1"/>
              <p:nvPr/>
            </p:nvSpPr>
            <p:spPr>
              <a:xfrm>
                <a:off x="4281079" y="3507535"/>
                <a:ext cx="160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43E"/>
                    </a:solidFill>
                  </a:rPr>
                  <a:t>Aparatos telefónicos</a:t>
                </a:r>
              </a:p>
              <a:p>
                <a:pPr algn="ctr"/>
                <a:r>
                  <a:rPr lang="es-MX" sz="1400" b="1" dirty="0" smtClean="0">
                    <a:solidFill>
                      <a:srgbClr val="10243E"/>
                    </a:solidFill>
                  </a:rPr>
                  <a:t>fijos</a:t>
                </a:r>
                <a:endParaRPr lang="es-MX" sz="1400" b="1" dirty="0">
                  <a:solidFill>
                    <a:srgbClr val="10243E"/>
                  </a:solidFill>
                </a:endParaRPr>
              </a:p>
            </p:txBody>
          </p:sp>
          <p:sp>
            <p:nvSpPr>
              <p:cNvPr id="29" name="Rectángulo redondeado 28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10243E"/>
              </a:solidFill>
              <a:ln>
                <a:solidFill>
                  <a:srgbClr val="102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90.3%</a:t>
                </a:r>
                <a:endParaRPr lang="es-MX" b="1" dirty="0"/>
              </a:p>
            </p:txBody>
          </p:sp>
        </p:grpSp>
        <p:sp>
          <p:nvSpPr>
            <p:cNvPr id="27" name="Rectángulo redondeado 26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317567" y="5268584"/>
            <a:ext cx="3779380" cy="617626"/>
            <a:chOff x="2229093" y="5527258"/>
            <a:chExt cx="3779380" cy="617626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229093" y="5530346"/>
              <a:ext cx="614538" cy="614538"/>
            </a:xfrm>
            <a:prstGeom prst="rect">
              <a:avLst/>
            </a:prstGeom>
          </p:spPr>
        </p:pic>
        <p:pic>
          <p:nvPicPr>
            <p:cNvPr id="32" name="28 Imagen" descr="hombre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4269" y="5527258"/>
              <a:ext cx="687957" cy="616845"/>
            </a:xfrm>
            <a:prstGeom prst="rect">
              <a:avLst/>
            </a:prstGeom>
          </p:spPr>
        </p:pic>
        <p:sp>
          <p:nvSpPr>
            <p:cNvPr id="33" name="Multiplicar 32"/>
            <p:cNvSpPr/>
            <p:nvPr/>
          </p:nvSpPr>
          <p:spPr>
            <a:xfrm>
              <a:off x="2994338" y="5576252"/>
              <a:ext cx="541889" cy="518856"/>
            </a:xfrm>
            <a:prstGeom prst="mathMultiply">
              <a:avLst/>
            </a:prstGeom>
            <a:solidFill>
              <a:srgbClr val="10243E"/>
            </a:solidFill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206100" y="5580695"/>
              <a:ext cx="1802373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10243E"/>
                  </a:solidFill>
                </a:rPr>
                <a:t>89.6</a:t>
              </a:r>
              <a:r>
                <a:rPr lang="es-MX" sz="1050" b="1" dirty="0" smtClean="0">
                  <a:solidFill>
                    <a:srgbClr val="10243E"/>
                  </a:solidFill>
                </a:rPr>
                <a:t> </a:t>
              </a:r>
              <a:r>
                <a:rPr lang="es-MX" sz="1000" b="1" dirty="0" smtClean="0">
                  <a:solidFill>
                    <a:srgbClr val="10243E"/>
                  </a:solidFill>
                </a:rPr>
                <a:t>por cada 100 servidores públicos</a:t>
              </a:r>
              <a:endParaRPr lang="es-MX" sz="1000" b="1" dirty="0">
                <a:solidFill>
                  <a:srgbClr val="10243E"/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8433831" y="5271204"/>
            <a:ext cx="3014135" cy="616845"/>
            <a:chOff x="2994338" y="5527258"/>
            <a:chExt cx="3014135" cy="616845"/>
          </a:xfrm>
        </p:grpSpPr>
        <p:pic>
          <p:nvPicPr>
            <p:cNvPr id="36" name="28 Imagen" descr="hombre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4269" y="5527258"/>
              <a:ext cx="687957" cy="616845"/>
            </a:xfrm>
            <a:prstGeom prst="rect">
              <a:avLst/>
            </a:prstGeom>
          </p:spPr>
        </p:pic>
        <p:sp>
          <p:nvSpPr>
            <p:cNvPr id="37" name="Multiplicar 36"/>
            <p:cNvSpPr/>
            <p:nvPr/>
          </p:nvSpPr>
          <p:spPr>
            <a:xfrm>
              <a:off x="2994338" y="5576252"/>
              <a:ext cx="541889" cy="518856"/>
            </a:xfrm>
            <a:prstGeom prst="mathMultiply">
              <a:avLst/>
            </a:prstGeom>
            <a:solidFill>
              <a:srgbClr val="10243E"/>
            </a:solidFill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4206100" y="5580695"/>
              <a:ext cx="1802373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10243E"/>
                  </a:solidFill>
                </a:rPr>
                <a:t>120.4</a:t>
              </a:r>
              <a:r>
                <a:rPr lang="es-MX" sz="1050" b="1" dirty="0" smtClean="0">
                  <a:solidFill>
                    <a:srgbClr val="10243E"/>
                  </a:solidFill>
                </a:rPr>
                <a:t> </a:t>
              </a:r>
              <a:r>
                <a:rPr lang="es-MX" sz="1000" b="1" dirty="0" smtClean="0">
                  <a:solidFill>
                    <a:srgbClr val="10243E"/>
                  </a:solidFill>
                </a:rPr>
                <a:t>por cada 100 servidores públicos</a:t>
              </a:r>
              <a:endParaRPr lang="es-MX" sz="1000" b="1" dirty="0">
                <a:solidFill>
                  <a:srgbClr val="10243E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199688" y="2734216"/>
            <a:ext cx="1606280" cy="1435738"/>
            <a:chOff x="340799" y="2895331"/>
            <a:chExt cx="1606280" cy="1435738"/>
          </a:xfrm>
        </p:grpSpPr>
        <p:grpSp>
          <p:nvGrpSpPr>
            <p:cNvPr id="40" name="Grupo 39"/>
            <p:cNvGrpSpPr/>
            <p:nvPr/>
          </p:nvGrpSpPr>
          <p:grpSpPr>
            <a:xfrm>
              <a:off x="340799" y="3094060"/>
              <a:ext cx="1606280" cy="936695"/>
              <a:chOff x="4281079" y="3094060"/>
              <a:chExt cx="1606280" cy="936695"/>
            </a:xfrm>
          </p:grpSpPr>
          <p:sp>
            <p:nvSpPr>
              <p:cNvPr id="42" name="CuadroTexto 41"/>
              <p:cNvSpPr txBox="1"/>
              <p:nvPr/>
            </p:nvSpPr>
            <p:spPr>
              <a:xfrm>
                <a:off x="4281079" y="3507535"/>
                <a:ext cx="1606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43E"/>
                    </a:solidFill>
                  </a:rPr>
                  <a:t>Computadoras</a:t>
                </a:r>
              </a:p>
              <a:p>
                <a:pPr algn="ctr"/>
                <a:r>
                  <a:rPr lang="es-MX" sz="1400" b="1" dirty="0">
                    <a:solidFill>
                      <a:srgbClr val="10243E"/>
                    </a:solidFill>
                  </a:rPr>
                  <a:t>p</a:t>
                </a:r>
                <a:r>
                  <a:rPr lang="es-MX" sz="1400" b="1" dirty="0" smtClean="0">
                    <a:solidFill>
                      <a:srgbClr val="10243E"/>
                    </a:solidFill>
                  </a:rPr>
                  <a:t>ortátiles</a:t>
                </a:r>
                <a:endParaRPr lang="es-MX" sz="1400" b="1" dirty="0">
                  <a:solidFill>
                    <a:srgbClr val="10243E"/>
                  </a:solidFill>
                </a:endParaRPr>
              </a:p>
            </p:txBody>
          </p:sp>
          <p:sp>
            <p:nvSpPr>
              <p:cNvPr id="43" name="Rectángulo redondeado 42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10243E"/>
              </a:solidFill>
              <a:ln>
                <a:solidFill>
                  <a:srgbClr val="102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30.2%</a:t>
                </a:r>
                <a:endParaRPr lang="es-MX" b="1" dirty="0"/>
              </a:p>
            </p:txBody>
          </p:sp>
        </p:grpSp>
        <p:sp>
          <p:nvSpPr>
            <p:cNvPr id="41" name="Rectángulo redondeado 40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10322368" y="2734216"/>
            <a:ext cx="1606280" cy="1435738"/>
            <a:chOff x="340799" y="2895331"/>
            <a:chExt cx="1606280" cy="1435738"/>
          </a:xfrm>
        </p:grpSpPr>
        <p:grpSp>
          <p:nvGrpSpPr>
            <p:cNvPr id="45" name="Grupo 44"/>
            <p:cNvGrpSpPr/>
            <p:nvPr/>
          </p:nvGrpSpPr>
          <p:grpSpPr>
            <a:xfrm>
              <a:off x="340799" y="3094060"/>
              <a:ext cx="1606280" cy="936695"/>
              <a:chOff x="4281079" y="3094060"/>
              <a:chExt cx="1606280" cy="936695"/>
            </a:xfrm>
          </p:grpSpPr>
          <p:sp>
            <p:nvSpPr>
              <p:cNvPr id="47" name="CuadroTexto 46"/>
              <p:cNvSpPr txBox="1"/>
              <p:nvPr/>
            </p:nvSpPr>
            <p:spPr>
              <a:xfrm>
                <a:off x="4281079" y="3507535"/>
                <a:ext cx="1606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31859C"/>
                    </a:solidFill>
                  </a:rPr>
                  <a:t>Computadoras de escritorio</a:t>
                </a:r>
                <a:endParaRPr lang="es-MX" sz="1400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48" name="Rectángulo redondeado 47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69.8%</a:t>
                </a:r>
                <a:endParaRPr lang="es-MX" b="1" dirty="0"/>
              </a:p>
            </p:txBody>
          </p:sp>
        </p:grpSp>
        <p:sp>
          <p:nvSpPr>
            <p:cNvPr id="46" name="Rectángulo redondeado 45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0" name="CuadroTexto 196"/>
          <p:cNvSpPr txBox="1"/>
          <p:nvPr/>
        </p:nvSpPr>
        <p:spPr>
          <a:xfrm>
            <a:off x="8192706" y="4389303"/>
            <a:ext cx="18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10253F"/>
                </a:solidFill>
              </a:rPr>
              <a:t>2,757</a:t>
            </a:r>
            <a:endParaRPr lang="es-MX" sz="2800" b="1" dirty="0">
              <a:solidFill>
                <a:srgbClr val="10253F"/>
              </a:solidFill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8418933" y="4869182"/>
            <a:ext cx="135477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 </a:t>
            </a:r>
            <a:r>
              <a:rPr lang="es-MX" sz="1400" b="1" dirty="0" smtClean="0">
                <a:solidFill>
                  <a:srgbClr val="10253F"/>
                </a:solidFill>
              </a:rPr>
              <a:t>se </a:t>
            </a:r>
            <a:r>
              <a:rPr lang="es-MX" sz="1400" b="1" dirty="0">
                <a:solidFill>
                  <a:srgbClr val="10253F"/>
                </a:solidFill>
              </a:rPr>
              <a:t>reportaron</a:t>
            </a:r>
            <a:r>
              <a:rPr lang="es-MX" sz="1600" b="1" dirty="0">
                <a:solidFill>
                  <a:srgbClr val="31859C"/>
                </a:solidFill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</a:rPr>
              <a:t>871 aparatos telefónicos </a:t>
            </a:r>
            <a:r>
              <a:rPr lang="es-MX" sz="1400" b="1" dirty="0" smtClean="0">
                <a:solidFill>
                  <a:srgbClr val="10253F"/>
                </a:solidFill>
              </a:rPr>
              <a:t>en el INAI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y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</a:rPr>
              <a:t>mil 179 </a:t>
            </a:r>
            <a:r>
              <a:rPr lang="es-MX" sz="1400" b="1" dirty="0" smtClean="0">
                <a:solidFill>
                  <a:srgbClr val="10253F"/>
                </a:solidFill>
              </a:rPr>
              <a:t>en los Órganos Garantes. Asimismo, </a:t>
            </a:r>
            <a:r>
              <a:rPr lang="es-MX" sz="1600" b="1" dirty="0" smtClean="0">
                <a:solidFill>
                  <a:srgbClr val="31859C"/>
                </a:solidFill>
              </a:rPr>
              <a:t>935 computadoras</a:t>
            </a:r>
            <a:r>
              <a:rPr lang="es-MX" sz="1400" b="1" dirty="0" smtClean="0">
                <a:solidFill>
                  <a:srgbClr val="10253F"/>
                </a:solidFill>
              </a:rPr>
              <a:t> en </a:t>
            </a:r>
            <a:r>
              <a:rPr lang="es-MX" sz="1400" b="1" dirty="0">
                <a:solidFill>
                  <a:srgbClr val="10253F"/>
                </a:solidFill>
              </a:rPr>
              <a:t>el INAI y </a:t>
            </a:r>
            <a:r>
              <a:rPr lang="es-MX" sz="1600" b="1" dirty="0">
                <a:solidFill>
                  <a:srgbClr val="31859C"/>
                </a:solidFill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</a:rPr>
              <a:t>822 </a:t>
            </a:r>
            <a:r>
              <a:rPr lang="es-MX" sz="1400" b="1" dirty="0">
                <a:solidFill>
                  <a:srgbClr val="10253F"/>
                </a:solidFill>
              </a:rPr>
              <a:t>en los Órganos </a:t>
            </a:r>
            <a:r>
              <a:rPr lang="es-MX" sz="1400" b="1" dirty="0" smtClean="0">
                <a:solidFill>
                  <a:srgbClr val="10253F"/>
                </a:solidFill>
              </a:rPr>
              <a:t>Garantes, presentando la siguiente distribución:</a:t>
            </a:r>
            <a:endParaRPr lang="es-MX" sz="1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71925" y="2105218"/>
            <a:ext cx="10848150" cy="3251572"/>
            <a:chOff x="644435" y="2323289"/>
            <a:chExt cx="10848150" cy="3251572"/>
          </a:xfrm>
          <a:solidFill>
            <a:srgbClr val="10253F"/>
          </a:solidFill>
        </p:grpSpPr>
        <p:grpSp>
          <p:nvGrpSpPr>
            <p:cNvPr id="10" name="Grupo 9"/>
            <p:cNvGrpSpPr/>
            <p:nvPr/>
          </p:nvGrpSpPr>
          <p:grpSpPr>
            <a:xfrm>
              <a:off x="644436" y="2323289"/>
              <a:ext cx="10826117" cy="1304857"/>
              <a:chOff x="334963" y="2921057"/>
              <a:chExt cx="10826117" cy="1304857"/>
            </a:xfrm>
            <a:grpFill/>
          </p:grpSpPr>
          <p:sp>
            <p:nvSpPr>
              <p:cNvPr id="40" name="Rectángulo redondeado 39"/>
              <p:cNvSpPr/>
              <p:nvPr/>
            </p:nvSpPr>
            <p:spPr>
              <a:xfrm>
                <a:off x="334963" y="2921059"/>
                <a:ext cx="1859917" cy="1304855"/>
              </a:xfrm>
              <a:prstGeom prst="roundRect">
                <a:avLst/>
              </a:prstGeom>
              <a:grp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Rectángulo redondeado 40"/>
              <p:cNvSpPr/>
              <p:nvPr/>
            </p:nvSpPr>
            <p:spPr>
              <a:xfrm>
                <a:off x="2576513" y="2921058"/>
                <a:ext cx="1859917" cy="1304855"/>
              </a:xfrm>
              <a:prstGeom prst="roundRect">
                <a:avLst/>
              </a:prstGeom>
              <a:grp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2" name="Rectángulo redondeado 41"/>
              <p:cNvSpPr/>
              <p:nvPr/>
            </p:nvSpPr>
            <p:spPr>
              <a:xfrm>
                <a:off x="4818063" y="2921057"/>
                <a:ext cx="1859917" cy="1304855"/>
              </a:xfrm>
              <a:prstGeom prst="roundRect">
                <a:avLst/>
              </a:prstGeom>
              <a:grp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3" name="Rectángulo redondeado 42"/>
              <p:cNvSpPr/>
              <p:nvPr/>
            </p:nvSpPr>
            <p:spPr>
              <a:xfrm>
                <a:off x="7059613" y="2921057"/>
                <a:ext cx="1859917" cy="1304855"/>
              </a:xfrm>
              <a:prstGeom prst="roundRect">
                <a:avLst/>
              </a:prstGeom>
              <a:grp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Rectángulo redondeado 43"/>
              <p:cNvSpPr/>
              <p:nvPr/>
            </p:nvSpPr>
            <p:spPr>
              <a:xfrm>
                <a:off x="9301163" y="2921057"/>
                <a:ext cx="1859917" cy="1304855"/>
              </a:xfrm>
              <a:prstGeom prst="roundRect">
                <a:avLst/>
              </a:prstGeom>
              <a:grp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1006700" y="2425295"/>
              <a:ext cx="10260971" cy="526176"/>
              <a:chOff x="1006700" y="2397999"/>
              <a:chExt cx="10260971" cy="526176"/>
            </a:xfrm>
            <a:grpFill/>
          </p:grpSpPr>
          <p:sp>
            <p:nvSpPr>
              <p:cNvPr id="35" name="CuadroTexto 34"/>
              <p:cNvSpPr txBox="1"/>
              <p:nvPr/>
            </p:nvSpPr>
            <p:spPr>
              <a:xfrm>
                <a:off x="1006700" y="2400955"/>
                <a:ext cx="1135383" cy="523220"/>
              </a:xfrm>
              <a:prstGeom prst="rect">
                <a:avLst/>
              </a:prstGeom>
              <a:grpFill/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2800" b="1" dirty="0">
                    <a:solidFill>
                      <a:schemeClr val="bg1">
                        <a:lumMod val="85000"/>
                      </a:schemeClr>
                    </a:solidFill>
                  </a:rPr>
                  <a:t>100%</a:t>
                </a:r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3230136" y="2400955"/>
                <a:ext cx="1159419" cy="523220"/>
              </a:xfrm>
              <a:prstGeom prst="rect">
                <a:avLst/>
              </a:prstGeom>
              <a:grpFill/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100%</a:t>
                </a:r>
                <a:endParaRPr lang="es-MX" sz="28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5330773" y="2400955"/>
                <a:ext cx="1469482" cy="523220"/>
              </a:xfrm>
              <a:prstGeom prst="rect">
                <a:avLst/>
              </a:prstGeom>
              <a:grpFill/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97.0%</a:t>
                </a:r>
                <a:endParaRPr lang="es-MX" sz="28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7649400" y="2397999"/>
                <a:ext cx="1287091" cy="523220"/>
              </a:xfrm>
              <a:prstGeom prst="rect">
                <a:avLst/>
              </a:prstGeom>
              <a:grpFill/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97.0%</a:t>
                </a:r>
                <a:endParaRPr lang="es-MX" sz="28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9873432" y="2400955"/>
                <a:ext cx="1394239" cy="523220"/>
              </a:xfrm>
              <a:prstGeom prst="rect">
                <a:avLst/>
              </a:prstGeom>
              <a:grpFill/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33.3%</a:t>
                </a:r>
                <a:endParaRPr lang="es-MX" sz="28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644435" y="3784653"/>
              <a:ext cx="1866015" cy="1321742"/>
              <a:chOff x="644435" y="3784653"/>
              <a:chExt cx="1866015" cy="1321742"/>
            </a:xfrm>
            <a:grpFill/>
          </p:grpSpPr>
          <p:sp>
            <p:nvSpPr>
              <p:cNvPr id="32" name="Rectángulo redondeado 31"/>
              <p:cNvSpPr/>
              <p:nvPr/>
            </p:nvSpPr>
            <p:spPr>
              <a:xfrm>
                <a:off x="644435" y="3784653"/>
                <a:ext cx="1859917" cy="1304855"/>
              </a:xfrm>
              <a:prstGeom prst="roundRect">
                <a:avLst/>
              </a:prstGeom>
              <a:noFill/>
              <a:ln w="3810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666385" y="4583175"/>
                <a:ext cx="18440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>
                    <a:solidFill>
                      <a:srgbClr val="10253F"/>
                    </a:solidFill>
                  </a:rPr>
                  <a:t>Sobre </a:t>
                </a:r>
                <a:r>
                  <a:rPr lang="es-MX" sz="1400" b="1" dirty="0" smtClean="0">
                    <a:solidFill>
                      <a:srgbClr val="10253F"/>
                    </a:solidFill>
                  </a:rPr>
                  <a:t>el INAI y/o Órgano Garante</a:t>
                </a:r>
                <a:endParaRPr lang="es-MX" sz="1400" b="1" dirty="0">
                  <a:solidFill>
                    <a:srgbClr val="10253F"/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2879888" y="3784653"/>
              <a:ext cx="1876096" cy="1321742"/>
              <a:chOff x="644435" y="3784653"/>
              <a:chExt cx="1876096" cy="1321742"/>
            </a:xfrm>
            <a:grpFill/>
          </p:grpSpPr>
          <p:sp>
            <p:nvSpPr>
              <p:cNvPr id="30" name="Rectángulo redondeado 29"/>
              <p:cNvSpPr/>
              <p:nvPr/>
            </p:nvSpPr>
            <p:spPr>
              <a:xfrm>
                <a:off x="644435" y="3784653"/>
                <a:ext cx="1859917" cy="1304855"/>
              </a:xfrm>
              <a:prstGeom prst="roundRect">
                <a:avLst/>
              </a:prstGeom>
              <a:noFill/>
              <a:ln w="3810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676466" y="4583175"/>
                <a:ext cx="18440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53F"/>
                    </a:solidFill>
                  </a:rPr>
                  <a:t>Sobre asuntos del Pleno</a:t>
                </a:r>
                <a:endParaRPr lang="es-MX" sz="1400" b="1" dirty="0">
                  <a:solidFill>
                    <a:srgbClr val="10253F"/>
                  </a:solidFill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5121438" y="3797471"/>
              <a:ext cx="4125614" cy="1304855"/>
              <a:chOff x="644435" y="3784653"/>
              <a:chExt cx="4125614" cy="1304855"/>
            </a:xfrm>
            <a:grpFill/>
          </p:grpSpPr>
          <p:sp>
            <p:nvSpPr>
              <p:cNvPr id="28" name="Rectángulo redondeado 27"/>
              <p:cNvSpPr/>
              <p:nvPr/>
            </p:nvSpPr>
            <p:spPr>
              <a:xfrm>
                <a:off x="644435" y="3784653"/>
                <a:ext cx="1859917" cy="1304855"/>
              </a:xfrm>
              <a:prstGeom prst="roundRect">
                <a:avLst/>
              </a:prstGeom>
              <a:noFill/>
              <a:ln w="3810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2925984" y="4570357"/>
                <a:ext cx="184406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53F"/>
                    </a:solidFill>
                  </a:rPr>
                  <a:t>Sobre trámites</a:t>
                </a:r>
                <a:endParaRPr lang="es-MX" sz="1400" b="1" dirty="0">
                  <a:solidFill>
                    <a:srgbClr val="10253F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157453" y="3784653"/>
              <a:ext cx="4065452" cy="1321742"/>
              <a:chOff x="-1561100" y="3784653"/>
              <a:chExt cx="4065452" cy="1321742"/>
            </a:xfrm>
            <a:grpFill/>
          </p:grpSpPr>
          <p:sp>
            <p:nvSpPr>
              <p:cNvPr id="26" name="Rectángulo redondeado 25"/>
              <p:cNvSpPr/>
              <p:nvPr/>
            </p:nvSpPr>
            <p:spPr>
              <a:xfrm>
                <a:off x="644435" y="3784653"/>
                <a:ext cx="1859917" cy="1304855"/>
              </a:xfrm>
              <a:prstGeom prst="roundRect">
                <a:avLst/>
              </a:prstGeom>
              <a:noFill/>
              <a:ln w="3810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-1561100" y="4583175"/>
                <a:ext cx="18440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53F"/>
                    </a:solidFill>
                  </a:rPr>
                  <a:t>Sobre servidores públicos</a:t>
                </a:r>
                <a:endParaRPr lang="es-MX" sz="1400" b="1" dirty="0">
                  <a:solidFill>
                    <a:srgbClr val="10253F"/>
                  </a:solidFill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9598440" y="3797471"/>
              <a:ext cx="1894145" cy="1308924"/>
              <a:chOff x="644435" y="3784653"/>
              <a:chExt cx="1894145" cy="1308924"/>
            </a:xfrm>
            <a:grpFill/>
          </p:grpSpPr>
          <p:sp>
            <p:nvSpPr>
              <p:cNvPr id="24" name="Rectángulo redondeado 23"/>
              <p:cNvSpPr/>
              <p:nvPr/>
            </p:nvSpPr>
            <p:spPr>
              <a:xfrm>
                <a:off x="644435" y="3784653"/>
                <a:ext cx="1859917" cy="1304855"/>
              </a:xfrm>
              <a:prstGeom prst="roundRect">
                <a:avLst/>
              </a:prstGeom>
              <a:noFill/>
              <a:ln w="3810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694515" y="4570357"/>
                <a:ext cx="18440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53F"/>
                    </a:solidFill>
                  </a:rPr>
                  <a:t>Otro tipo de información</a:t>
                </a:r>
                <a:endParaRPr lang="es-MX" sz="1400" b="1" dirty="0">
                  <a:solidFill>
                    <a:srgbClr val="10253F"/>
                  </a:solidFill>
                </a:endParaRPr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644435" y="5267084"/>
              <a:ext cx="10826118" cy="307777"/>
            </a:xfrm>
            <a:prstGeom prst="rect">
              <a:avLst/>
            </a:prstGeom>
            <a:grpFill/>
            <a:ln>
              <a:solidFill>
                <a:srgbClr val="10253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bg1">
                      <a:lumMod val="95000"/>
                    </a:schemeClr>
                  </a:solidFill>
                </a:rPr>
                <a:t>Tipo de información contenida en los sitios WEB </a:t>
              </a:r>
              <a:r>
                <a:rPr lang="es-MX" sz="1400" b="1" dirty="0" smtClean="0">
                  <a:solidFill>
                    <a:schemeClr val="bg1">
                      <a:lumMod val="95000"/>
                    </a:schemeClr>
                  </a:solidFill>
                </a:rPr>
                <a:t>del INAI y los </a:t>
              </a:r>
              <a:r>
                <a:rPr lang="es-MX" sz="1400" b="1" dirty="0">
                  <a:solidFill>
                    <a:schemeClr val="bg1">
                      <a:lumMod val="95000"/>
                    </a:schemeClr>
                  </a:solidFill>
                </a:rPr>
                <a:t>Ó</a:t>
              </a:r>
              <a:r>
                <a:rPr lang="es-MX" sz="1400" b="1" dirty="0" smtClean="0">
                  <a:solidFill>
                    <a:schemeClr val="bg1">
                      <a:lumMod val="95000"/>
                    </a:schemeClr>
                  </a:solidFill>
                </a:rPr>
                <a:t>rganos Garantes</a:t>
              </a:r>
              <a:endParaRPr lang="es-MX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47" name="Gráfico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232715"/>
              </p:ext>
            </p:extLst>
          </p:nvPr>
        </p:nvGraphicFramePr>
        <p:xfrm>
          <a:off x="680970" y="2321016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74239"/>
              </p:ext>
            </p:extLst>
          </p:nvPr>
        </p:nvGraphicFramePr>
        <p:xfrm>
          <a:off x="2921421" y="2321016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583639"/>
              </p:ext>
            </p:extLst>
          </p:nvPr>
        </p:nvGraphicFramePr>
        <p:xfrm>
          <a:off x="7402323" y="2321016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218781"/>
              </p:ext>
            </p:extLst>
          </p:nvPr>
        </p:nvGraphicFramePr>
        <p:xfrm>
          <a:off x="9642774" y="2321016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921093" y="110740"/>
            <a:ext cx="294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Gobierno electrónico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el INAI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y los 32 Órganos Garantes contaron con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un </a:t>
            </a:r>
            <a:r>
              <a:rPr lang="es-MX" sz="1600" b="1" dirty="0">
                <a:solidFill>
                  <a:srgbClr val="31859C"/>
                </a:solidFill>
              </a:rPr>
              <a:t>sitio WEB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, conteniendo el </a:t>
            </a:r>
            <a:r>
              <a:rPr lang="es-MX" sz="1600" b="1" dirty="0">
                <a:solidFill>
                  <a:srgbClr val="31859C"/>
                </a:solidFill>
              </a:rPr>
              <a:t>100%</a:t>
            </a:r>
            <a:r>
              <a:rPr lang="es-MX" sz="1400" b="1" dirty="0">
                <a:solidFill>
                  <a:srgbClr val="31859C"/>
                </a:solidFill>
              </a:rPr>
              <a:t>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de éstos </a:t>
            </a:r>
            <a:r>
              <a:rPr lang="es-MX" sz="1600" b="1" dirty="0">
                <a:solidFill>
                  <a:srgbClr val="31859C"/>
                </a:solidFill>
              </a:rPr>
              <a:t>información sobre el Instituto y/o </a:t>
            </a:r>
            <a:r>
              <a:rPr lang="es-MX" sz="1600" b="1" dirty="0" smtClean="0">
                <a:solidFill>
                  <a:srgbClr val="31859C"/>
                </a:solidFill>
              </a:rPr>
              <a:t>Órgano </a:t>
            </a:r>
            <a:r>
              <a:rPr lang="es-MX" sz="1600" b="1" dirty="0">
                <a:solidFill>
                  <a:srgbClr val="31859C"/>
                </a:solidFill>
              </a:rPr>
              <a:t>Garante</a:t>
            </a:r>
            <a:r>
              <a:rPr lang="es-MX" sz="1400" b="1" dirty="0">
                <a:solidFill>
                  <a:srgbClr val="31859C"/>
                </a:solidFill>
              </a:rPr>
              <a:t>.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 A continuación se presenta la proporción de los sitios WEB de acuerdo con la información que contienen: </a:t>
            </a:r>
          </a:p>
        </p:txBody>
      </p:sp>
      <p:pic>
        <p:nvPicPr>
          <p:cNvPr id="50" name="71 Imagen" descr="ayun.png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9031" y="3644452"/>
            <a:ext cx="925703" cy="704211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01" y="3720881"/>
            <a:ext cx="952949" cy="760044"/>
          </a:xfrm>
          <a:prstGeom prst="rect">
            <a:avLst/>
          </a:prstGeom>
        </p:spPr>
      </p:pic>
      <p:pic>
        <p:nvPicPr>
          <p:cNvPr id="52" name="Picture 16" descr="accountant, binders, office, papers, storage, taxes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24" y="3768458"/>
            <a:ext cx="726398" cy="5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affiliate, affiliate marketer, affiliate marketing, commission, online marketing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69" y="3768458"/>
            <a:ext cx="764736" cy="5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 descr="action, detail, info, more, others icon"/>
          <p:cNvPicPr/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93" y="3742310"/>
            <a:ext cx="648182" cy="6472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" name="Gráfico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987409"/>
              </p:ext>
            </p:extLst>
          </p:nvPr>
        </p:nvGraphicFramePr>
        <p:xfrm>
          <a:off x="5190395" y="2314831"/>
          <a:ext cx="180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3982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708952"/>
              </p:ext>
            </p:extLst>
          </p:nvPr>
        </p:nvGraphicFramePr>
        <p:xfrm>
          <a:off x="8096040" y="3324443"/>
          <a:ext cx="3646243" cy="241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804362"/>
              </p:ext>
            </p:extLst>
          </p:nvPr>
        </p:nvGraphicFramePr>
        <p:xfrm>
          <a:off x="2711074" y="1777055"/>
          <a:ext cx="4663095" cy="344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2508505" y="110740"/>
            <a:ext cx="9355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Transparencia, acceso a la información y protección de datos personales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Durante</a:t>
            </a:r>
            <a:r>
              <a:rPr lang="es-MX" sz="1400" b="1" dirty="0" smtClean="0">
                <a:solidFill>
                  <a:srgbClr val="10253F"/>
                </a:solidFill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</a:t>
            </a:r>
            <a:r>
              <a:rPr lang="es-MX" sz="1400" b="1" dirty="0"/>
              <a:t>el INAI y </a:t>
            </a:r>
            <a:r>
              <a:rPr lang="es-MX" sz="1400" b="1" dirty="0" smtClean="0"/>
              <a:t>los Órganos Garantes atendieron </a:t>
            </a:r>
            <a:r>
              <a:rPr lang="es-MX" sz="1600" b="1" dirty="0" smtClean="0">
                <a:solidFill>
                  <a:srgbClr val="31859C"/>
                </a:solidFill>
              </a:rPr>
              <a:t>162 mil 633 asesorías</a:t>
            </a:r>
            <a:r>
              <a:rPr lang="es-MX" sz="1400" b="1" dirty="0" smtClean="0">
                <a:solidFill>
                  <a:srgbClr val="10253F"/>
                </a:solidFill>
              </a:rPr>
              <a:t>, </a:t>
            </a:r>
            <a:r>
              <a:rPr lang="es-MX" sz="1400" b="1" dirty="0"/>
              <a:t>de las cuales </a:t>
            </a:r>
            <a:r>
              <a:rPr lang="es-MX" sz="1600" b="1" dirty="0" smtClean="0">
                <a:solidFill>
                  <a:srgbClr val="31859C"/>
                </a:solidFill>
              </a:rPr>
              <a:t>83.3% </a:t>
            </a:r>
            <a:r>
              <a:rPr lang="es-MX" sz="1400" b="1" dirty="0" smtClean="0"/>
              <a:t>correspondieron a la </a:t>
            </a:r>
            <a:r>
              <a:rPr lang="es-MX" sz="1400" b="1" dirty="0"/>
              <a:t>materia de acceso a la información </a:t>
            </a:r>
            <a:r>
              <a:rPr lang="es-MX" sz="1400" b="1" dirty="0" smtClean="0"/>
              <a:t>pública</a:t>
            </a:r>
            <a:r>
              <a:rPr lang="es-MX" sz="1400" b="1" dirty="0"/>
              <a:t> </a:t>
            </a:r>
            <a:r>
              <a:rPr lang="es-MX" sz="1400" b="1" dirty="0" smtClean="0"/>
              <a:t>y el </a:t>
            </a:r>
            <a:r>
              <a:rPr lang="es-MX" sz="1600" b="1" dirty="0" smtClean="0">
                <a:solidFill>
                  <a:srgbClr val="31859C"/>
                </a:solidFill>
              </a:rPr>
              <a:t>16.2% </a:t>
            </a:r>
            <a:r>
              <a:rPr lang="es-MX" sz="1400" b="1" dirty="0" smtClean="0"/>
              <a:t>a protección de datos personales*. La </a:t>
            </a:r>
            <a:r>
              <a:rPr lang="es-MX" sz="1400" b="1" dirty="0"/>
              <a:t>distribución de dichas cantidades de acuerdo con el mecanismo empleado se presenta a continuación: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82313" y="6165304"/>
            <a:ext cx="449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El restante 0.5% corresponde a la opción “No especificado”</a:t>
            </a:r>
            <a:endParaRPr lang="es-MX" sz="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328" y="2988786"/>
            <a:ext cx="2663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u="sng" dirty="0" smtClean="0">
                <a:solidFill>
                  <a:srgbClr val="10253F"/>
                </a:solidFill>
              </a:rPr>
              <a:t>Vía telefónica</a:t>
            </a:r>
            <a:endParaRPr lang="es-MX" sz="1100" b="1" u="sng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328" y="2106226"/>
            <a:ext cx="2663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u="sng" dirty="0" smtClean="0">
                <a:solidFill>
                  <a:srgbClr val="10253F"/>
                </a:solidFill>
              </a:rPr>
              <a:t>Medios electrónicos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13028" y="3789952"/>
            <a:ext cx="2298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u="sng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presencial</a:t>
            </a:r>
            <a:endParaRPr lang="es-MX" sz="1100" b="1" u="sng" dirty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3028" y="4593114"/>
            <a:ext cx="2298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u="sng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</a:t>
            </a:r>
          </a:p>
        </p:txBody>
      </p:sp>
      <p:pic>
        <p:nvPicPr>
          <p:cNvPr id="30" name="Picture 6" descr="computer, settings icon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90" y="2092179"/>
            <a:ext cx="414055" cy="3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o 39"/>
          <p:cNvGrpSpPr/>
          <p:nvPr/>
        </p:nvGrpSpPr>
        <p:grpSpPr>
          <a:xfrm>
            <a:off x="4997075" y="3246608"/>
            <a:ext cx="3231682" cy="861774"/>
            <a:chOff x="5384599" y="3041375"/>
            <a:chExt cx="3231682" cy="861774"/>
          </a:xfrm>
        </p:grpSpPr>
        <p:sp>
          <p:nvSpPr>
            <p:cNvPr id="33" name="CuadroTexto 196"/>
            <p:cNvSpPr txBox="1"/>
            <p:nvPr/>
          </p:nvSpPr>
          <p:spPr>
            <a:xfrm>
              <a:off x="5384599" y="3041375"/>
              <a:ext cx="323168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INAI: 31,425 </a:t>
              </a:r>
              <a:r>
                <a:rPr lang="es-MX" sz="12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asesorías</a:t>
              </a:r>
            </a:p>
            <a:p>
              <a:pPr algn="r"/>
              <a:r>
                <a:rPr lang="es-MX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OG’s: 131,208 </a:t>
              </a:r>
              <a:r>
                <a:rPr lang="es-MX" sz="1200" b="1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asesorías</a:t>
              </a:r>
            </a:p>
            <a:p>
              <a:pPr algn="r"/>
              <a:endParaRPr lang="es-MX" sz="1200" b="1" dirty="0">
                <a:solidFill>
                  <a:srgbClr val="10253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4" name="Conector recto 33"/>
            <p:cNvCxnSpPr/>
            <p:nvPr/>
          </p:nvCxnSpPr>
          <p:spPr>
            <a:xfrm>
              <a:off x="5770491" y="3715524"/>
              <a:ext cx="2768615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35"/>
          <p:cNvSpPr txBox="1"/>
          <p:nvPr/>
        </p:nvSpPr>
        <p:spPr>
          <a:xfrm>
            <a:off x="970395" y="5256212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NOTA: No se presenta información de la opción “No se sabe” por tipo de mecanismo, la cual corresponde al 0.02% del total.</a:t>
            </a:r>
            <a:endParaRPr lang="es-MX" sz="8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7454156" y="5701516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NOTA: No se presenta información de la opción “No especificado”,</a:t>
            </a:r>
          </a:p>
          <a:p>
            <a:pPr algn="r"/>
            <a:r>
              <a:rPr lang="es-MX" sz="800" dirty="0" smtClean="0"/>
              <a:t> la cual corresponde al 0.5% del total.</a:t>
            </a:r>
            <a:endParaRPr lang="es-MX" sz="800" dirty="0"/>
          </a:p>
        </p:txBody>
      </p:sp>
      <p:sp>
        <p:nvSpPr>
          <p:cNvPr id="43" name="Rectángulo 42"/>
          <p:cNvSpPr/>
          <p:nvPr/>
        </p:nvSpPr>
        <p:spPr>
          <a:xfrm>
            <a:off x="9614480" y="2510606"/>
            <a:ext cx="211468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46.7%</a:t>
            </a:r>
          </a:p>
          <a:p>
            <a:r>
              <a:rPr lang="es-MX" sz="105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es-MX" sz="105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e las personas físicas fueron</a:t>
            </a:r>
          </a:p>
          <a:p>
            <a:r>
              <a:rPr lang="es-MX" sz="1050" b="1" u="sng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hombres</a:t>
            </a:r>
            <a:endParaRPr lang="es-MX" sz="1050" u="sng" dirty="0"/>
          </a:p>
        </p:txBody>
      </p:sp>
      <p:pic>
        <p:nvPicPr>
          <p:cNvPr id="45" name="Picture 2" descr="Resultado de imagen para icono hombre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490" y="2377416"/>
            <a:ext cx="525933" cy="5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64" y="2888485"/>
            <a:ext cx="397437" cy="3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772331" y="3672175"/>
            <a:ext cx="54051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52145"/>
              </p:ext>
            </p:extLst>
          </p:nvPr>
        </p:nvGraphicFramePr>
        <p:xfrm>
          <a:off x="8460866" y="2765248"/>
          <a:ext cx="3301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20036"/>
              </p:ext>
            </p:extLst>
          </p:nvPr>
        </p:nvGraphicFramePr>
        <p:xfrm>
          <a:off x="427927" y="2817993"/>
          <a:ext cx="7196400" cy="25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337062" y="938702"/>
            <a:ext cx="11511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Al cierre de </a:t>
            </a:r>
            <a:r>
              <a:rPr lang="es-MX" sz="1600" b="1" dirty="0" smtClean="0"/>
              <a:t>2016</a:t>
            </a:r>
            <a:r>
              <a:rPr lang="es-MX" sz="1400" b="1" dirty="0" smtClean="0"/>
              <a:t>, </a:t>
            </a:r>
            <a:r>
              <a:rPr lang="es-MX" sz="1400" b="1" dirty="0"/>
              <a:t>el INAI y </a:t>
            </a:r>
            <a:r>
              <a:rPr lang="es-MX" sz="1400" b="1" dirty="0" smtClean="0"/>
              <a:t>los Órganos Garantes </a:t>
            </a:r>
            <a:r>
              <a:rPr lang="es-MX" sz="1400" b="1" u="sng" dirty="0" smtClean="0"/>
              <a:t>recibieron</a:t>
            </a:r>
            <a:r>
              <a:rPr lang="es-MX" sz="1400" b="1" dirty="0" smtClean="0"/>
              <a:t> </a:t>
            </a:r>
            <a:r>
              <a:rPr lang="es-MX" sz="1600" b="1" dirty="0" smtClean="0">
                <a:solidFill>
                  <a:srgbClr val="31859C"/>
                </a:solidFill>
              </a:rPr>
              <a:t>21 mil 727 solicitudes de acceso a la información y protección de datos personales</a:t>
            </a:r>
            <a:r>
              <a:rPr lang="es-MX" sz="1400" b="1" dirty="0" smtClean="0"/>
              <a:t>, </a:t>
            </a:r>
            <a:r>
              <a:rPr lang="es-MX" sz="1400" b="1" dirty="0"/>
              <a:t>de las cuales </a:t>
            </a:r>
            <a:r>
              <a:rPr lang="es-MX" sz="1600" b="1" dirty="0" smtClean="0">
                <a:solidFill>
                  <a:srgbClr val="31859C"/>
                </a:solidFill>
              </a:rPr>
              <a:t>97.8% </a:t>
            </a:r>
            <a:r>
              <a:rPr lang="es-MX" sz="1400" b="1" dirty="0" smtClean="0"/>
              <a:t>correspondieron a la </a:t>
            </a:r>
            <a:r>
              <a:rPr lang="es-MX" sz="1400" b="1" dirty="0"/>
              <a:t>materia de acceso a la información </a:t>
            </a:r>
            <a:r>
              <a:rPr lang="es-MX" sz="1400" b="1" dirty="0" smtClean="0"/>
              <a:t>pública</a:t>
            </a:r>
            <a:r>
              <a:rPr lang="es-MX" sz="1400" b="1" dirty="0"/>
              <a:t> </a:t>
            </a:r>
            <a:r>
              <a:rPr lang="es-MX" sz="1400" b="1" dirty="0" smtClean="0"/>
              <a:t>y el </a:t>
            </a:r>
            <a:r>
              <a:rPr lang="es-MX" sz="1600" b="1" dirty="0" smtClean="0">
                <a:solidFill>
                  <a:srgbClr val="31859C"/>
                </a:solidFill>
              </a:rPr>
              <a:t>2.2% </a:t>
            </a:r>
            <a:r>
              <a:rPr lang="es-MX" sz="1400" b="1" dirty="0" smtClean="0"/>
              <a:t>a protección de datos personales. La </a:t>
            </a:r>
            <a:r>
              <a:rPr lang="es-MX" sz="1400" b="1" dirty="0"/>
              <a:t>distribución de dichas cantidades de acuerdo con el mecanismo empleado se presenta a continuación: 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4070609" y="2678752"/>
            <a:ext cx="3231682" cy="861774"/>
            <a:chOff x="5384599" y="3035544"/>
            <a:chExt cx="3231682" cy="861774"/>
          </a:xfrm>
        </p:grpSpPr>
        <p:sp>
          <p:nvSpPr>
            <p:cNvPr id="43" name="CuadroTexto 196"/>
            <p:cNvSpPr txBox="1"/>
            <p:nvPr/>
          </p:nvSpPr>
          <p:spPr>
            <a:xfrm>
              <a:off x="5384599" y="3035544"/>
              <a:ext cx="3231682" cy="861774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INAI: 2,722 </a:t>
              </a:r>
              <a:r>
                <a:rPr lang="es-MX" sz="12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solicitudes</a:t>
              </a:r>
            </a:p>
            <a:p>
              <a:pPr algn="r"/>
              <a:r>
                <a:rPr lang="es-MX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OG’s: 19,005 </a:t>
              </a:r>
              <a:r>
                <a:rPr lang="es-MX" sz="12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solicitudes </a:t>
              </a:r>
              <a:endParaRPr lang="es-MX" sz="1200" b="1" dirty="0">
                <a:solidFill>
                  <a:srgbClr val="10253F"/>
                </a:solidFill>
                <a:latin typeface="Century Gothic" panose="020B0502020202020204" pitchFamily="34" charset="0"/>
              </a:endParaRPr>
            </a:p>
            <a:p>
              <a:pPr algn="r"/>
              <a:endParaRPr lang="es-MX" sz="1200" b="1" dirty="0">
                <a:solidFill>
                  <a:srgbClr val="10253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4" name="Conector recto 43"/>
            <p:cNvCxnSpPr/>
            <p:nvPr/>
          </p:nvCxnSpPr>
          <p:spPr>
            <a:xfrm>
              <a:off x="5754416" y="3694612"/>
              <a:ext cx="2768615" cy="0"/>
            </a:xfrm>
            <a:prstGeom prst="line">
              <a:avLst/>
            </a:prstGeom>
            <a:ln w="38100">
              <a:solidFill>
                <a:srgbClr val="10253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redondeado 1"/>
          <p:cNvSpPr/>
          <p:nvPr/>
        </p:nvSpPr>
        <p:spPr>
          <a:xfrm>
            <a:off x="461042" y="2412506"/>
            <a:ext cx="7219134" cy="3109872"/>
          </a:xfrm>
          <a:prstGeom prst="roundRect">
            <a:avLst/>
          </a:prstGeom>
          <a:noFill/>
          <a:ln>
            <a:solidFill>
              <a:srgbClr val="10253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4" name="Picture 6" descr="computer, settings icon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" y="3208428"/>
            <a:ext cx="332844" cy="3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8255467" y="1820843"/>
            <a:ext cx="3889205" cy="4285120"/>
            <a:chOff x="8112224" y="2092796"/>
            <a:chExt cx="3889205" cy="428512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9546307" y="2092796"/>
              <a:ext cx="855538" cy="855538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9546307" y="5522378"/>
              <a:ext cx="855538" cy="855538"/>
            </a:xfrm>
            <a:prstGeom prst="rect">
              <a:avLst/>
            </a:prstGeom>
          </p:spPr>
        </p:pic>
        <p:sp>
          <p:nvSpPr>
            <p:cNvPr id="18" name="CuadroTexto 65"/>
            <p:cNvSpPr txBox="1"/>
            <p:nvPr/>
          </p:nvSpPr>
          <p:spPr>
            <a:xfrm>
              <a:off x="11376487" y="5540794"/>
              <a:ext cx="624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86.6%</a:t>
              </a: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8208770" y="3323034"/>
              <a:ext cx="3533513" cy="2213340"/>
              <a:chOff x="8228891" y="2827470"/>
              <a:chExt cx="3533513" cy="2213340"/>
            </a:xfrm>
          </p:grpSpPr>
          <p:sp>
            <p:nvSpPr>
              <p:cNvPr id="17" name="CuadroTexto 65"/>
              <p:cNvSpPr txBox="1"/>
              <p:nvPr/>
            </p:nvSpPr>
            <p:spPr>
              <a:xfrm>
                <a:off x="11137462" y="4763811"/>
                <a:ext cx="624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13.4%</a:t>
                </a:r>
              </a:p>
            </p:txBody>
          </p:sp>
          <p:pic>
            <p:nvPicPr>
              <p:cNvPr id="20" name="Picture 2" descr="Resultado de imagen para lupa icono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4119" y="3738662"/>
                <a:ext cx="760576" cy="760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ángulo redondeado 20"/>
              <p:cNvSpPr/>
              <p:nvPr/>
            </p:nvSpPr>
            <p:spPr>
              <a:xfrm>
                <a:off x="8228891" y="2827470"/>
                <a:ext cx="3385118" cy="521935"/>
              </a:xfrm>
              <a:prstGeom prst="roundRect">
                <a:avLst/>
              </a:prstGeom>
              <a:noFill/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26" name="Rectángulo 25"/>
            <p:cNvSpPr/>
            <p:nvPr/>
          </p:nvSpPr>
          <p:spPr>
            <a:xfrm>
              <a:off x="8112224" y="2186395"/>
              <a:ext cx="288032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8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88.6%</a:t>
              </a:r>
            </a:p>
            <a:p>
              <a:r>
                <a:rPr lang="es-MX" sz="105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d</a:t>
              </a:r>
              <a:r>
                <a:rPr lang="es-MX" sz="105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e las solicitudes de acceso a la información fueron </a:t>
              </a:r>
              <a:r>
                <a:rPr lang="es-MX" sz="1050" b="1" u="sng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aceptadas</a:t>
              </a:r>
              <a:endParaRPr lang="es-MX" sz="1050" u="sng" dirty="0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8943902" y="5397874"/>
              <a:ext cx="288032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28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96.4%</a:t>
              </a:r>
            </a:p>
            <a:p>
              <a:pPr algn="r"/>
              <a:r>
                <a:rPr lang="es-MX" sz="105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d</a:t>
              </a:r>
              <a:r>
                <a:rPr lang="es-MX" sz="105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e las solicitudes de protección de datos personales fueron </a:t>
              </a:r>
              <a:r>
                <a:rPr lang="es-MX" sz="1050" b="1" u="sng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aceptadas</a:t>
              </a:r>
              <a:endParaRPr lang="es-MX" sz="1050" u="sng" dirty="0"/>
            </a:p>
          </p:txBody>
        </p:sp>
      </p:grpSp>
      <p:sp>
        <p:nvSpPr>
          <p:cNvPr id="35" name="7 CuadroTexto"/>
          <p:cNvSpPr txBox="1">
            <a:spLocks noChangeArrowheads="1"/>
          </p:cNvSpPr>
          <p:nvPr/>
        </p:nvSpPr>
        <p:spPr bwMode="auto">
          <a:xfrm>
            <a:off x="2508505" y="110740"/>
            <a:ext cx="9355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Transparencia, acceso a la información y protección de datos personales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53171"/>
              </p:ext>
            </p:extLst>
          </p:nvPr>
        </p:nvGraphicFramePr>
        <p:xfrm>
          <a:off x="7149968" y="2535221"/>
          <a:ext cx="3737870" cy="32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450081"/>
              </p:ext>
            </p:extLst>
          </p:nvPr>
        </p:nvGraphicFramePr>
        <p:xfrm>
          <a:off x="898415" y="2542439"/>
          <a:ext cx="4320000" cy="322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pic>
        <p:nvPicPr>
          <p:cNvPr id="10" name="Picture 2" descr="Resultado de imagen para icono transparenci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75" y="3737416"/>
            <a:ext cx="1868611" cy="14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65"/>
          <p:cNvSpPr txBox="1"/>
          <p:nvPr/>
        </p:nvSpPr>
        <p:spPr>
          <a:xfrm>
            <a:off x="1404235" y="191486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10253F"/>
                </a:solidFill>
              </a:rPr>
              <a:t>20,497</a:t>
            </a:r>
          </a:p>
          <a:p>
            <a:pPr algn="ctr"/>
            <a:r>
              <a:rPr lang="es-MX" sz="1000" dirty="0" smtClean="0"/>
              <a:t>Solicitudes respondidas en materia de acceso a la información pública</a:t>
            </a:r>
            <a:endParaRPr lang="es-MX" sz="1000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943656" y="2663435"/>
            <a:ext cx="4094722" cy="413510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943656" y="4892559"/>
            <a:ext cx="4094722" cy="413510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37062" y="938702"/>
            <a:ext cx="115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</a:t>
            </a:r>
            <a:r>
              <a:rPr lang="es-MX" sz="1400" b="1" dirty="0">
                <a:solidFill>
                  <a:srgbClr val="10253F"/>
                </a:solidFill>
              </a:rPr>
              <a:t>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de las solicitudes de acceso a la información </a:t>
            </a:r>
            <a:r>
              <a:rPr lang="es-MX" sz="1400" b="1" u="sng" dirty="0" smtClean="0">
                <a:solidFill>
                  <a:srgbClr val="10253F"/>
                </a:solidFill>
              </a:rPr>
              <a:t>respondidas</a:t>
            </a:r>
            <a:r>
              <a:rPr lang="es-MX" sz="1400" b="1" dirty="0" smtClean="0">
                <a:solidFill>
                  <a:srgbClr val="10253F"/>
                </a:solidFill>
              </a:rPr>
              <a:t> por el INAI y los Órganos Garantes*, el </a:t>
            </a:r>
            <a:r>
              <a:rPr lang="es-MX" sz="1600" b="1" dirty="0" smtClean="0">
                <a:solidFill>
                  <a:srgbClr val="31859C"/>
                </a:solidFill>
              </a:rPr>
              <a:t>63.7% </a:t>
            </a:r>
            <a:r>
              <a:rPr lang="es-MX" sz="1400" b="1" dirty="0" smtClean="0">
                <a:solidFill>
                  <a:srgbClr val="10253F"/>
                </a:solidFill>
              </a:rPr>
              <a:t>fue otorgando información total. Por su parte, de las solicitudes respondidas en materia de protección de datos personales destaca el acceso como el tipo de solicitud con mayor frecuencia: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32" name="7 CuadroTexto"/>
          <p:cNvSpPr txBox="1">
            <a:spLocks noChangeArrowheads="1"/>
          </p:cNvSpPr>
          <p:nvPr/>
        </p:nvSpPr>
        <p:spPr bwMode="auto">
          <a:xfrm>
            <a:off x="2508505" y="110740"/>
            <a:ext cx="9355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Transparencia, acceso a la información y protección de datos personales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12038" y="5747499"/>
            <a:ext cx="431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NOTA: No se grafica la opción “No especificado”, la cual corresponde al 0.5% del total</a:t>
            </a:r>
            <a:endParaRPr lang="es-MX" sz="800" dirty="0"/>
          </a:p>
        </p:txBody>
      </p:sp>
      <p:sp>
        <p:nvSpPr>
          <p:cNvPr id="39" name="CuadroTexto 65"/>
          <p:cNvSpPr txBox="1"/>
          <p:nvPr/>
        </p:nvSpPr>
        <p:spPr>
          <a:xfrm>
            <a:off x="7592458" y="188977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31859C"/>
                </a:solidFill>
              </a:rPr>
              <a:t>454</a:t>
            </a:r>
          </a:p>
          <a:p>
            <a:pPr algn="ctr"/>
            <a:r>
              <a:rPr lang="es-MX" sz="1000" dirty="0" smtClean="0">
                <a:solidFill>
                  <a:srgbClr val="31859C"/>
                </a:solidFill>
              </a:rPr>
              <a:t>Solicitudes respondidas en materia de protección de datos personales</a:t>
            </a:r>
            <a:endParaRPr lang="es-MX" sz="1000" dirty="0">
              <a:solidFill>
                <a:srgbClr val="31859C"/>
              </a:solidFill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337062" y="1889774"/>
            <a:ext cx="5239619" cy="4261184"/>
          </a:xfrm>
          <a:prstGeom prst="roundRect">
            <a:avLst/>
          </a:prstGeom>
          <a:noFill/>
          <a:ln>
            <a:solidFill>
              <a:srgbClr val="10253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6520820" y="1889774"/>
            <a:ext cx="5239619" cy="4261184"/>
          </a:xfrm>
          <a:prstGeom prst="roundRect">
            <a:avLst/>
          </a:prstGeom>
          <a:noFill/>
          <a:ln>
            <a:solidFill>
              <a:srgbClr val="3185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4940" r="23423" b="12354"/>
          <a:stretch/>
        </p:blipFill>
        <p:spPr bwMode="auto">
          <a:xfrm>
            <a:off x="9768408" y="3861048"/>
            <a:ext cx="1119430" cy="10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n 97" descr="action, detail, info, more, others icon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043" y="3969387"/>
            <a:ext cx="555665" cy="5155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406149178"/>
              </p:ext>
            </p:extLst>
          </p:nvPr>
        </p:nvGraphicFramePr>
        <p:xfrm>
          <a:off x="10408009" y="3214367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4 Gráfico"/>
          <p:cNvGraphicFramePr/>
          <p:nvPr>
            <p:extLst>
              <p:ext uri="{D42A27DB-BD31-4B8C-83A1-F6EECF244321}">
                <p14:modId xmlns:p14="http://schemas.microsoft.com/office/powerpoint/2010/main" val="116453977"/>
              </p:ext>
            </p:extLst>
          </p:nvPr>
        </p:nvGraphicFramePr>
        <p:xfrm>
          <a:off x="6385004" y="3931459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6" name="Picture 12" descr="Resultado de imagen para información icon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83" y="4706388"/>
            <a:ext cx="583520" cy="5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47 Grupo"/>
          <p:cNvGrpSpPr/>
          <p:nvPr/>
        </p:nvGrpSpPr>
        <p:grpSpPr>
          <a:xfrm>
            <a:off x="6381597" y="3933216"/>
            <a:ext cx="1440000" cy="1440000"/>
            <a:chOff x="2819556" y="5157192"/>
            <a:chExt cx="1440000" cy="1440000"/>
          </a:xfrm>
        </p:grpSpPr>
        <p:graphicFrame>
          <p:nvGraphicFramePr>
            <p:cNvPr id="35" name="5 Gráfico"/>
            <p:cNvGraphicFramePr/>
            <p:nvPr/>
          </p:nvGraphicFramePr>
          <p:xfrm>
            <a:off x="2819556" y="5157192"/>
            <a:ext cx="144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CuadroTexto 41"/>
            <p:cNvSpPr txBox="1"/>
            <p:nvPr/>
          </p:nvSpPr>
          <p:spPr>
            <a:xfrm>
              <a:off x="2959526" y="5692526"/>
              <a:ext cx="116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31859C"/>
                  </a:solidFill>
                </a:rPr>
                <a:t>52.4%</a:t>
              </a:r>
              <a:endParaRPr lang="es-MX" b="1" dirty="0">
                <a:solidFill>
                  <a:srgbClr val="31859C"/>
                </a:solidFill>
              </a:endParaRPr>
            </a:p>
          </p:txBody>
        </p:sp>
      </p:grpSp>
      <p:pic>
        <p:nvPicPr>
          <p:cNvPr id="1038" name="Picture 14" descr="Resultado de imagen para información ico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83" y="2887995"/>
            <a:ext cx="655794" cy="6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" name="7 Gráfico"/>
          <p:cNvGraphicFramePr/>
          <p:nvPr>
            <p:extLst>
              <p:ext uri="{D42A27DB-BD31-4B8C-83A1-F6EECF244321}">
                <p14:modId xmlns:p14="http://schemas.microsoft.com/office/powerpoint/2010/main" val="1653483468"/>
              </p:ext>
            </p:extLst>
          </p:nvPr>
        </p:nvGraphicFramePr>
        <p:xfrm>
          <a:off x="6385151" y="2227583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91" name="Imagen 9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999656" y="5373216"/>
            <a:ext cx="670429" cy="670429"/>
          </a:xfrm>
          <a:prstGeom prst="rect">
            <a:avLst/>
          </a:prstGeom>
        </p:spPr>
      </p:pic>
      <p:graphicFrame>
        <p:nvGraphicFramePr>
          <p:cNvPr id="73" name="7 Gráfico"/>
          <p:cNvGraphicFramePr/>
          <p:nvPr>
            <p:extLst>
              <p:ext uri="{D42A27DB-BD31-4B8C-83A1-F6EECF244321}">
                <p14:modId xmlns:p14="http://schemas.microsoft.com/office/powerpoint/2010/main" val="3838140011"/>
              </p:ext>
            </p:extLst>
          </p:nvPr>
        </p:nvGraphicFramePr>
        <p:xfrm>
          <a:off x="2329436" y="4741603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0" name="Picture 2" descr="Resultado de imagen para icono auditorías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16" y="5431917"/>
            <a:ext cx="706675" cy="5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redondeado 46"/>
          <p:cNvSpPr/>
          <p:nvPr/>
        </p:nvSpPr>
        <p:spPr>
          <a:xfrm>
            <a:off x="8588874" y="4984394"/>
            <a:ext cx="1729546" cy="953346"/>
          </a:xfrm>
          <a:prstGeom prst="roundRect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  <a:latin typeface="Arial"/>
              </a:rPr>
              <a:t>Evaluación de impacto de los efectos generados por la publicación y difusión de la información</a:t>
            </a:r>
            <a:endParaRPr lang="es-MX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ector recto 99"/>
          <p:cNvCxnSpPr/>
          <p:nvPr/>
        </p:nvCxnSpPr>
        <p:spPr>
          <a:xfrm rot="5400000" flipV="1">
            <a:off x="10452793" y="5305461"/>
            <a:ext cx="0" cy="329524"/>
          </a:xfrm>
          <a:prstGeom prst="line">
            <a:avLst/>
          </a:prstGeom>
          <a:ln w="57150">
            <a:solidFill>
              <a:srgbClr val="31859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65 Grupo"/>
          <p:cNvGrpSpPr/>
          <p:nvPr/>
        </p:nvGrpSpPr>
        <p:grpSpPr>
          <a:xfrm>
            <a:off x="10394199" y="4741066"/>
            <a:ext cx="1440000" cy="1440000"/>
            <a:chOff x="9480376" y="5157192"/>
            <a:chExt cx="1440000" cy="1440000"/>
          </a:xfrm>
        </p:grpSpPr>
        <p:graphicFrame>
          <p:nvGraphicFramePr>
            <p:cNvPr id="44" name="1 Gráfico"/>
            <p:cNvGraphicFramePr/>
            <p:nvPr/>
          </p:nvGraphicFramePr>
          <p:xfrm>
            <a:off x="9480376" y="5157192"/>
            <a:ext cx="144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45" name="CuadroTexto 45"/>
            <p:cNvSpPr txBox="1"/>
            <p:nvPr/>
          </p:nvSpPr>
          <p:spPr>
            <a:xfrm>
              <a:off x="9634156" y="5692526"/>
              <a:ext cx="116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31859C"/>
                  </a:solidFill>
                </a:rPr>
                <a:t>19.0%</a:t>
              </a:r>
              <a:endParaRPr lang="es-MX" b="1" dirty="0">
                <a:solidFill>
                  <a:srgbClr val="31859C"/>
                </a:solidFill>
              </a:endParaRPr>
            </a:p>
          </p:txBody>
        </p:sp>
      </p:grpSp>
      <p:sp>
        <p:nvSpPr>
          <p:cNvPr id="84" name="Rectángulo redondeado 83"/>
          <p:cNvSpPr/>
          <p:nvPr/>
        </p:nvSpPr>
        <p:spPr>
          <a:xfrm>
            <a:off x="8485169" y="4821853"/>
            <a:ext cx="3362840" cy="1278426"/>
          </a:xfrm>
          <a:prstGeom prst="roundRect">
            <a:avLst/>
          </a:prstGeom>
          <a:noFill/>
          <a:ln w="1905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87" name="Grupo 86"/>
          <p:cNvGrpSpPr/>
          <p:nvPr/>
        </p:nvGrpSpPr>
        <p:grpSpPr>
          <a:xfrm>
            <a:off x="8485169" y="3276267"/>
            <a:ext cx="3362840" cy="1278426"/>
            <a:chOff x="8506447" y="3010012"/>
            <a:chExt cx="3362840" cy="1278426"/>
          </a:xfrm>
        </p:grpSpPr>
        <p:sp>
          <p:nvSpPr>
            <p:cNvPr id="52" name="Rectángulo redondeado 92"/>
            <p:cNvSpPr/>
            <p:nvPr/>
          </p:nvSpPr>
          <p:spPr>
            <a:xfrm>
              <a:off x="8604944" y="3186037"/>
              <a:ext cx="1728000" cy="954000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Arial" pitchFamily="34" charset="0"/>
                  <a:cs typeface="Arial" pitchFamily="34" charset="0"/>
                </a:rPr>
                <a:t>Otro tipo de acción</a:t>
              </a:r>
            </a:p>
          </p:txBody>
        </p:sp>
        <p:cxnSp>
          <p:nvCxnSpPr>
            <p:cNvPr id="53" name="Conector recto 101"/>
            <p:cNvCxnSpPr/>
            <p:nvPr/>
          </p:nvCxnSpPr>
          <p:spPr>
            <a:xfrm rot="5400000" flipV="1">
              <a:off x="10437226" y="3484463"/>
              <a:ext cx="0" cy="329524"/>
            </a:xfrm>
            <a:prstGeom prst="line">
              <a:avLst/>
            </a:prstGeom>
            <a:ln w="57150">
              <a:solidFill>
                <a:srgbClr val="31859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CuadroTexto 44"/>
            <p:cNvSpPr txBox="1"/>
            <p:nvPr/>
          </p:nvSpPr>
          <p:spPr>
            <a:xfrm>
              <a:off x="10570580" y="3487516"/>
              <a:ext cx="116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31859C"/>
                  </a:solidFill>
                </a:rPr>
                <a:t>23.8%</a:t>
              </a:r>
              <a:endParaRPr lang="es-MX" b="1" dirty="0">
                <a:solidFill>
                  <a:srgbClr val="31859C"/>
                </a:solidFill>
              </a:endParaRPr>
            </a:p>
          </p:txBody>
        </p:sp>
        <p:sp>
          <p:nvSpPr>
            <p:cNvPr id="83" name="Rectángulo redondeado 82"/>
            <p:cNvSpPr/>
            <p:nvPr/>
          </p:nvSpPr>
          <p:spPr>
            <a:xfrm>
              <a:off x="8506447" y="3010012"/>
              <a:ext cx="3362840" cy="1278426"/>
            </a:xfrm>
            <a:prstGeom prst="roundRect">
              <a:avLst/>
            </a:prstGeom>
            <a:noFill/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030" name="Picture 6" descr="Resultado de imagen para información icono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9" y="3962169"/>
            <a:ext cx="689856" cy="6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upo 68"/>
          <p:cNvGrpSpPr/>
          <p:nvPr/>
        </p:nvGrpSpPr>
        <p:grpSpPr>
          <a:xfrm>
            <a:off x="399064" y="3211459"/>
            <a:ext cx="3370372" cy="1440000"/>
            <a:chOff x="399064" y="3129201"/>
            <a:chExt cx="3370372" cy="1440000"/>
          </a:xfrm>
        </p:grpSpPr>
        <p:grpSp>
          <p:nvGrpSpPr>
            <p:cNvPr id="17" name="49 Grupo"/>
            <p:cNvGrpSpPr/>
            <p:nvPr/>
          </p:nvGrpSpPr>
          <p:grpSpPr>
            <a:xfrm>
              <a:off x="2329436" y="3129201"/>
              <a:ext cx="1440000" cy="1440000"/>
              <a:chOff x="2819556" y="1916672"/>
              <a:chExt cx="1440000" cy="1440000"/>
            </a:xfrm>
          </p:grpSpPr>
          <p:graphicFrame>
            <p:nvGraphicFramePr>
              <p:cNvPr id="21" name="7 Gráfico"/>
              <p:cNvGraphicFramePr/>
              <p:nvPr/>
            </p:nvGraphicFramePr>
            <p:xfrm>
              <a:off x="2819556" y="1916672"/>
              <a:ext cx="1440000" cy="14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sp>
            <p:nvSpPr>
              <p:cNvPr id="22" name="CuadroTexto 39"/>
              <p:cNvSpPr txBox="1"/>
              <p:nvPr/>
            </p:nvSpPr>
            <p:spPr>
              <a:xfrm>
                <a:off x="2959526" y="2452006"/>
                <a:ext cx="116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57.1%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</p:grpSp>
        <p:sp>
          <p:nvSpPr>
            <p:cNvPr id="19" name="Rectángulo redondeado 77"/>
            <p:cNvSpPr/>
            <p:nvPr/>
          </p:nvSpPr>
          <p:spPr>
            <a:xfrm>
              <a:off x="535329" y="3372201"/>
              <a:ext cx="1728000" cy="954000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Arial" pitchFamily="34" charset="0"/>
                  <a:cs typeface="Arial" pitchFamily="34" charset="0"/>
                </a:rPr>
                <a:t>Implementación de procedimientos para identificar información útil para la población</a:t>
              </a:r>
            </a:p>
          </p:txBody>
        </p:sp>
        <p:cxnSp>
          <p:nvCxnSpPr>
            <p:cNvPr id="20" name="Conector recto 96"/>
            <p:cNvCxnSpPr/>
            <p:nvPr/>
          </p:nvCxnSpPr>
          <p:spPr>
            <a:xfrm rot="5400000" flipV="1">
              <a:off x="2372330" y="3695677"/>
              <a:ext cx="0" cy="329524"/>
            </a:xfrm>
            <a:prstGeom prst="line">
              <a:avLst/>
            </a:prstGeom>
            <a:ln w="57150">
              <a:solidFill>
                <a:srgbClr val="31859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Rectángulo redondeado 79"/>
            <p:cNvSpPr/>
            <p:nvPr/>
          </p:nvSpPr>
          <p:spPr>
            <a:xfrm>
              <a:off x="399064" y="3195784"/>
              <a:ext cx="3362840" cy="1278426"/>
            </a:xfrm>
            <a:prstGeom prst="roundRect">
              <a:avLst/>
            </a:prstGeom>
            <a:noFill/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026" name="Picture 2" descr="Resultado de imagen para icono difusión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29" y="2261884"/>
            <a:ext cx="689856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upo 65"/>
          <p:cNvGrpSpPr/>
          <p:nvPr/>
        </p:nvGrpSpPr>
        <p:grpSpPr>
          <a:xfrm>
            <a:off x="399064" y="1642170"/>
            <a:ext cx="3370372" cy="1440000"/>
            <a:chOff x="399064" y="1607101"/>
            <a:chExt cx="3370372" cy="1440000"/>
          </a:xfrm>
        </p:grpSpPr>
        <p:grpSp>
          <p:nvGrpSpPr>
            <p:cNvPr id="10" name="50 Grupo"/>
            <p:cNvGrpSpPr/>
            <p:nvPr/>
          </p:nvGrpSpPr>
          <p:grpSpPr>
            <a:xfrm>
              <a:off x="2329436" y="1607101"/>
              <a:ext cx="1440000" cy="1440000"/>
              <a:chOff x="2819556" y="548680"/>
              <a:chExt cx="1440000" cy="1440000"/>
            </a:xfrm>
          </p:grpSpPr>
          <p:graphicFrame>
            <p:nvGraphicFramePr>
              <p:cNvPr id="14" name="8 Gráfico"/>
              <p:cNvGraphicFramePr/>
              <p:nvPr/>
            </p:nvGraphicFramePr>
            <p:xfrm>
              <a:off x="2819556" y="548680"/>
              <a:ext cx="1440000" cy="14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sp>
            <p:nvSpPr>
              <p:cNvPr id="15" name="CuadroTexto 38"/>
              <p:cNvSpPr txBox="1"/>
              <p:nvPr/>
            </p:nvSpPr>
            <p:spPr>
              <a:xfrm>
                <a:off x="2959526" y="1084014"/>
                <a:ext cx="116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71.4%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</p:grpSp>
        <p:sp>
          <p:nvSpPr>
            <p:cNvPr id="12" name="Rectángulo redondeado 83"/>
            <p:cNvSpPr/>
            <p:nvPr/>
          </p:nvSpPr>
          <p:spPr>
            <a:xfrm>
              <a:off x="535329" y="1833521"/>
              <a:ext cx="1728000" cy="954000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Arial" pitchFamily="34" charset="0"/>
                  <a:cs typeface="Arial" pitchFamily="34" charset="0"/>
                </a:rPr>
                <a:t>Estrategia de difusión de la información</a:t>
              </a:r>
            </a:p>
          </p:txBody>
        </p:sp>
        <p:sp>
          <p:nvSpPr>
            <p:cNvPr id="74" name="Rectángulo redondeado 73"/>
            <p:cNvSpPr/>
            <p:nvPr/>
          </p:nvSpPr>
          <p:spPr>
            <a:xfrm>
              <a:off x="399064" y="1666109"/>
              <a:ext cx="3362840" cy="1278426"/>
            </a:xfrm>
            <a:prstGeom prst="roundRect">
              <a:avLst/>
            </a:prstGeom>
            <a:noFill/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97" name="Picture 2" descr="Resultado de imagen para icono transparencia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646" y="2303780"/>
            <a:ext cx="942842" cy="7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redondeado 46"/>
          <p:cNvSpPr/>
          <p:nvPr/>
        </p:nvSpPr>
        <p:spPr>
          <a:xfrm>
            <a:off x="4574622" y="2474849"/>
            <a:ext cx="1728000" cy="954000"/>
          </a:xfrm>
          <a:prstGeom prst="roundRect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Arial"/>
              </a:rPr>
              <a:t>Procedimientos para sistematizar y publicar la información </a:t>
            </a:r>
            <a:r>
              <a:rPr lang="es-MX" sz="1100" dirty="0" smtClean="0">
                <a:solidFill>
                  <a:schemeClr val="bg1"/>
                </a:solidFill>
                <a:latin typeface="Arial"/>
              </a:rPr>
              <a:t>útil</a:t>
            </a:r>
            <a:endParaRPr lang="es-MX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ector recto 99"/>
          <p:cNvCxnSpPr/>
          <p:nvPr/>
        </p:nvCxnSpPr>
        <p:spPr>
          <a:xfrm rot="5400000" flipV="1">
            <a:off x="6441951" y="2796243"/>
            <a:ext cx="0" cy="329524"/>
          </a:xfrm>
          <a:prstGeom prst="line">
            <a:avLst/>
          </a:prstGeom>
          <a:ln w="57150">
            <a:solidFill>
              <a:srgbClr val="31859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CuadroTexto 42"/>
          <p:cNvSpPr txBox="1"/>
          <p:nvPr/>
        </p:nvSpPr>
        <p:spPr>
          <a:xfrm>
            <a:off x="6518779" y="2777844"/>
            <a:ext cx="1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31859C"/>
                </a:solidFill>
              </a:rPr>
              <a:t>57.1%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75" name="Rectángulo redondeado 74"/>
          <p:cNvSpPr/>
          <p:nvPr/>
        </p:nvSpPr>
        <p:spPr>
          <a:xfrm>
            <a:off x="4439816" y="2299928"/>
            <a:ext cx="3362840" cy="1278426"/>
          </a:xfrm>
          <a:prstGeom prst="roundRect">
            <a:avLst/>
          </a:prstGeom>
          <a:noFill/>
          <a:ln w="1905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Rectángulo redondeado 80"/>
          <p:cNvSpPr/>
          <p:nvPr/>
        </p:nvSpPr>
        <p:spPr>
          <a:xfrm>
            <a:off x="4577410" y="4176216"/>
            <a:ext cx="1728000" cy="954000"/>
          </a:xfrm>
          <a:prstGeom prst="roundRect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Identificación de necesidades de información de la población</a:t>
            </a:r>
          </a:p>
        </p:txBody>
      </p:sp>
      <p:cxnSp>
        <p:nvCxnSpPr>
          <p:cNvPr id="34" name="Conector recto 98"/>
          <p:cNvCxnSpPr/>
          <p:nvPr/>
        </p:nvCxnSpPr>
        <p:spPr>
          <a:xfrm rot="5400000" flipV="1">
            <a:off x="6399394" y="4488454"/>
            <a:ext cx="0" cy="329524"/>
          </a:xfrm>
          <a:prstGeom prst="line">
            <a:avLst/>
          </a:prstGeom>
          <a:ln w="57150">
            <a:solidFill>
              <a:srgbClr val="31859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Rectángulo redondeado 81"/>
          <p:cNvSpPr/>
          <p:nvPr/>
        </p:nvSpPr>
        <p:spPr>
          <a:xfrm>
            <a:off x="4442604" y="4007958"/>
            <a:ext cx="3362840" cy="1278426"/>
          </a:xfrm>
          <a:prstGeom prst="roundRect">
            <a:avLst/>
          </a:prstGeom>
          <a:noFill/>
          <a:ln w="1905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72" name="Grupo 71"/>
          <p:cNvGrpSpPr/>
          <p:nvPr/>
        </p:nvGrpSpPr>
        <p:grpSpPr>
          <a:xfrm>
            <a:off x="399064" y="4819597"/>
            <a:ext cx="3362840" cy="1278426"/>
            <a:chOff x="399064" y="4748952"/>
            <a:chExt cx="3362840" cy="1278426"/>
          </a:xfrm>
        </p:grpSpPr>
        <p:sp>
          <p:nvSpPr>
            <p:cNvPr id="29" name="CuadroTexto 40"/>
            <p:cNvSpPr txBox="1"/>
            <p:nvPr/>
          </p:nvSpPr>
          <p:spPr>
            <a:xfrm>
              <a:off x="2469406" y="5205755"/>
              <a:ext cx="116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31859C"/>
                  </a:solidFill>
                </a:rPr>
                <a:t>57.1%</a:t>
              </a:r>
              <a:endParaRPr lang="es-MX" b="1" dirty="0">
                <a:solidFill>
                  <a:srgbClr val="31859C"/>
                </a:solidFill>
              </a:endParaRPr>
            </a:p>
          </p:txBody>
        </p:sp>
        <p:sp>
          <p:nvSpPr>
            <p:cNvPr id="26" name="Rectángulo redondeado 74"/>
            <p:cNvSpPr/>
            <p:nvPr/>
          </p:nvSpPr>
          <p:spPr>
            <a:xfrm>
              <a:off x="535329" y="4911016"/>
              <a:ext cx="1728000" cy="954000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 smtClean="0">
                  <a:solidFill>
                    <a:schemeClr val="bg1"/>
                  </a:solidFill>
                  <a:latin typeface="Arial"/>
                </a:rPr>
                <a:t>Promoción de la construcción de conocimiento útil</a:t>
              </a:r>
              <a:endParaRPr lang="es-MX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Conector recto 97"/>
            <p:cNvCxnSpPr/>
            <p:nvPr/>
          </p:nvCxnSpPr>
          <p:spPr>
            <a:xfrm rot="5400000" flipV="1">
              <a:off x="2372330" y="5225658"/>
              <a:ext cx="0" cy="329524"/>
            </a:xfrm>
            <a:prstGeom prst="line">
              <a:avLst/>
            </a:prstGeom>
            <a:ln w="57150">
              <a:solidFill>
                <a:srgbClr val="31859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ángulo redondeado 7"/>
            <p:cNvSpPr/>
            <p:nvPr/>
          </p:nvSpPr>
          <p:spPr>
            <a:xfrm>
              <a:off x="399064" y="4748952"/>
              <a:ext cx="3362840" cy="1278426"/>
            </a:xfrm>
            <a:prstGeom prst="roundRect">
              <a:avLst/>
            </a:prstGeom>
            <a:noFill/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174543" y="110740"/>
            <a:ext cx="368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Cultura de la transparencia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el </a:t>
            </a:r>
            <a:r>
              <a:rPr lang="es-MX" sz="1600" b="1" dirty="0">
                <a:solidFill>
                  <a:srgbClr val="31859C"/>
                </a:solidFill>
              </a:rPr>
              <a:t>INAI y </a:t>
            </a:r>
            <a:r>
              <a:rPr lang="es-MX" sz="1600" b="1" dirty="0" smtClean="0">
                <a:solidFill>
                  <a:srgbClr val="31859C"/>
                </a:solidFill>
              </a:rPr>
              <a:t>20 Órganos Garantes </a:t>
            </a:r>
            <a:r>
              <a:rPr lang="es-MX" sz="1400" b="1" dirty="0" smtClean="0">
                <a:solidFill>
                  <a:srgbClr val="10253F"/>
                </a:solidFill>
              </a:rPr>
              <a:t>reportaron </a:t>
            </a:r>
            <a:r>
              <a:rPr lang="es-MX" sz="1400" b="1" dirty="0">
                <a:solidFill>
                  <a:srgbClr val="10253F"/>
                </a:solidFill>
              </a:rPr>
              <a:t>haber realizado acciones en materia de </a:t>
            </a:r>
            <a:r>
              <a:rPr lang="es-MX" sz="1600" b="1" dirty="0" smtClean="0">
                <a:solidFill>
                  <a:srgbClr val="31859C"/>
                </a:solidFill>
              </a:rPr>
              <a:t>transparencia proactiva </a:t>
            </a:r>
            <a:r>
              <a:rPr lang="es-MX" sz="1400" b="1" dirty="0" smtClean="0">
                <a:solidFill>
                  <a:srgbClr val="10253F"/>
                </a:solidFill>
              </a:rPr>
              <a:t>al interior de sus unidades administrativas. De éstos, el </a:t>
            </a:r>
            <a:r>
              <a:rPr lang="es-MX" sz="1600" b="1" dirty="0" smtClean="0">
                <a:solidFill>
                  <a:srgbClr val="31859C"/>
                </a:solidFill>
              </a:rPr>
              <a:t>71.4% </a:t>
            </a:r>
            <a:r>
              <a:rPr lang="es-MX" sz="1400" b="1" dirty="0" smtClean="0">
                <a:solidFill>
                  <a:srgbClr val="10253F"/>
                </a:solidFill>
              </a:rPr>
              <a:t>reportó haber implementado estrategias de difusión de la información: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cxnSp>
        <p:nvCxnSpPr>
          <p:cNvPr id="13" name="Conector recto 84"/>
          <p:cNvCxnSpPr/>
          <p:nvPr/>
        </p:nvCxnSpPr>
        <p:spPr>
          <a:xfrm rot="5400000" flipV="1">
            <a:off x="2386714" y="2234187"/>
            <a:ext cx="0" cy="329524"/>
          </a:xfrm>
          <a:prstGeom prst="line">
            <a:avLst/>
          </a:prstGeom>
          <a:solidFill>
            <a:srgbClr val="31859C"/>
          </a:solidFill>
          <a:ln w="57150">
            <a:solidFill>
              <a:srgbClr val="31859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ángulo redondeado 86"/>
          <p:cNvSpPr/>
          <p:nvPr/>
        </p:nvSpPr>
        <p:spPr>
          <a:xfrm>
            <a:off x="8604007" y="1872257"/>
            <a:ext cx="1728000" cy="954000"/>
          </a:xfrm>
          <a:prstGeom prst="roundRect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/>
                </a:solidFill>
                <a:latin typeface="Arial"/>
              </a:rPr>
              <a:t>Diseño, implementación y evaluación de una política de transparencia proactiva</a:t>
            </a:r>
            <a:endParaRPr lang="es-MX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ector recto 100"/>
          <p:cNvCxnSpPr/>
          <p:nvPr/>
        </p:nvCxnSpPr>
        <p:spPr>
          <a:xfrm rot="5400000" flipV="1">
            <a:off x="10471580" y="2188289"/>
            <a:ext cx="0" cy="329524"/>
          </a:xfrm>
          <a:prstGeom prst="line">
            <a:avLst/>
          </a:prstGeom>
          <a:ln w="57150">
            <a:solidFill>
              <a:srgbClr val="31859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63 Grupo"/>
          <p:cNvGrpSpPr/>
          <p:nvPr/>
        </p:nvGrpSpPr>
        <p:grpSpPr>
          <a:xfrm>
            <a:off x="10409332" y="1642170"/>
            <a:ext cx="1440000" cy="1440000"/>
            <a:chOff x="9480376" y="2276872"/>
            <a:chExt cx="1440000" cy="1440000"/>
          </a:xfrm>
        </p:grpSpPr>
        <p:graphicFrame>
          <p:nvGraphicFramePr>
            <p:cNvPr id="56" name="3 Gráfico"/>
            <p:cNvGraphicFramePr/>
            <p:nvPr/>
          </p:nvGraphicFramePr>
          <p:xfrm>
            <a:off x="9480376" y="2276872"/>
            <a:ext cx="144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57" name="CuadroTexto 43"/>
            <p:cNvSpPr txBox="1"/>
            <p:nvPr/>
          </p:nvSpPr>
          <p:spPr>
            <a:xfrm>
              <a:off x="9620346" y="2827132"/>
              <a:ext cx="116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31859C"/>
                  </a:solidFill>
                </a:rPr>
                <a:t>28.6%</a:t>
              </a:r>
              <a:endParaRPr lang="es-MX" b="1" dirty="0">
                <a:solidFill>
                  <a:srgbClr val="31859C"/>
                </a:solidFill>
              </a:endParaRPr>
            </a:p>
          </p:txBody>
        </p:sp>
      </p:grpSp>
      <p:sp>
        <p:nvSpPr>
          <p:cNvPr id="81" name="Rectángulo redondeado 80"/>
          <p:cNvSpPr/>
          <p:nvPr/>
        </p:nvSpPr>
        <p:spPr>
          <a:xfrm>
            <a:off x="8485169" y="1733316"/>
            <a:ext cx="3362840" cy="1278426"/>
          </a:xfrm>
          <a:prstGeom prst="roundRect">
            <a:avLst/>
          </a:prstGeom>
          <a:noFill/>
          <a:ln w="1905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63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5400" b="1" dirty="0" smtClean="0">
                <a:solidFill>
                  <a:srgbClr val="17375E"/>
                </a:solidFill>
                <a:latin typeface="+mj-lt"/>
              </a:rPr>
              <a:t>Aspectos metodológicos y conceptuales</a:t>
            </a:r>
            <a:endParaRPr lang="es-MX" sz="5400" b="1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2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702571"/>
              </p:ext>
            </p:extLst>
          </p:nvPr>
        </p:nvGraphicFramePr>
        <p:xfrm>
          <a:off x="2278258" y="2213974"/>
          <a:ext cx="2988000" cy="3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6" name="Gráfico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334551"/>
              </p:ext>
            </p:extLst>
          </p:nvPr>
        </p:nvGraphicFramePr>
        <p:xfrm>
          <a:off x="8237638" y="1569428"/>
          <a:ext cx="3526035" cy="16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506861" y="110740"/>
            <a:ext cx="4357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Control interno y anticorrupción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461922" y="3066301"/>
            <a:ext cx="649691" cy="649691"/>
          </a:xfrm>
          <a:prstGeom prst="rect">
            <a:avLst/>
          </a:prstGeom>
        </p:spPr>
      </p:pic>
      <p:pic>
        <p:nvPicPr>
          <p:cNvPr id="14" name="Picture 2" descr="Resultado de imagen para icono auditorías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16" y="3730580"/>
            <a:ext cx="845129" cy="6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277216" y="4114635"/>
            <a:ext cx="2314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u="sng" dirty="0" smtClean="0">
                <a:solidFill>
                  <a:srgbClr val="31859C"/>
                </a:solidFill>
              </a:rPr>
              <a:t>5.8</a:t>
            </a:r>
            <a:r>
              <a:rPr lang="es-MX" b="1" dirty="0" smtClean="0">
                <a:solidFill>
                  <a:srgbClr val="31859C"/>
                </a:solidFill>
              </a:rPr>
              <a:t> </a:t>
            </a:r>
            <a:r>
              <a:rPr lang="es-MX" sz="1200" b="1" dirty="0" smtClean="0">
                <a:solidFill>
                  <a:srgbClr val="31859C"/>
                </a:solidFill>
              </a:rPr>
              <a:t>auditorías por Órgano Garante e INAI</a:t>
            </a:r>
            <a:endParaRPr lang="es-MX" sz="1600" b="1" dirty="0">
              <a:solidFill>
                <a:srgbClr val="31859C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56837" y="2501983"/>
            <a:ext cx="2173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>
                <a:solidFill>
                  <a:srgbClr val="0C223C"/>
                </a:solidFill>
              </a:rPr>
              <a:t>Contraloría (u homóloga) del Órgano Garante y/o INAI</a:t>
            </a:r>
            <a:endParaRPr lang="es-MX" sz="1100" dirty="0">
              <a:solidFill>
                <a:srgbClr val="0C223C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23808" y="3292873"/>
            <a:ext cx="1934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>
                <a:solidFill>
                  <a:schemeClr val="accent5">
                    <a:lumMod val="75000"/>
                  </a:schemeClr>
                </a:solidFill>
              </a:rPr>
              <a:t>Órgano de Fiscalización del Estado</a:t>
            </a:r>
            <a:endParaRPr lang="es-MX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9983" y="4045719"/>
            <a:ext cx="1934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>
                <a:solidFill>
                  <a:schemeClr val="accent5">
                    <a:lumMod val="75000"/>
                  </a:schemeClr>
                </a:solidFill>
              </a:rPr>
              <a:t>Auditoría Superior de la Federación</a:t>
            </a:r>
            <a:endParaRPr lang="es-MX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29983" y="4821283"/>
            <a:ext cx="1934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>
                <a:solidFill>
                  <a:schemeClr val="accent5">
                    <a:lumMod val="75000"/>
                  </a:schemeClr>
                </a:solidFill>
              </a:rPr>
              <a:t>Otra Autoridad (distinta a las anteriores)</a:t>
            </a:r>
            <a:endParaRPr lang="es-MX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3" name="Conector recto 65"/>
          <p:cNvCxnSpPr/>
          <p:nvPr/>
        </p:nvCxnSpPr>
        <p:spPr>
          <a:xfrm flipH="1">
            <a:off x="6096000" y="2672438"/>
            <a:ext cx="1" cy="2645434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/>
          <p:cNvGrpSpPr/>
          <p:nvPr/>
        </p:nvGrpSpPr>
        <p:grpSpPr>
          <a:xfrm>
            <a:off x="6600056" y="2374311"/>
            <a:ext cx="2413253" cy="263271"/>
            <a:chOff x="508532" y="4465251"/>
            <a:chExt cx="2413253" cy="263271"/>
          </a:xfrm>
        </p:grpSpPr>
        <p:sp>
          <p:nvSpPr>
            <p:cNvPr id="25" name="CuadroTexto 24"/>
            <p:cNvSpPr txBox="1"/>
            <p:nvPr/>
          </p:nvSpPr>
          <p:spPr>
            <a:xfrm>
              <a:off x="796564" y="4465251"/>
              <a:ext cx="21252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rgbClr val="31859C"/>
                  </a:solidFill>
                </a:rPr>
                <a:t>Sanciones económicas</a:t>
              </a:r>
              <a:endParaRPr lang="es-MX" sz="1000" b="1" dirty="0">
                <a:solidFill>
                  <a:srgbClr val="31859C"/>
                </a:solidFill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508532" y="4500392"/>
              <a:ext cx="288032" cy="228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600056" y="2710796"/>
            <a:ext cx="2563132" cy="263271"/>
            <a:chOff x="508532" y="4465251"/>
            <a:chExt cx="2563132" cy="263271"/>
          </a:xfrm>
        </p:grpSpPr>
        <p:sp>
          <p:nvSpPr>
            <p:cNvPr id="28" name="CuadroTexto 27"/>
            <p:cNvSpPr txBox="1"/>
            <p:nvPr/>
          </p:nvSpPr>
          <p:spPr>
            <a:xfrm>
              <a:off x="796564" y="4465251"/>
              <a:ext cx="2275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rgbClr val="0C223C"/>
                  </a:solidFill>
                </a:rPr>
                <a:t>Sanciones administrativas</a:t>
              </a:r>
              <a:endParaRPr lang="es-MX" sz="1000" b="1" dirty="0">
                <a:solidFill>
                  <a:srgbClr val="0C223C"/>
                </a:solidFill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508532" y="4500392"/>
              <a:ext cx="288032" cy="228130"/>
            </a:xfrm>
            <a:prstGeom prst="roundRect">
              <a:avLst/>
            </a:prstGeom>
            <a:solidFill>
              <a:srgbClr val="0A203A"/>
            </a:solidFill>
            <a:ln>
              <a:solidFill>
                <a:srgbClr val="0A2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/>
            </a:p>
          </p:txBody>
        </p:sp>
      </p:grpSp>
      <p:sp>
        <p:nvSpPr>
          <p:cNvPr id="30" name="Triángulo isósceles 29"/>
          <p:cNvSpPr/>
          <p:nvPr/>
        </p:nvSpPr>
        <p:spPr>
          <a:xfrm rot="10800000">
            <a:off x="6630573" y="3236851"/>
            <a:ext cx="578669" cy="268597"/>
          </a:xfrm>
          <a:prstGeom prst="triangle">
            <a:avLst/>
          </a:prstGeom>
          <a:solidFill>
            <a:srgbClr val="0C223C"/>
          </a:solidFill>
          <a:ln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482404" y="3517947"/>
            <a:ext cx="159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0C223C"/>
                </a:solidFill>
              </a:rPr>
              <a:t>Sanciones </a:t>
            </a:r>
          </a:p>
          <a:p>
            <a:r>
              <a:rPr lang="es-MX" sz="1000" b="1" dirty="0" smtClean="0">
                <a:solidFill>
                  <a:srgbClr val="0C223C"/>
                </a:solidFill>
              </a:rPr>
              <a:t>administrativas</a:t>
            </a:r>
            <a:endParaRPr lang="es-MX" sz="1000" b="1" dirty="0">
              <a:solidFill>
                <a:srgbClr val="0C223C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316416" y="1711907"/>
            <a:ext cx="2451129" cy="504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Auditorías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6271387" y="1711907"/>
            <a:ext cx="2451129" cy="504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Sanciones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8137409" y="4503709"/>
            <a:ext cx="3641037" cy="504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Servidores públicos sancionados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833866" y="4852889"/>
            <a:ext cx="929807" cy="409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600" b="1" dirty="0" smtClean="0">
                <a:solidFill>
                  <a:srgbClr val="308399"/>
                </a:solidFill>
                <a:latin typeface="Century Gothic" panose="020B0502020202020204" pitchFamily="34" charset="0"/>
              </a:rPr>
              <a:t>5</a:t>
            </a:r>
            <a:endParaRPr lang="es-MX" sz="1600" b="1" dirty="0">
              <a:solidFill>
                <a:srgbClr val="308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600" b="1" dirty="0" smtClean="0"/>
              <a:t> </a:t>
            </a:r>
            <a:r>
              <a:rPr lang="es-MX" sz="1400" b="1" dirty="0"/>
              <a:t>se </a:t>
            </a:r>
            <a:r>
              <a:rPr lang="es-MX" sz="1400" b="1" dirty="0" smtClean="0"/>
              <a:t>realizaron</a:t>
            </a:r>
            <a:r>
              <a:rPr lang="es-MX" sz="1600" b="1" dirty="0" smtClean="0">
                <a:cs typeface="Arial" charset="0"/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  <a:cs typeface="Arial" charset="0"/>
              </a:rPr>
              <a:t>192 </a:t>
            </a:r>
            <a:r>
              <a:rPr lang="es-MX" sz="1600" b="1" dirty="0">
                <a:solidFill>
                  <a:srgbClr val="31859C"/>
                </a:solidFill>
                <a:cs typeface="Arial" charset="0"/>
              </a:rPr>
              <a:t>auditorías</a:t>
            </a:r>
            <a:r>
              <a:rPr lang="es-MX" sz="1400" b="1" dirty="0">
                <a:solidFill>
                  <a:srgbClr val="31859C"/>
                </a:solidFill>
                <a:cs typeface="Arial" charset="0"/>
              </a:rPr>
              <a:t> </a:t>
            </a:r>
            <a:r>
              <a:rPr lang="es-MX" sz="1400" b="1" dirty="0" smtClean="0">
                <a:cs typeface="Arial" charset="0"/>
              </a:rPr>
              <a:t>al INAI y a los Órganos Garantes, </a:t>
            </a:r>
            <a:r>
              <a:rPr lang="es-MX" sz="1400" b="1" dirty="0">
                <a:cs typeface="Arial" charset="0"/>
              </a:rPr>
              <a:t>mientras que las sanciones </a:t>
            </a:r>
            <a:r>
              <a:rPr lang="es-MX" sz="1400" b="1" dirty="0" smtClean="0">
                <a:cs typeface="Arial" charset="0"/>
              </a:rPr>
              <a:t>determinadas* a </a:t>
            </a:r>
            <a:r>
              <a:rPr lang="es-MX" sz="1400" b="1" dirty="0">
                <a:cs typeface="Arial" charset="0"/>
              </a:rPr>
              <a:t>través de los procedimientos disciplinarios representaron un total </a:t>
            </a:r>
            <a:r>
              <a:rPr lang="es-MX" sz="1400" b="1" dirty="0" smtClean="0">
                <a:cs typeface="Arial" charset="0"/>
              </a:rPr>
              <a:t>de </a:t>
            </a:r>
            <a:r>
              <a:rPr lang="es-MX" sz="1600" b="1" dirty="0" smtClean="0">
                <a:solidFill>
                  <a:srgbClr val="31859C"/>
                </a:solidFill>
                <a:cs typeface="Arial" charset="0"/>
              </a:rPr>
              <a:t>5</a:t>
            </a:r>
            <a:r>
              <a:rPr lang="es-MX" sz="1600" b="1" dirty="0" smtClean="0">
                <a:cs typeface="Arial" charset="0"/>
              </a:rPr>
              <a:t>. </a:t>
            </a:r>
            <a:r>
              <a:rPr lang="es-MX" sz="1400" b="1" dirty="0" smtClean="0">
                <a:cs typeface="Arial" charset="0"/>
              </a:rPr>
              <a:t>La información derivada de lo anterior se presenta en seguida:</a:t>
            </a:r>
            <a:endParaRPr lang="es-MX" sz="1600" b="1" dirty="0"/>
          </a:p>
        </p:txBody>
      </p:sp>
      <p:grpSp>
        <p:nvGrpSpPr>
          <p:cNvPr id="102" name="Grupo 101"/>
          <p:cNvGrpSpPr/>
          <p:nvPr/>
        </p:nvGrpSpPr>
        <p:grpSpPr>
          <a:xfrm>
            <a:off x="2360263" y="5317872"/>
            <a:ext cx="3231682" cy="861774"/>
            <a:chOff x="5097576" y="3063129"/>
            <a:chExt cx="3231682" cy="861774"/>
          </a:xfrm>
        </p:grpSpPr>
        <p:sp>
          <p:nvSpPr>
            <p:cNvPr id="103" name="CuadroTexto 196"/>
            <p:cNvSpPr txBox="1"/>
            <p:nvPr/>
          </p:nvSpPr>
          <p:spPr>
            <a:xfrm>
              <a:off x="5097576" y="3063129"/>
              <a:ext cx="323168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INAI: </a:t>
              </a:r>
              <a:r>
                <a:rPr lang="es-MX" b="1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8</a:t>
              </a:r>
              <a:r>
                <a:rPr lang="es-MX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auditorías</a:t>
              </a:r>
            </a:p>
            <a:p>
              <a:pPr algn="r"/>
              <a:r>
                <a:rPr lang="es-MX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OG’s: 184 </a:t>
              </a:r>
              <a:r>
                <a:rPr lang="es-MX" sz="12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auditorías</a:t>
              </a:r>
              <a:endParaRPr lang="es-MX" sz="1200" b="1" dirty="0">
                <a:solidFill>
                  <a:srgbClr val="10253F"/>
                </a:solidFill>
                <a:latin typeface="Century Gothic" panose="020B0502020202020204" pitchFamily="34" charset="0"/>
              </a:endParaRPr>
            </a:p>
            <a:p>
              <a:pPr algn="r"/>
              <a:endParaRPr lang="es-MX" sz="1200" b="1" dirty="0">
                <a:solidFill>
                  <a:srgbClr val="10253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4" name="Conector recto 103"/>
            <p:cNvCxnSpPr/>
            <p:nvPr/>
          </p:nvCxnSpPr>
          <p:spPr>
            <a:xfrm>
              <a:off x="5496303" y="3720654"/>
              <a:ext cx="2768615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Gráfico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324009"/>
              </p:ext>
            </p:extLst>
          </p:nvPr>
        </p:nvGraphicFramePr>
        <p:xfrm>
          <a:off x="7345064" y="3348287"/>
          <a:ext cx="3855633" cy="132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8" name="Gráfico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272418"/>
              </p:ext>
            </p:extLst>
          </p:nvPr>
        </p:nvGraphicFramePr>
        <p:xfrm>
          <a:off x="6986880" y="4718728"/>
          <a:ext cx="4572000" cy="200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9" name="CuadroTexto 108"/>
          <p:cNvSpPr txBox="1"/>
          <p:nvPr/>
        </p:nvSpPr>
        <p:spPr>
          <a:xfrm>
            <a:off x="312529" y="6183355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Tanto las sanciones determinadas como servidores públicos sancionados corresponden sólo a los Órganos Garantes Estatales</a:t>
            </a:r>
          </a:p>
        </p:txBody>
      </p:sp>
    </p:spTree>
    <p:extLst>
      <p:ext uri="{BB962C8B-B14F-4D97-AF65-F5344CB8AC3E}">
        <p14:creationId xmlns:p14="http://schemas.microsoft.com/office/powerpoint/2010/main" val="40079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355245" y="110740"/>
            <a:ext cx="6508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Administración de archivos y gestión documental 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Actualmente, el </a:t>
            </a:r>
            <a:r>
              <a:rPr lang="es-MX" sz="1600" b="1" dirty="0" smtClean="0">
                <a:solidFill>
                  <a:srgbClr val="31859C"/>
                </a:solidFill>
              </a:rPr>
              <a:t>84.8% </a:t>
            </a:r>
            <a:r>
              <a:rPr lang="es-MX" sz="1400" b="1" dirty="0" smtClean="0">
                <a:solidFill>
                  <a:srgbClr val="10253F"/>
                </a:solidFill>
              </a:rPr>
              <a:t>de los Órganos Garantes e INAI contaron con una unidad o área encargada de coordinar la administración de archivos y la gestión documental. A continuación se presenta información relacionada con dicha temática: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888088" y="2003564"/>
            <a:ext cx="4129133" cy="3236181"/>
            <a:chOff x="1206470" y="1723400"/>
            <a:chExt cx="4129133" cy="3236181"/>
          </a:xfrm>
        </p:grpSpPr>
        <p:grpSp>
          <p:nvGrpSpPr>
            <p:cNvPr id="11" name="21 Grupo"/>
            <p:cNvGrpSpPr/>
            <p:nvPr/>
          </p:nvGrpSpPr>
          <p:grpSpPr>
            <a:xfrm>
              <a:off x="1206470" y="1723400"/>
              <a:ext cx="4129133" cy="3236181"/>
              <a:chOff x="742731" y="1761606"/>
              <a:chExt cx="4129133" cy="3236181"/>
            </a:xfrm>
          </p:grpSpPr>
          <p:sp>
            <p:nvSpPr>
              <p:cNvPr id="12" name="Rectángulo redondeado 109"/>
              <p:cNvSpPr/>
              <p:nvPr/>
            </p:nvSpPr>
            <p:spPr>
              <a:xfrm>
                <a:off x="778175" y="1761606"/>
                <a:ext cx="1859917" cy="1304855"/>
              </a:xfrm>
              <a:prstGeom prst="roundRect">
                <a:avLst/>
              </a:prstGeom>
              <a:no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" name="Rectángulo redondeado 110"/>
              <p:cNvSpPr/>
              <p:nvPr/>
            </p:nvSpPr>
            <p:spPr>
              <a:xfrm>
                <a:off x="2981233" y="1761606"/>
                <a:ext cx="1859917" cy="1304855"/>
              </a:xfrm>
              <a:prstGeom prst="roundRect">
                <a:avLst/>
              </a:prstGeom>
              <a:no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" name="CuadroTexto 104"/>
              <p:cNvSpPr txBox="1"/>
              <p:nvPr/>
            </p:nvSpPr>
            <p:spPr>
              <a:xfrm>
                <a:off x="1091913" y="1826868"/>
                <a:ext cx="12324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rgbClr val="10253F"/>
                    </a:solidFill>
                  </a:rPr>
                  <a:t>69.7%</a:t>
                </a:r>
                <a:endParaRPr lang="es-MX" sz="2800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15" name="CuadroTexto 105"/>
              <p:cNvSpPr txBox="1"/>
              <p:nvPr/>
            </p:nvSpPr>
            <p:spPr>
              <a:xfrm>
                <a:off x="3309249" y="1826868"/>
                <a:ext cx="1203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rgbClr val="10253F"/>
                    </a:solidFill>
                  </a:rPr>
                  <a:t>69.7%</a:t>
                </a:r>
                <a:endParaRPr lang="es-MX" sz="2800" b="1" dirty="0">
                  <a:solidFill>
                    <a:srgbClr val="10253F"/>
                  </a:solidFill>
                </a:endParaRPr>
              </a:p>
            </p:txBody>
          </p:sp>
          <p:grpSp>
            <p:nvGrpSpPr>
              <p:cNvPr id="16" name="Grupo 58"/>
              <p:cNvGrpSpPr/>
              <p:nvPr/>
            </p:nvGrpSpPr>
            <p:grpSpPr>
              <a:xfrm>
                <a:off x="776650" y="3222968"/>
                <a:ext cx="1862966" cy="1337543"/>
                <a:chOff x="644435" y="3784653"/>
                <a:chExt cx="1862966" cy="1337543"/>
              </a:xfrm>
            </p:grpSpPr>
            <p:sp>
              <p:nvSpPr>
                <p:cNvPr id="25" name="Rectángulo redondeado 101"/>
                <p:cNvSpPr/>
                <p:nvPr/>
              </p:nvSpPr>
              <p:spPr>
                <a:xfrm>
                  <a:off x="644435" y="3784653"/>
                  <a:ext cx="1859917" cy="1304855"/>
                </a:xfrm>
                <a:prstGeom prst="roundRect">
                  <a:avLst/>
                </a:prstGeom>
                <a:solidFill>
                  <a:srgbClr val="10253F"/>
                </a:solidFill>
                <a:ln w="38100">
                  <a:solidFill>
                    <a:srgbClr val="1025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26" name="CuadroTexto 103"/>
                <p:cNvSpPr txBox="1"/>
                <p:nvPr/>
              </p:nvSpPr>
              <p:spPr>
                <a:xfrm>
                  <a:off x="663336" y="4383532"/>
                  <a:ext cx="184406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</a:rPr>
                    <a:t>Cuadro general de clasificación archivística</a:t>
                  </a:r>
                </a:p>
              </p:txBody>
            </p:sp>
          </p:grpSp>
          <p:grpSp>
            <p:nvGrpSpPr>
              <p:cNvPr id="17" name="Grupo 59"/>
              <p:cNvGrpSpPr/>
              <p:nvPr/>
            </p:nvGrpSpPr>
            <p:grpSpPr>
              <a:xfrm>
                <a:off x="2979708" y="3222968"/>
                <a:ext cx="1862966" cy="1340456"/>
                <a:chOff x="644435" y="3784653"/>
                <a:chExt cx="1862966" cy="1340456"/>
              </a:xfrm>
            </p:grpSpPr>
            <p:sp>
              <p:nvSpPr>
                <p:cNvPr id="23" name="Rectángulo redondeado 99"/>
                <p:cNvSpPr/>
                <p:nvPr/>
              </p:nvSpPr>
              <p:spPr>
                <a:xfrm>
                  <a:off x="644435" y="3784653"/>
                  <a:ext cx="1859917" cy="1304855"/>
                </a:xfrm>
                <a:prstGeom prst="roundRect">
                  <a:avLst/>
                </a:prstGeom>
                <a:solidFill>
                  <a:srgbClr val="10253F"/>
                </a:solidFill>
                <a:ln w="38100">
                  <a:solidFill>
                    <a:srgbClr val="1025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24" name="CuadroTexto 100"/>
                <p:cNvSpPr txBox="1"/>
                <p:nvPr/>
              </p:nvSpPr>
              <p:spPr>
                <a:xfrm>
                  <a:off x="663336" y="4386445"/>
                  <a:ext cx="184406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</a:rPr>
                    <a:t>Catálogo de disposición documental</a:t>
                  </a:r>
                </a:p>
              </p:txBody>
            </p:sp>
          </p:grpSp>
          <p:sp>
            <p:nvSpPr>
              <p:cNvPr id="18" name="CuadroTexto 67"/>
              <p:cNvSpPr txBox="1"/>
              <p:nvPr/>
            </p:nvSpPr>
            <p:spPr>
              <a:xfrm>
                <a:off x="742731" y="4705399"/>
                <a:ext cx="4129133" cy="292388"/>
              </a:xfrm>
              <a:prstGeom prst="rect">
                <a:avLst/>
              </a:prstGeom>
              <a:solidFill>
                <a:srgbClr val="10253F"/>
              </a:solidFill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300" b="1" dirty="0">
                    <a:solidFill>
                      <a:schemeClr val="bg1">
                        <a:lumMod val="95000"/>
                      </a:schemeClr>
                    </a:solidFill>
                  </a:rPr>
                  <a:t>Instrumentos de control archivístico utilizados</a:t>
                </a:r>
              </a:p>
            </p:txBody>
          </p:sp>
          <p:graphicFrame>
            <p:nvGraphicFramePr>
              <p:cNvPr id="21" name="1 Gráfico"/>
              <p:cNvGraphicFramePr/>
              <p:nvPr>
                <p:extLst>
                  <p:ext uri="{D42A27DB-BD31-4B8C-83A1-F6EECF244321}">
                    <p14:modId xmlns:p14="http://schemas.microsoft.com/office/powerpoint/2010/main" val="1106269148"/>
                  </p:ext>
                </p:extLst>
              </p:nvPr>
            </p:nvGraphicFramePr>
            <p:xfrm>
              <a:off x="807725" y="2237018"/>
              <a:ext cx="1800000" cy="8449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aphicFrame>
          <p:nvGraphicFramePr>
            <p:cNvPr id="35" name="1 Gráfico"/>
            <p:cNvGraphicFramePr/>
            <p:nvPr>
              <p:extLst>
                <p:ext uri="{D42A27DB-BD31-4B8C-83A1-F6EECF244321}">
                  <p14:modId xmlns:p14="http://schemas.microsoft.com/office/powerpoint/2010/main" val="2002950842"/>
                </p:ext>
              </p:extLst>
            </p:nvPr>
          </p:nvGraphicFramePr>
          <p:xfrm>
            <a:off x="3474930" y="2206465"/>
            <a:ext cx="1800000" cy="844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6146" name="Picture 2" descr="Resultado de imagen para icono catá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27" y="3488606"/>
            <a:ext cx="667192" cy="6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92" y="3551010"/>
            <a:ext cx="536546" cy="5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796289" y="2025039"/>
            <a:ext cx="5083687" cy="3695302"/>
            <a:chOff x="796289" y="2025039"/>
            <a:chExt cx="5083687" cy="3695302"/>
          </a:xfrm>
        </p:grpSpPr>
        <p:pic>
          <p:nvPicPr>
            <p:cNvPr id="37" name="Picture 2" descr="Resultado de imagen para icono carpeta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762" y="4401127"/>
              <a:ext cx="1319214" cy="131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upo 37"/>
            <p:cNvGrpSpPr/>
            <p:nvPr/>
          </p:nvGrpSpPr>
          <p:grpSpPr>
            <a:xfrm>
              <a:off x="796289" y="2025039"/>
              <a:ext cx="4675271" cy="3176006"/>
              <a:chOff x="376176" y="2079128"/>
              <a:chExt cx="4675271" cy="3176006"/>
            </a:xfrm>
          </p:grpSpPr>
          <p:graphicFrame>
            <p:nvGraphicFramePr>
              <p:cNvPr id="27" name="1 Gráfico"/>
              <p:cNvGraphicFramePr/>
              <p:nvPr>
                <p:extLst>
                  <p:ext uri="{D42A27DB-BD31-4B8C-83A1-F6EECF244321}">
                    <p14:modId xmlns:p14="http://schemas.microsoft.com/office/powerpoint/2010/main" val="3260697205"/>
                  </p:ext>
                </p:extLst>
              </p:nvPr>
            </p:nvGraphicFramePr>
            <p:xfrm>
              <a:off x="654189" y="2877170"/>
              <a:ext cx="3909201" cy="22934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4" name="Rectángulo redondeado 3"/>
              <p:cNvSpPr/>
              <p:nvPr/>
            </p:nvSpPr>
            <p:spPr>
              <a:xfrm>
                <a:off x="376176" y="2079128"/>
                <a:ext cx="4675271" cy="3176006"/>
              </a:xfrm>
              <a:prstGeom prst="roundRect">
                <a:avLst/>
              </a:prstGeom>
              <a:noFill/>
              <a:ln w="28575">
                <a:solidFill>
                  <a:srgbClr val="10253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25 Rectángulo"/>
              <p:cNvSpPr/>
              <p:nvPr/>
            </p:nvSpPr>
            <p:spPr>
              <a:xfrm>
                <a:off x="634488" y="2137862"/>
                <a:ext cx="415864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53F"/>
                    </a:solidFill>
                  </a:rPr>
                  <a:t>Existencia de unidad o área encargada de coordinar la administración de archivos y la gestión documental</a:t>
                </a:r>
                <a:endParaRPr lang="es-MX" sz="1400" b="1" dirty="0">
                  <a:solidFill>
                    <a:srgbClr val="10253F"/>
                  </a:solidFill>
                </a:endParaRPr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3133923" y="3909577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 smtClean="0">
                  <a:solidFill>
                    <a:schemeClr val="bg1"/>
                  </a:solidFill>
                </a:rPr>
                <a:t>84.8%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2292114" y="3070915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 smtClean="0">
                  <a:solidFill>
                    <a:schemeClr val="bg1"/>
                  </a:solidFill>
                </a:rPr>
                <a:t>15.2%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8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185191"/>
              </p:ext>
            </p:extLst>
          </p:nvPr>
        </p:nvGraphicFramePr>
        <p:xfrm>
          <a:off x="6460565" y="2107746"/>
          <a:ext cx="32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355245" y="110740"/>
            <a:ext cx="6508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Administración de archivos y gestión documental 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cierre de </a:t>
            </a:r>
            <a:r>
              <a:rPr lang="es-MX" sz="1600" b="1" dirty="0" smtClean="0">
                <a:solidFill>
                  <a:srgbClr val="31859C"/>
                </a:solidFill>
              </a:rPr>
              <a:t>2016,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el INAI reportó contar con </a:t>
            </a:r>
            <a:r>
              <a:rPr lang="es-MX" sz="1600" b="1" dirty="0">
                <a:solidFill>
                  <a:srgbClr val="31859C"/>
                </a:solidFill>
              </a:rPr>
              <a:t>11 servidores públicos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responsables de atender internamente la administración de archivos y la gestión documental, mientras que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los Órganos Garantes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reportaron contar con </a:t>
            </a:r>
            <a:r>
              <a:rPr lang="es-MX" sz="1600" b="1" dirty="0" smtClean="0">
                <a:solidFill>
                  <a:srgbClr val="31859C"/>
                </a:solidFill>
              </a:rPr>
              <a:t>207 </a:t>
            </a:r>
            <a:r>
              <a:rPr lang="es-MX" sz="1600" b="1" dirty="0">
                <a:solidFill>
                  <a:srgbClr val="31859C"/>
                </a:solidFill>
              </a:rPr>
              <a:t>servidores públicos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con la misma función. La distribución de este personal por sexo y componente de gestión documental fue la siguiente: </a:t>
            </a:r>
          </a:p>
        </p:txBody>
      </p:sp>
      <p:grpSp>
        <p:nvGrpSpPr>
          <p:cNvPr id="9" name="Grupo 40"/>
          <p:cNvGrpSpPr/>
          <p:nvPr/>
        </p:nvGrpSpPr>
        <p:grpSpPr>
          <a:xfrm>
            <a:off x="689280" y="2708920"/>
            <a:ext cx="4799982" cy="2068329"/>
            <a:chOff x="719497" y="2492375"/>
            <a:chExt cx="5864841" cy="2527180"/>
          </a:xfrm>
        </p:grpSpPr>
        <p:grpSp>
          <p:nvGrpSpPr>
            <p:cNvPr id="10" name="Grupo 41"/>
            <p:cNvGrpSpPr/>
            <p:nvPr/>
          </p:nvGrpSpPr>
          <p:grpSpPr>
            <a:xfrm>
              <a:off x="719497" y="2492375"/>
              <a:ext cx="5864841" cy="2527180"/>
              <a:chOff x="1094759" y="1844670"/>
              <a:chExt cx="5864841" cy="2527180"/>
            </a:xfrm>
          </p:grpSpPr>
          <p:pic>
            <p:nvPicPr>
              <p:cNvPr id="14" name="Imagen 4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94759" y="1978824"/>
                <a:ext cx="1082712" cy="2313675"/>
              </a:xfrm>
              <a:prstGeom prst="rect">
                <a:avLst/>
              </a:prstGeom>
            </p:spPr>
          </p:pic>
          <p:sp>
            <p:nvSpPr>
              <p:cNvPr id="15" name="CuadroTexto 48"/>
              <p:cNvSpPr txBox="1"/>
              <p:nvPr/>
            </p:nvSpPr>
            <p:spPr>
              <a:xfrm>
                <a:off x="4853080" y="2576560"/>
                <a:ext cx="818855" cy="1645563"/>
              </a:xfrm>
              <a:prstGeom prst="roundRect">
                <a:avLst/>
              </a:prstGeom>
              <a:solidFill>
                <a:srgbClr val="10253F"/>
              </a:solidFill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>
                  <a:defRPr b="1">
                    <a:solidFill>
                      <a:srgbClr val="006666"/>
                    </a:solidFill>
                  </a:defRPr>
                </a:lvl1pPr>
              </a:lstStyle>
              <a:p>
                <a:endParaRPr lang="es-MX" sz="1000" dirty="0">
                  <a:solidFill>
                    <a:schemeClr val="bg1"/>
                  </a:solidFill>
                </a:endParaRPr>
              </a:p>
              <a:p>
                <a:endParaRPr lang="es-MX" sz="1000" dirty="0">
                  <a:solidFill>
                    <a:schemeClr val="bg1"/>
                  </a:solidFill>
                </a:endParaRPr>
              </a:p>
              <a:p>
                <a:endParaRPr lang="es-MX" sz="400" dirty="0">
                  <a:solidFill>
                    <a:schemeClr val="bg1"/>
                  </a:solidFill>
                </a:endParaRP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uadroTexto 49"/>
              <p:cNvSpPr txBox="1"/>
              <p:nvPr/>
            </p:nvSpPr>
            <p:spPr>
              <a:xfrm>
                <a:off x="2281433" y="3356031"/>
                <a:ext cx="818855" cy="866092"/>
              </a:xfrm>
              <a:prstGeom prst="roundRect">
                <a:avLst/>
              </a:prstGeom>
              <a:solidFill>
                <a:srgbClr val="10253F"/>
              </a:solidFill>
              <a:ln>
                <a:solidFill>
                  <a:srgbClr val="10253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s-MX" b="1" dirty="0">
                  <a:solidFill>
                    <a:schemeClr val="bg1"/>
                  </a:solidFill>
                </a:endParaRPr>
              </a:p>
              <a:p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Imagen 5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807729" y="1844670"/>
                <a:ext cx="1138274" cy="2397352"/>
              </a:xfrm>
              <a:prstGeom prst="rect">
                <a:avLst/>
              </a:prstGeom>
            </p:spPr>
          </p:pic>
          <p:cxnSp>
            <p:nvCxnSpPr>
              <p:cNvPr id="18" name="Conector recto 51"/>
              <p:cNvCxnSpPr/>
              <p:nvPr/>
            </p:nvCxnSpPr>
            <p:spPr>
              <a:xfrm flipV="1">
                <a:off x="1094759" y="4371850"/>
                <a:ext cx="5864841" cy="0"/>
              </a:xfrm>
              <a:prstGeom prst="line">
                <a:avLst/>
              </a:prstGeom>
              <a:ln w="38100">
                <a:solidFill>
                  <a:srgbClr val="10253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1" name="CuadroTexto 44"/>
            <p:cNvSpPr txBox="1"/>
            <p:nvPr/>
          </p:nvSpPr>
          <p:spPr>
            <a:xfrm>
              <a:off x="1774186" y="4201427"/>
              <a:ext cx="1154088" cy="41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37.6%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uadroTexto 45"/>
            <p:cNvSpPr txBox="1"/>
            <p:nvPr/>
          </p:nvSpPr>
          <p:spPr>
            <a:xfrm>
              <a:off x="4318613" y="3935774"/>
              <a:ext cx="1154088" cy="41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62.4%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onector 46"/>
            <p:cNvSpPr/>
            <p:nvPr/>
          </p:nvSpPr>
          <p:spPr>
            <a:xfrm>
              <a:off x="3491128" y="4006140"/>
              <a:ext cx="228600" cy="228600"/>
            </a:xfrm>
            <a:prstGeom prst="flowChartConnector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9" name="CuadroTexto 16"/>
          <p:cNvSpPr txBox="1"/>
          <p:nvPr/>
        </p:nvSpPr>
        <p:spPr>
          <a:xfrm>
            <a:off x="407283" y="1910661"/>
            <a:ext cx="536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Distribución por sexo: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60"/>
          <p:cNvSpPr txBox="1"/>
          <p:nvPr/>
        </p:nvSpPr>
        <p:spPr>
          <a:xfrm>
            <a:off x="6095999" y="1910661"/>
            <a:ext cx="5646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10253F"/>
                </a:solidFill>
                <a:latin typeface="Century Gothic" panose="020B0502020202020204" pitchFamily="34" charset="0"/>
              </a:rPr>
              <a:t>Distribución por componente de gestión documental: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290789" y="4941168"/>
            <a:ext cx="1578939" cy="523220"/>
            <a:chOff x="2299614" y="5040700"/>
            <a:chExt cx="1578939" cy="523220"/>
          </a:xfrm>
        </p:grpSpPr>
        <p:sp>
          <p:nvSpPr>
            <p:cNvPr id="33" name="CuadroTexto 196"/>
            <p:cNvSpPr txBox="1"/>
            <p:nvPr/>
          </p:nvSpPr>
          <p:spPr>
            <a:xfrm>
              <a:off x="2299614" y="5040700"/>
              <a:ext cx="1578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10253F"/>
                  </a:solidFill>
                </a:rPr>
                <a:t>218</a:t>
              </a:r>
              <a:endParaRPr lang="es-MX" sz="2800" b="1" dirty="0">
                <a:solidFill>
                  <a:srgbClr val="10253F"/>
                </a:solidFill>
              </a:endParaRPr>
            </a:p>
          </p:txBody>
        </p:sp>
        <p:cxnSp>
          <p:nvCxnSpPr>
            <p:cNvPr id="34" name="Conector recto 33"/>
            <p:cNvCxnSpPr/>
            <p:nvPr/>
          </p:nvCxnSpPr>
          <p:spPr>
            <a:xfrm>
              <a:off x="2411123" y="5520579"/>
              <a:ext cx="1354773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7492893" y="3145043"/>
            <a:ext cx="4440281" cy="1131900"/>
            <a:chOff x="7488367" y="3089548"/>
            <a:chExt cx="4440281" cy="1131900"/>
          </a:xfrm>
        </p:grpSpPr>
        <p:cxnSp>
          <p:nvCxnSpPr>
            <p:cNvPr id="23" name="Conector recto 54"/>
            <p:cNvCxnSpPr/>
            <p:nvPr/>
          </p:nvCxnSpPr>
          <p:spPr>
            <a:xfrm rot="5400000">
              <a:off x="9892845" y="3241126"/>
              <a:ext cx="303156" cy="0"/>
            </a:xfrm>
            <a:prstGeom prst="line">
              <a:avLst/>
            </a:prstGeom>
            <a:ln w="1016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55"/>
            <p:cNvCxnSpPr/>
            <p:nvPr/>
          </p:nvCxnSpPr>
          <p:spPr>
            <a:xfrm rot="5400000">
              <a:off x="9893694" y="3526151"/>
              <a:ext cx="303156" cy="0"/>
            </a:xfrm>
            <a:prstGeom prst="line">
              <a:avLst/>
            </a:prstGeom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56"/>
            <p:cNvCxnSpPr/>
            <p:nvPr/>
          </p:nvCxnSpPr>
          <p:spPr>
            <a:xfrm rot="5400000">
              <a:off x="9893694" y="3821318"/>
              <a:ext cx="303156" cy="0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ángulo 57"/>
            <p:cNvSpPr/>
            <p:nvPr/>
          </p:nvSpPr>
          <p:spPr>
            <a:xfrm>
              <a:off x="10113702" y="3103196"/>
              <a:ext cx="17028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00" dirty="0"/>
                <a:t>Archivo de </a:t>
              </a:r>
              <a:r>
                <a:rPr lang="es-MX" sz="1000" dirty="0" smtClean="0"/>
                <a:t>trámite</a:t>
              </a:r>
              <a:endParaRPr lang="es-MX" sz="1000" dirty="0"/>
            </a:p>
          </p:txBody>
        </p:sp>
        <p:sp>
          <p:nvSpPr>
            <p:cNvPr id="27" name="Rectángulo 58"/>
            <p:cNvSpPr/>
            <p:nvPr/>
          </p:nvSpPr>
          <p:spPr>
            <a:xfrm>
              <a:off x="10127349" y="3380232"/>
              <a:ext cx="180129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00" dirty="0" smtClean="0"/>
                <a:t>Archivo de concentración</a:t>
              </a:r>
              <a:endParaRPr lang="es-MX" sz="1000" dirty="0"/>
            </a:p>
          </p:txBody>
        </p:sp>
        <p:sp>
          <p:nvSpPr>
            <p:cNvPr id="28" name="Rectángulo 59"/>
            <p:cNvSpPr/>
            <p:nvPr/>
          </p:nvSpPr>
          <p:spPr>
            <a:xfrm>
              <a:off x="10127349" y="3672071"/>
              <a:ext cx="180129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00" dirty="0" smtClean="0"/>
                <a:t>Unidad de correspondencia</a:t>
              </a:r>
              <a:endParaRPr lang="es-MX" sz="1000" dirty="0"/>
            </a:p>
          </p:txBody>
        </p:sp>
        <p:cxnSp>
          <p:nvCxnSpPr>
            <p:cNvPr id="29" name="Conector recto 61"/>
            <p:cNvCxnSpPr/>
            <p:nvPr/>
          </p:nvCxnSpPr>
          <p:spPr>
            <a:xfrm rot="5400000">
              <a:off x="9893984" y="4069870"/>
              <a:ext cx="303156" cy="0"/>
            </a:xfrm>
            <a:prstGeom prst="line">
              <a:avLst/>
            </a:prstGeom>
            <a:ln w="10160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ángulo 62"/>
            <p:cNvSpPr/>
            <p:nvPr/>
          </p:nvSpPr>
          <p:spPr>
            <a:xfrm>
              <a:off x="10127349" y="3946759"/>
              <a:ext cx="180129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00" dirty="0"/>
                <a:t>Archivo histórico</a:t>
              </a:r>
            </a:p>
          </p:txBody>
        </p:sp>
        <p:pic>
          <p:nvPicPr>
            <p:cNvPr id="35" name="Imagen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88367" y="3200221"/>
              <a:ext cx="1175345" cy="955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0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Módulo 2. Garantía del acceso a la información y 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59575" y="110740"/>
            <a:ext cx="3804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Competencias en la materia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, </a:t>
            </a:r>
            <a:r>
              <a:rPr lang="es-MX" sz="1400" b="1" dirty="0" smtClean="0">
                <a:solidFill>
                  <a:srgbClr val="10253F"/>
                </a:solidFill>
              </a:rPr>
              <a:t>el INAI y los Órganos Garantes reportaron contar con un total de </a:t>
            </a:r>
            <a:r>
              <a:rPr lang="es-MX" sz="1600" b="1" dirty="0">
                <a:solidFill>
                  <a:srgbClr val="31859C"/>
                </a:solidFill>
              </a:rPr>
              <a:t>8</a:t>
            </a:r>
            <a:r>
              <a:rPr lang="es-MX" sz="1600" b="1" dirty="0" smtClean="0">
                <a:solidFill>
                  <a:srgbClr val="31859C"/>
                </a:solidFill>
              </a:rPr>
              <a:t> mil 121 sujetos obligados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por disposición de ley</a:t>
            </a:r>
            <a:r>
              <a:rPr lang="es-MX" sz="1400" b="1" dirty="0">
                <a:solidFill>
                  <a:srgbClr val="10253F"/>
                </a:solidFill>
              </a:rPr>
              <a:t>, correspondiendo el </a:t>
            </a:r>
            <a:r>
              <a:rPr lang="es-MX" sz="1600" b="1" dirty="0" smtClean="0">
                <a:solidFill>
                  <a:srgbClr val="31859C"/>
                </a:solidFill>
              </a:rPr>
              <a:t>40.4% </a:t>
            </a:r>
            <a:r>
              <a:rPr lang="es-MX" sz="1400" b="1" dirty="0" smtClean="0">
                <a:solidFill>
                  <a:srgbClr val="10253F"/>
                </a:solidFill>
              </a:rPr>
              <a:t>de ellos a municipios y delegaciones: 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58430" y="6285321"/>
            <a:ext cx="449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</a:t>
            </a:r>
            <a:r>
              <a:rPr lang="es-MX" sz="800" dirty="0"/>
              <a:t>Sólo aplica para los Órganos Garantes de las Entidades Federativas</a:t>
            </a:r>
          </a:p>
        </p:txBody>
      </p:sp>
      <p:sp>
        <p:nvSpPr>
          <p:cNvPr id="42" name="8 Elipse"/>
          <p:cNvSpPr/>
          <p:nvPr/>
        </p:nvSpPr>
        <p:spPr>
          <a:xfrm>
            <a:off x="661841" y="1646242"/>
            <a:ext cx="1188000" cy="1188000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10 CuadroTexto"/>
          <p:cNvSpPr txBox="1"/>
          <p:nvPr/>
        </p:nvSpPr>
        <p:spPr>
          <a:xfrm>
            <a:off x="335360" y="2959803"/>
            <a:ext cx="1852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Municipios y </a:t>
            </a:r>
          </a:p>
          <a:p>
            <a:pPr algn="ctr"/>
            <a:r>
              <a:rPr lang="es-MX" sz="1200" b="1" dirty="0" smtClean="0"/>
              <a:t>Delegaciones*</a:t>
            </a:r>
            <a:endParaRPr lang="es-MX" b="1" dirty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40.4%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48" name="13 Elipse"/>
          <p:cNvSpPr/>
          <p:nvPr/>
        </p:nvSpPr>
        <p:spPr>
          <a:xfrm>
            <a:off x="4277643" y="1646242"/>
            <a:ext cx="1188000" cy="1188000"/>
          </a:xfrm>
          <a:prstGeom prst="ellipse">
            <a:avLst/>
          </a:prstGeom>
          <a:noFill/>
          <a:ln w="76200">
            <a:solidFill>
              <a:srgbClr val="0085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9" name="15 CuadroTexto"/>
          <p:cNvSpPr txBox="1"/>
          <p:nvPr/>
        </p:nvSpPr>
        <p:spPr>
          <a:xfrm>
            <a:off x="3810343" y="295980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Fideicomisos y fondos públicos</a:t>
            </a:r>
            <a:endParaRPr lang="es-MX" b="1" dirty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9.6%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50" name="17 Elipse"/>
          <p:cNvSpPr/>
          <p:nvPr/>
        </p:nvSpPr>
        <p:spPr>
          <a:xfrm>
            <a:off x="6085544" y="1871558"/>
            <a:ext cx="1188000" cy="1188000"/>
          </a:xfrm>
          <a:prstGeom prst="ellipse">
            <a:avLst/>
          </a:prstGeom>
          <a:solidFill>
            <a:srgbClr val="0C223C"/>
          </a:solidFill>
          <a:ln w="76200">
            <a:solidFill>
              <a:srgbClr val="0C22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18 CuadroTexto"/>
          <p:cNvSpPr txBox="1"/>
          <p:nvPr/>
        </p:nvSpPr>
        <p:spPr>
          <a:xfrm>
            <a:off x="5983832" y="3191725"/>
            <a:ext cx="1422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Otros</a:t>
            </a:r>
            <a:endParaRPr lang="es-MX" b="1" dirty="0" smtClean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8.6%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52" name="20 Elipse"/>
          <p:cNvSpPr/>
          <p:nvPr/>
        </p:nvSpPr>
        <p:spPr>
          <a:xfrm>
            <a:off x="7893445" y="1646242"/>
            <a:ext cx="1188000" cy="1188000"/>
          </a:xfrm>
          <a:prstGeom prst="ellipse">
            <a:avLst/>
          </a:prstGeom>
          <a:noFill/>
          <a:ln w="76200">
            <a:solidFill>
              <a:srgbClr val="3185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21 CuadroTexto"/>
          <p:cNvSpPr txBox="1"/>
          <p:nvPr/>
        </p:nvSpPr>
        <p:spPr>
          <a:xfrm>
            <a:off x="7451026" y="2959803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Sindicatos</a:t>
            </a:r>
            <a:endParaRPr lang="es-MX" b="1" dirty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5.8%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54" name="23 Elipse"/>
          <p:cNvSpPr/>
          <p:nvPr/>
        </p:nvSpPr>
        <p:spPr>
          <a:xfrm>
            <a:off x="2469742" y="1871558"/>
            <a:ext cx="1188000" cy="1188000"/>
          </a:xfrm>
          <a:prstGeom prst="ellipse">
            <a:avLst/>
          </a:prstGeom>
          <a:solidFill>
            <a:srgbClr val="31859C"/>
          </a:solidFill>
          <a:ln w="76200">
            <a:solidFill>
              <a:srgbClr val="3185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6" name="24 CuadroTexto"/>
          <p:cNvSpPr txBox="1"/>
          <p:nvPr/>
        </p:nvSpPr>
        <p:spPr>
          <a:xfrm>
            <a:off x="1978418" y="3191725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Poder </a:t>
            </a:r>
            <a:r>
              <a:rPr lang="es-MX" sz="1200" b="1" dirty="0" smtClean="0"/>
              <a:t>Ejecutivo</a:t>
            </a:r>
            <a:endParaRPr lang="es-MX" b="1" dirty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27.4%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57" name="26 Elipse"/>
          <p:cNvSpPr/>
          <p:nvPr/>
        </p:nvSpPr>
        <p:spPr>
          <a:xfrm>
            <a:off x="9701346" y="1871558"/>
            <a:ext cx="1206000" cy="118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8" name="27 CuadroTexto"/>
          <p:cNvSpPr txBox="1"/>
          <p:nvPr/>
        </p:nvSpPr>
        <p:spPr>
          <a:xfrm>
            <a:off x="9251226" y="3191725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Partidos políticos </a:t>
            </a:r>
            <a:endParaRPr lang="es-MX" b="1" dirty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3.6%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59" name="29 Elipse"/>
          <p:cNvSpPr/>
          <p:nvPr/>
        </p:nvSpPr>
        <p:spPr>
          <a:xfrm>
            <a:off x="9125282" y="3865716"/>
            <a:ext cx="1188000" cy="1188000"/>
          </a:xfrm>
          <a:prstGeom prst="ellipse">
            <a:avLst/>
          </a:prstGeom>
          <a:solidFill>
            <a:srgbClr val="31859C"/>
          </a:solidFill>
          <a:ln w="76200">
            <a:solidFill>
              <a:srgbClr val="3185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0" name="32 Elipse"/>
          <p:cNvSpPr/>
          <p:nvPr/>
        </p:nvSpPr>
        <p:spPr>
          <a:xfrm>
            <a:off x="1276410" y="3865716"/>
            <a:ext cx="1188000" cy="1188000"/>
          </a:xfrm>
          <a:prstGeom prst="ellipse">
            <a:avLst/>
          </a:prstGeom>
          <a:solidFill>
            <a:srgbClr val="0C223C"/>
          </a:solidFill>
          <a:ln w="76200">
            <a:solidFill>
              <a:srgbClr val="0C22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1" name="34 CuadroTexto"/>
          <p:cNvSpPr txBox="1"/>
          <p:nvPr/>
        </p:nvSpPr>
        <p:spPr>
          <a:xfrm>
            <a:off x="790290" y="519596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Organismos </a:t>
            </a:r>
            <a:r>
              <a:rPr lang="es-MX" sz="1200" b="1" dirty="0" smtClean="0"/>
              <a:t>Constitucionales Autónomos</a:t>
            </a:r>
            <a:endParaRPr lang="es-MX" b="1" dirty="0"/>
          </a:p>
          <a:p>
            <a:pPr algn="ctr"/>
            <a:r>
              <a:rPr lang="es-MX" b="1" dirty="0">
                <a:solidFill>
                  <a:srgbClr val="31859C"/>
                </a:solidFill>
              </a:rPr>
              <a:t>2.1%</a:t>
            </a:r>
          </a:p>
        </p:txBody>
      </p:sp>
      <p:sp>
        <p:nvSpPr>
          <p:cNvPr id="62" name="36 Elipse"/>
          <p:cNvSpPr/>
          <p:nvPr/>
        </p:nvSpPr>
        <p:spPr>
          <a:xfrm>
            <a:off x="5200846" y="3865716"/>
            <a:ext cx="1188000" cy="1188000"/>
          </a:xfrm>
          <a:prstGeom prst="ellipse">
            <a:avLst/>
          </a:prstGeom>
          <a:solidFill>
            <a:srgbClr val="0085B1"/>
          </a:solidFill>
          <a:ln w="76200">
            <a:solidFill>
              <a:srgbClr val="0085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3" name="37 CuadroTexto"/>
          <p:cNvSpPr txBox="1"/>
          <p:nvPr/>
        </p:nvSpPr>
        <p:spPr>
          <a:xfrm>
            <a:off x="4975823" y="5173709"/>
            <a:ext cx="164711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Poder Legislativo</a:t>
            </a:r>
            <a:endParaRPr lang="es-MX" b="1" dirty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0.7%</a:t>
            </a:r>
            <a:endParaRPr lang="es-MX" b="1" dirty="0">
              <a:solidFill>
                <a:srgbClr val="31859C"/>
              </a:solidFill>
            </a:endParaRPr>
          </a:p>
        </p:txBody>
      </p:sp>
      <p:sp>
        <p:nvSpPr>
          <p:cNvPr id="64" name="43 CuadroTexto"/>
          <p:cNvSpPr txBox="1"/>
          <p:nvPr/>
        </p:nvSpPr>
        <p:spPr>
          <a:xfrm>
            <a:off x="6676944" y="5308535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Instituciones de</a:t>
            </a:r>
          </a:p>
          <a:p>
            <a:pPr algn="ctr"/>
            <a:r>
              <a:rPr lang="es-MX" sz="1200" b="1" dirty="0"/>
              <a:t> educación superior públicas autónomas</a:t>
            </a:r>
            <a:endParaRPr lang="es-MX" b="1" dirty="0"/>
          </a:p>
          <a:p>
            <a:pPr algn="ctr"/>
            <a:r>
              <a:rPr lang="es-MX" sz="1600" b="1" dirty="0" smtClean="0">
                <a:solidFill>
                  <a:srgbClr val="31859C"/>
                </a:solidFill>
              </a:rPr>
              <a:t>0.7%</a:t>
            </a:r>
            <a:endParaRPr lang="es-MX" sz="1600" b="1" dirty="0">
              <a:solidFill>
                <a:srgbClr val="31859C"/>
              </a:solidFill>
            </a:endParaRPr>
          </a:p>
        </p:txBody>
      </p:sp>
      <p:sp>
        <p:nvSpPr>
          <p:cNvPr id="65" name="45 Elipse"/>
          <p:cNvSpPr/>
          <p:nvPr/>
        </p:nvSpPr>
        <p:spPr>
          <a:xfrm>
            <a:off x="3238628" y="4031939"/>
            <a:ext cx="1188000" cy="1188000"/>
          </a:xfrm>
          <a:prstGeom prst="ellipse">
            <a:avLst/>
          </a:prstGeom>
          <a:noFill/>
          <a:ln w="76200">
            <a:solidFill>
              <a:srgbClr val="3185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6" name="46 CuadroTexto"/>
          <p:cNvSpPr txBox="1"/>
          <p:nvPr/>
        </p:nvSpPr>
        <p:spPr>
          <a:xfrm>
            <a:off x="2752508" y="5383479"/>
            <a:ext cx="21602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Poder </a:t>
            </a:r>
            <a:r>
              <a:rPr lang="es-MX" sz="1200" b="1" dirty="0" smtClean="0"/>
              <a:t>Judicial</a:t>
            </a:r>
            <a:endParaRPr lang="es-MX" b="1" dirty="0"/>
          </a:p>
          <a:p>
            <a:pPr algn="ctr"/>
            <a:r>
              <a:rPr lang="es-MX" b="1" dirty="0" smtClean="0">
                <a:solidFill>
                  <a:srgbClr val="31859C"/>
                </a:solidFill>
              </a:rPr>
              <a:t>0.7%</a:t>
            </a:r>
            <a:endParaRPr lang="es-MX" b="1" dirty="0">
              <a:solidFill>
                <a:srgbClr val="31859C"/>
              </a:solidFill>
            </a:endParaRPr>
          </a:p>
        </p:txBody>
      </p:sp>
      <p:pic>
        <p:nvPicPr>
          <p:cNvPr id="67" name="58 Imagen" descr="sindicat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5588" y="1790258"/>
            <a:ext cx="541582" cy="864096"/>
          </a:xfrm>
          <a:prstGeom prst="rect">
            <a:avLst/>
          </a:prstGeom>
        </p:spPr>
      </p:pic>
      <p:sp>
        <p:nvSpPr>
          <p:cNvPr id="68" name="48 Elipse"/>
          <p:cNvSpPr/>
          <p:nvPr/>
        </p:nvSpPr>
        <p:spPr>
          <a:xfrm>
            <a:off x="7163064" y="4030126"/>
            <a:ext cx="1188000" cy="1188000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9" name="44 Imagen" descr="fideicomisos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4479877" y="1869332"/>
            <a:ext cx="783531" cy="783531"/>
          </a:xfrm>
          <a:prstGeom prst="rect">
            <a:avLst/>
          </a:prstGeom>
        </p:spPr>
      </p:pic>
      <p:pic>
        <p:nvPicPr>
          <p:cNvPr id="70" name="47 Imagen" descr="trabajo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9359242" y="4099676"/>
            <a:ext cx="720080" cy="720080"/>
          </a:xfrm>
          <a:prstGeom prst="rect">
            <a:avLst/>
          </a:prstGeom>
        </p:spPr>
      </p:pic>
      <p:sp>
        <p:nvSpPr>
          <p:cNvPr id="71" name="43 CuadroTexto"/>
          <p:cNvSpPr txBox="1"/>
          <p:nvPr/>
        </p:nvSpPr>
        <p:spPr>
          <a:xfrm>
            <a:off x="8747106" y="516009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Autoridades administrativas y jurisdiccionales en materia laboral</a:t>
            </a:r>
          </a:p>
          <a:p>
            <a:pPr algn="ctr"/>
            <a:r>
              <a:rPr lang="es-MX" sz="1600" b="1" dirty="0">
                <a:solidFill>
                  <a:srgbClr val="31859C"/>
                </a:solidFill>
              </a:rPr>
              <a:t>0.5%</a:t>
            </a:r>
          </a:p>
        </p:txBody>
      </p:sp>
      <p:pic>
        <p:nvPicPr>
          <p:cNvPr id="72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9" y="2155640"/>
            <a:ext cx="7207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sultado de imagen para icono gobier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16" y="4095141"/>
            <a:ext cx="721132" cy="7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24" y="1882041"/>
            <a:ext cx="708433" cy="705285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529588" y="4122987"/>
            <a:ext cx="674570" cy="674570"/>
          </a:xfrm>
          <a:prstGeom prst="rect">
            <a:avLst/>
          </a:prstGeom>
        </p:spPr>
      </p:pic>
      <p:pic>
        <p:nvPicPr>
          <p:cNvPr id="76" name="Picture 10" descr="Resultado de imagen para ICONO JUSTICI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67" y="4275364"/>
            <a:ext cx="690322" cy="6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9645" y="4213106"/>
            <a:ext cx="814838" cy="814838"/>
          </a:xfrm>
          <a:prstGeom prst="rect">
            <a:avLst/>
          </a:prstGeom>
        </p:spPr>
      </p:pic>
      <p:pic>
        <p:nvPicPr>
          <p:cNvPr id="78" name="Imagen 77" descr="action, detail, info, more, others icon"/>
          <p:cNvPicPr/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72" y="2116593"/>
            <a:ext cx="794423" cy="7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9982984" y="2155640"/>
            <a:ext cx="660596" cy="660596"/>
          </a:xfrm>
          <a:prstGeom prst="rect">
            <a:avLst/>
          </a:prstGeom>
        </p:spPr>
      </p:pic>
      <p:sp>
        <p:nvSpPr>
          <p:cNvPr id="81" name="CuadroTexto 80"/>
          <p:cNvSpPr txBox="1"/>
          <p:nvPr/>
        </p:nvSpPr>
        <p:spPr>
          <a:xfrm rot="5400000">
            <a:off x="9914061" y="4765718"/>
            <a:ext cx="2778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Total sujetos obligados</a:t>
            </a:r>
          </a:p>
          <a:p>
            <a:r>
              <a:rPr lang="es-MX" sz="1400" b="1" dirty="0" smtClean="0">
                <a:latin typeface="Century Gothic" panose="020B0502020202020204" pitchFamily="34" charset="0"/>
              </a:rPr>
              <a:t>INAI: 860 </a:t>
            </a:r>
          </a:p>
          <a:p>
            <a:r>
              <a:rPr lang="es-MX" sz="1400" b="1" dirty="0" smtClean="0">
                <a:latin typeface="Century Gothic" panose="020B0502020202020204" pitchFamily="34" charset="0"/>
              </a:rPr>
              <a:t>OG’s: 7,261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ráfico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822632"/>
              </p:ext>
            </p:extLst>
          </p:nvPr>
        </p:nvGraphicFramePr>
        <p:xfrm>
          <a:off x="9414931" y="2492052"/>
          <a:ext cx="2264400" cy="225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Grá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6437"/>
              </p:ext>
            </p:extLst>
          </p:nvPr>
        </p:nvGraphicFramePr>
        <p:xfrm>
          <a:off x="2056199" y="3810755"/>
          <a:ext cx="25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Gráfico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871528"/>
              </p:ext>
            </p:extLst>
          </p:nvPr>
        </p:nvGraphicFramePr>
        <p:xfrm>
          <a:off x="2056199" y="1815774"/>
          <a:ext cx="25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007591" y="110740"/>
            <a:ext cx="285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de revisión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, el INAI </a:t>
            </a:r>
            <a:r>
              <a:rPr lang="es-MX" sz="1400" b="1" u="sng" dirty="0">
                <a:solidFill>
                  <a:srgbClr val="10253F"/>
                </a:solidFill>
                <a:highlight>
                  <a:srgbClr val="FFFFFF"/>
                </a:highlight>
              </a:rPr>
              <a:t>recibió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9 mil 369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recursos de revisión, 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mientras que los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Órganos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Garantes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 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recibieron un total de</a:t>
            </a:r>
            <a:r>
              <a:rPr lang="es-MX" sz="1400" b="1" dirty="0">
                <a:solidFill>
                  <a:srgbClr val="31859C"/>
                </a:solidFill>
                <a:highlight>
                  <a:srgbClr val="FFFFFF"/>
                </a:highlight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33 mil 049.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El comportamiento según estatus y materia se presenta a continuación:</a:t>
            </a:r>
            <a:r>
              <a:rPr lang="es-MX" sz="1200" b="1" dirty="0">
                <a:solidFill>
                  <a:srgbClr val="31859C"/>
                </a:solidFill>
                <a:highlight>
                  <a:srgbClr val="FFFFFF"/>
                </a:highlight>
              </a:rPr>
              <a:t>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5277940" y="4571977"/>
            <a:ext cx="1253316" cy="1166602"/>
            <a:chOff x="1746722" y="4349979"/>
            <a:chExt cx="1077323" cy="1179520"/>
          </a:xfrm>
        </p:grpSpPr>
        <p:cxnSp>
          <p:nvCxnSpPr>
            <p:cNvPr id="41" name="Conector recto 40"/>
            <p:cNvCxnSpPr/>
            <p:nvPr/>
          </p:nvCxnSpPr>
          <p:spPr>
            <a:xfrm rot="5400000">
              <a:off x="1614371" y="4501558"/>
              <a:ext cx="303157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rot="5400000">
              <a:off x="1614371" y="4786583"/>
              <a:ext cx="303156" cy="0"/>
            </a:xfrm>
            <a:prstGeom prst="line">
              <a:avLst/>
            </a:prstGeom>
            <a:ln w="1016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rot="5400000">
              <a:off x="1614371" y="5081751"/>
              <a:ext cx="303156" cy="0"/>
            </a:xfrm>
            <a:prstGeom prst="line">
              <a:avLst/>
            </a:prstGeom>
            <a:ln w="101600">
              <a:solidFill>
                <a:srgbClr val="93C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rot="5400000">
              <a:off x="1614371" y="5377921"/>
              <a:ext cx="303156" cy="0"/>
            </a:xfrm>
            <a:prstGeom prst="line">
              <a:avLst/>
            </a:prstGeom>
            <a:ln w="10160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ángulo 44"/>
            <p:cNvSpPr/>
            <p:nvPr/>
          </p:nvSpPr>
          <p:spPr>
            <a:xfrm>
              <a:off x="1763190" y="4355859"/>
              <a:ext cx="657537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/>
                <a:t>(</a:t>
              </a:r>
              <a:r>
                <a:rPr lang="es-MX" sz="900" i="1" dirty="0" smtClean="0"/>
                <a:t>X&gt;94.0 </a:t>
              </a:r>
              <a:r>
                <a:rPr lang="es-MX" sz="900" i="1" dirty="0"/>
                <a:t>%)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1746722" y="4632857"/>
              <a:ext cx="1073665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(84.0% </a:t>
              </a:r>
              <a:r>
                <a:rPr lang="es-MX" sz="900" i="1" dirty="0"/>
                <a:t>≤ X ≤ </a:t>
              </a:r>
              <a:r>
                <a:rPr lang="es-MX" sz="900" i="1" dirty="0" smtClean="0"/>
                <a:t>94.0%)</a:t>
              </a:r>
              <a:endParaRPr lang="es-MX" sz="900" i="1" dirty="0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1747624" y="4940332"/>
              <a:ext cx="1076421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(74.0% </a:t>
              </a:r>
              <a:r>
                <a:rPr lang="es-MX" sz="900" i="1" dirty="0"/>
                <a:t>≤</a:t>
              </a:r>
              <a:r>
                <a:rPr lang="es-MX" sz="900" i="1" dirty="0" smtClean="0"/>
                <a:t> </a:t>
              </a:r>
              <a:r>
                <a:rPr lang="es-MX" sz="900" i="1" dirty="0"/>
                <a:t>X &lt;</a:t>
              </a:r>
              <a:r>
                <a:rPr lang="es-MX" sz="900" i="1" dirty="0" smtClean="0"/>
                <a:t> 84.0%)</a:t>
              </a:r>
              <a:endParaRPr lang="es-MX" sz="900" i="1" dirty="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1763190" y="5257704"/>
              <a:ext cx="629979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/>
                <a:t>(</a:t>
              </a:r>
              <a:r>
                <a:rPr lang="es-MX" sz="900" i="1" dirty="0" smtClean="0"/>
                <a:t>X&lt;74.0%)</a:t>
              </a:r>
              <a:endParaRPr lang="es-MX" sz="900" i="1" dirty="0"/>
            </a:p>
          </p:txBody>
        </p:sp>
      </p:grpSp>
      <p:sp>
        <p:nvSpPr>
          <p:cNvPr id="63" name="CuadroTexto 62"/>
          <p:cNvSpPr txBox="1"/>
          <p:nvPr/>
        </p:nvSpPr>
        <p:spPr>
          <a:xfrm>
            <a:off x="10596063" y="5637146"/>
            <a:ext cx="1306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BFBFBF"/>
                </a:solidFill>
                <a:latin typeface="Century Gothic" panose="020B0502020202020204" pitchFamily="34" charset="0"/>
              </a:rPr>
              <a:t>INAI 73.3 %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4499297" y="1755235"/>
            <a:ext cx="6848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Mapa. Recursos </a:t>
            </a:r>
            <a:r>
              <a:rPr lang="es-MX" sz="1200" b="1" dirty="0">
                <a:solidFill>
                  <a:srgbClr val="10253F"/>
                </a:solidFill>
                <a:latin typeface="Century Gothic" panose="020B0502020202020204" pitchFamily="34" charset="0"/>
              </a:rPr>
              <a:t>admitidos respecto del total de recursos recibidos</a:t>
            </a:r>
          </a:p>
        </p:txBody>
      </p:sp>
      <p:sp>
        <p:nvSpPr>
          <p:cNvPr id="75" name="Rectángulo redondeado 74"/>
          <p:cNvSpPr/>
          <p:nvPr/>
        </p:nvSpPr>
        <p:spPr>
          <a:xfrm rot="5400000">
            <a:off x="7221614" y="5459453"/>
            <a:ext cx="414623" cy="1347896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</a:p>
          <a:p>
            <a:pPr algn="ctr"/>
            <a:r>
              <a:rPr lang="es-MX" sz="1600" dirty="0" smtClean="0"/>
              <a:t>84.0%</a:t>
            </a:r>
            <a:endParaRPr lang="es-MX" sz="1600" dirty="0"/>
          </a:p>
        </p:txBody>
      </p:sp>
      <p:grpSp>
        <p:nvGrpSpPr>
          <p:cNvPr id="77" name="Grupo 76"/>
          <p:cNvGrpSpPr/>
          <p:nvPr/>
        </p:nvGrpSpPr>
        <p:grpSpPr>
          <a:xfrm>
            <a:off x="8950583" y="2662382"/>
            <a:ext cx="464348" cy="1911851"/>
            <a:chOff x="695600" y="1587262"/>
            <a:chExt cx="540000" cy="3098436"/>
          </a:xfrm>
        </p:grpSpPr>
        <p:sp>
          <p:nvSpPr>
            <p:cNvPr id="78" name="33 Rectángulo redondeado"/>
            <p:cNvSpPr/>
            <p:nvPr/>
          </p:nvSpPr>
          <p:spPr>
            <a:xfrm>
              <a:off x="695600" y="1587262"/>
              <a:ext cx="540000" cy="540000"/>
            </a:xfrm>
            <a:prstGeom prst="roundRect">
              <a:avLst/>
            </a:prstGeom>
            <a:solidFill>
              <a:srgbClr val="006887"/>
            </a:solidFill>
            <a:ln w="38100"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9" name="34 Rectángulo redondeado"/>
            <p:cNvSpPr/>
            <p:nvPr/>
          </p:nvSpPr>
          <p:spPr>
            <a:xfrm>
              <a:off x="695600" y="2226871"/>
              <a:ext cx="540000" cy="540000"/>
            </a:xfrm>
            <a:prstGeom prst="roundRect">
              <a:avLst/>
            </a:prstGeom>
            <a:solidFill>
              <a:srgbClr val="10253F"/>
            </a:solidFill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0" name="35 Rectángulo redondeado"/>
            <p:cNvSpPr/>
            <p:nvPr/>
          </p:nvSpPr>
          <p:spPr>
            <a:xfrm>
              <a:off x="695600" y="2866480"/>
              <a:ext cx="540000" cy="540000"/>
            </a:xfrm>
            <a:prstGeom prst="roundRect">
              <a:avLst/>
            </a:prstGeom>
            <a:solidFill>
              <a:srgbClr val="10253F"/>
            </a:solidFill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1" name="36 Rectángulo redondeado"/>
            <p:cNvSpPr/>
            <p:nvPr/>
          </p:nvSpPr>
          <p:spPr>
            <a:xfrm>
              <a:off x="695600" y="3506089"/>
              <a:ext cx="540000" cy="540000"/>
            </a:xfrm>
            <a:prstGeom prst="roundRect">
              <a:avLst/>
            </a:prstGeom>
            <a:solidFill>
              <a:srgbClr val="10253F"/>
            </a:solidFill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2" name="37 Rectángulo redondeado"/>
            <p:cNvSpPr/>
            <p:nvPr/>
          </p:nvSpPr>
          <p:spPr>
            <a:xfrm>
              <a:off x="695600" y="4145698"/>
              <a:ext cx="540000" cy="540000"/>
            </a:xfrm>
            <a:prstGeom prst="roundRect">
              <a:avLst/>
            </a:prstGeom>
            <a:solidFill>
              <a:srgbClr val="10253F"/>
            </a:solidFill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84" name="Picture 2" descr="Imagen relacionada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77" y="1673818"/>
              <a:ext cx="445289" cy="355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Imagen 8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776871" y="2279936"/>
              <a:ext cx="397702" cy="395934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777773" y="3553835"/>
              <a:ext cx="398279" cy="398279"/>
            </a:xfrm>
            <a:prstGeom prst="rect">
              <a:avLst/>
            </a:prstGeom>
          </p:spPr>
        </p:pic>
        <p:pic>
          <p:nvPicPr>
            <p:cNvPr id="87" name="Picture 10" descr="Resultado de imagen para ICONO JUSTICIA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35" y="2913076"/>
              <a:ext cx="446807" cy="44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761727" y="4201702"/>
              <a:ext cx="427991" cy="427991"/>
            </a:xfrm>
            <a:prstGeom prst="rect">
              <a:avLst/>
            </a:prstGeom>
          </p:spPr>
        </p:pic>
      </p:grpSp>
      <p:sp>
        <p:nvSpPr>
          <p:cNvPr id="91" name="Rectángulo redondeado 90"/>
          <p:cNvSpPr/>
          <p:nvPr/>
        </p:nvSpPr>
        <p:spPr>
          <a:xfrm>
            <a:off x="9812536" y="3749856"/>
            <a:ext cx="2000381" cy="413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76.3% </a:t>
            </a:r>
            <a:r>
              <a:rPr lang="es-MX" sz="105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del total </a:t>
            </a:r>
          </a:p>
          <a:p>
            <a:pPr algn="r"/>
            <a:r>
              <a:rPr lang="es-MX" sz="105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de sujetos</a:t>
            </a:r>
          </a:p>
          <a:p>
            <a:pPr algn="r"/>
            <a:r>
              <a:rPr lang="es-MX" sz="105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 obligados</a:t>
            </a:r>
            <a:endParaRPr lang="es-MX" sz="105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8566917" y="2301923"/>
            <a:ext cx="325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Recursos recibidos según sujeto obligado</a:t>
            </a:r>
            <a:endParaRPr lang="es-MX" sz="12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ángulo redondeado 55"/>
          <p:cNvSpPr/>
          <p:nvPr/>
        </p:nvSpPr>
        <p:spPr>
          <a:xfrm>
            <a:off x="1092110" y="2017430"/>
            <a:ext cx="557022" cy="1812855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400" dirty="0"/>
              <a:t>Acceso a la información pública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1092110" y="4013068"/>
            <a:ext cx="557022" cy="18144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400" dirty="0"/>
              <a:t>Protección de datos personales</a:t>
            </a:r>
          </a:p>
        </p:txBody>
      </p:sp>
      <p:sp>
        <p:nvSpPr>
          <p:cNvPr id="58" name="CuadroTexto 15"/>
          <p:cNvSpPr txBox="1"/>
          <p:nvPr/>
        </p:nvSpPr>
        <p:spPr>
          <a:xfrm rot="16200000">
            <a:off x="1242432" y="2707533"/>
            <a:ext cx="1483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</a:rPr>
              <a:t>96.9%</a:t>
            </a:r>
            <a:endParaRPr lang="es-MX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CuadroTexto 15"/>
          <p:cNvSpPr txBox="1"/>
          <p:nvPr/>
        </p:nvSpPr>
        <p:spPr>
          <a:xfrm rot="16200000">
            <a:off x="1242432" y="4637607"/>
            <a:ext cx="1483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</a:rPr>
              <a:t>3.1%</a:t>
            </a:r>
            <a:endParaRPr lang="es-MX" sz="3000" b="1" dirty="0">
              <a:solidFill>
                <a:srgbClr val="10253F"/>
              </a:solidFill>
            </a:endParaRPr>
          </a:p>
        </p:txBody>
      </p:sp>
      <p:sp>
        <p:nvSpPr>
          <p:cNvPr id="65" name="Rectángulo redondeado 64"/>
          <p:cNvSpPr/>
          <p:nvPr/>
        </p:nvSpPr>
        <p:spPr>
          <a:xfrm rot="16200000">
            <a:off x="-1557179" y="3607351"/>
            <a:ext cx="4477800" cy="592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0C223C"/>
                </a:solidFill>
                <a:latin typeface="Century Gothic" panose="020B0502020202020204" pitchFamily="34" charset="0"/>
              </a:rPr>
              <a:t>42,418 </a:t>
            </a:r>
            <a:endParaRPr lang="es-MX" sz="2400" b="1" dirty="0">
              <a:solidFill>
                <a:srgbClr val="0C223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b="1" dirty="0">
                <a:solidFill>
                  <a:srgbClr val="0C223C"/>
                </a:solidFill>
                <a:latin typeface="Century Gothic" panose="020B0502020202020204" pitchFamily="34" charset="0"/>
              </a:rPr>
              <a:t>recursos de revisión recibidos</a:t>
            </a:r>
          </a:p>
        </p:txBody>
      </p:sp>
      <p:pic>
        <p:nvPicPr>
          <p:cNvPr id="68" name="Picture 2" descr="Resultado de imagen para icono transparencia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6628"/>
          <a:stretch/>
        </p:blipFill>
        <p:spPr bwMode="auto">
          <a:xfrm>
            <a:off x="2915716" y="2607877"/>
            <a:ext cx="800965" cy="7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n relacionada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4940" r="23423" b="12354"/>
          <a:stretch/>
        </p:blipFill>
        <p:spPr bwMode="auto">
          <a:xfrm>
            <a:off x="2999081" y="4691085"/>
            <a:ext cx="628720" cy="5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2079502" y="6000199"/>
            <a:ext cx="2601422" cy="431907"/>
            <a:chOff x="672488" y="5593467"/>
            <a:chExt cx="2601422" cy="431907"/>
          </a:xfrm>
        </p:grpSpPr>
        <p:sp>
          <p:nvSpPr>
            <p:cNvPr id="109" name="Rectángulo 108"/>
            <p:cNvSpPr/>
            <p:nvPr/>
          </p:nvSpPr>
          <p:spPr>
            <a:xfrm>
              <a:off x="2244039" y="5791805"/>
              <a:ext cx="100540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No especificado</a:t>
              </a:r>
              <a:endParaRPr lang="es-MX" sz="900" dirty="0"/>
            </a:p>
          </p:txBody>
        </p:sp>
        <p:sp>
          <p:nvSpPr>
            <p:cNvPr id="113" name="Rectángulo 112"/>
            <p:cNvSpPr/>
            <p:nvPr/>
          </p:nvSpPr>
          <p:spPr>
            <a:xfrm>
              <a:off x="1002503" y="5794542"/>
              <a:ext cx="82586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Desechados</a:t>
              </a:r>
              <a:endParaRPr lang="es-MX" sz="900" dirty="0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672488" y="5593467"/>
              <a:ext cx="2601422" cy="320616"/>
              <a:chOff x="672488" y="5593467"/>
              <a:chExt cx="2601422" cy="320616"/>
            </a:xfrm>
          </p:grpSpPr>
          <p:cxnSp>
            <p:nvCxnSpPr>
              <p:cNvPr id="102" name="Conector recto 101"/>
              <p:cNvCxnSpPr/>
              <p:nvPr/>
            </p:nvCxnSpPr>
            <p:spPr>
              <a:xfrm flipH="1">
                <a:off x="672488" y="5914083"/>
                <a:ext cx="339182" cy="0"/>
              </a:xfrm>
              <a:prstGeom prst="line">
                <a:avLst/>
              </a:prstGeom>
              <a:ln w="165100">
                <a:solidFill>
                  <a:srgbClr val="3185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ángulo 107"/>
              <p:cNvSpPr/>
              <p:nvPr/>
            </p:nvSpPr>
            <p:spPr>
              <a:xfrm>
                <a:off x="2242859" y="5597883"/>
                <a:ext cx="103105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900" dirty="0" smtClean="0"/>
                  <a:t>No presentados</a:t>
                </a:r>
                <a:endParaRPr lang="es-MX" sz="900" dirty="0"/>
              </a:p>
            </p:txBody>
          </p:sp>
          <p:cxnSp>
            <p:nvCxnSpPr>
              <p:cNvPr id="110" name="Conector recto 109"/>
              <p:cNvCxnSpPr/>
              <p:nvPr/>
            </p:nvCxnSpPr>
            <p:spPr>
              <a:xfrm flipH="1">
                <a:off x="1912844" y="5687004"/>
                <a:ext cx="339182" cy="0"/>
              </a:xfrm>
              <a:prstGeom prst="line">
                <a:avLst/>
              </a:prstGeom>
              <a:ln w="165100">
                <a:solidFill>
                  <a:srgbClr val="93C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ector recto 110"/>
              <p:cNvCxnSpPr/>
              <p:nvPr/>
            </p:nvCxnSpPr>
            <p:spPr>
              <a:xfrm flipH="1">
                <a:off x="672488" y="5687004"/>
                <a:ext cx="339182" cy="0"/>
              </a:xfrm>
              <a:prstGeom prst="line">
                <a:avLst/>
              </a:prstGeom>
              <a:ln w="165100">
                <a:solidFill>
                  <a:srgbClr val="132B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ector recto 111"/>
              <p:cNvCxnSpPr/>
              <p:nvPr/>
            </p:nvCxnSpPr>
            <p:spPr>
              <a:xfrm flipH="1">
                <a:off x="1912844" y="5914083"/>
                <a:ext cx="339182" cy="0"/>
              </a:xfrm>
              <a:prstGeom prst="line">
                <a:avLst/>
              </a:prstGeom>
              <a:ln w="16510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tángulo 113"/>
              <p:cNvSpPr/>
              <p:nvPr/>
            </p:nvSpPr>
            <p:spPr>
              <a:xfrm>
                <a:off x="1002503" y="5593467"/>
                <a:ext cx="691215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900" dirty="0" smtClean="0"/>
                  <a:t>Admitidos</a:t>
                </a:r>
                <a:endParaRPr lang="es-MX" sz="900" dirty="0"/>
              </a:p>
            </p:txBody>
          </p:sp>
        </p:grpSp>
      </p:grpSp>
      <p:sp>
        <p:nvSpPr>
          <p:cNvPr id="115" name="CuadroTexto 114"/>
          <p:cNvSpPr txBox="1"/>
          <p:nvPr/>
        </p:nvSpPr>
        <p:spPr>
          <a:xfrm>
            <a:off x="385613" y="1611565"/>
            <a:ext cx="349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Recursos recibidos según materia y estatus</a:t>
            </a:r>
            <a:endParaRPr lang="es-MX" sz="12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4398174" y="2041174"/>
            <a:ext cx="6759339" cy="4324763"/>
            <a:chOff x="3696693" y="940470"/>
            <a:chExt cx="8374063" cy="5657851"/>
          </a:xfrm>
          <a:solidFill>
            <a:srgbClr val="10253F"/>
          </a:solidFill>
        </p:grpSpPr>
        <p:sp>
          <p:nvSpPr>
            <p:cNvPr id="66" name="Freeform 86"/>
            <p:cNvSpPr>
              <a:spLocks/>
            </p:cNvSpPr>
            <p:nvPr/>
          </p:nvSpPr>
          <p:spPr bwMode="auto">
            <a:xfrm flipV="1">
              <a:off x="3696693" y="940470"/>
              <a:ext cx="1033462" cy="1497012"/>
            </a:xfrm>
            <a:custGeom>
              <a:avLst/>
              <a:gdLst>
                <a:gd name="T0" fmla="*/ 0 w 3611"/>
                <a:gd name="T1" fmla="*/ 1493577 h 5230"/>
                <a:gd name="T2" fmla="*/ 202342 w 3611"/>
                <a:gd name="T3" fmla="*/ 1484131 h 5230"/>
                <a:gd name="T4" fmla="*/ 617044 w 3611"/>
                <a:gd name="T5" fmla="*/ 1483273 h 5230"/>
                <a:gd name="T6" fmla="*/ 592431 w 3611"/>
                <a:gd name="T7" fmla="*/ 1447207 h 5230"/>
                <a:gd name="T8" fmla="*/ 532615 w 3611"/>
                <a:gd name="T9" fmla="*/ 1375362 h 5230"/>
                <a:gd name="T10" fmla="*/ 535191 w 3611"/>
                <a:gd name="T11" fmla="*/ 1281763 h 5230"/>
                <a:gd name="T12" fmla="*/ 574686 w 3611"/>
                <a:gd name="T13" fmla="*/ 1209918 h 5230"/>
                <a:gd name="T14" fmla="*/ 572397 w 3611"/>
                <a:gd name="T15" fmla="*/ 1167841 h 5230"/>
                <a:gd name="T16" fmla="*/ 556656 w 3611"/>
                <a:gd name="T17" fmla="*/ 1129772 h 5230"/>
                <a:gd name="T18" fmla="*/ 546353 w 3611"/>
                <a:gd name="T19" fmla="*/ 959175 h 5230"/>
                <a:gd name="T20" fmla="*/ 574114 w 3611"/>
                <a:gd name="T21" fmla="*/ 925686 h 5230"/>
                <a:gd name="T22" fmla="*/ 569821 w 3611"/>
                <a:gd name="T23" fmla="*/ 840101 h 5230"/>
                <a:gd name="T24" fmla="*/ 566959 w 3611"/>
                <a:gd name="T25" fmla="*/ 705571 h 5230"/>
                <a:gd name="T26" fmla="*/ 583558 w 3611"/>
                <a:gd name="T27" fmla="*/ 673512 h 5230"/>
                <a:gd name="T28" fmla="*/ 589282 w 3611"/>
                <a:gd name="T29" fmla="*/ 638019 h 5230"/>
                <a:gd name="T30" fmla="*/ 624771 w 3611"/>
                <a:gd name="T31" fmla="*/ 602812 h 5230"/>
                <a:gd name="T32" fmla="*/ 628492 w 3611"/>
                <a:gd name="T33" fmla="*/ 566746 h 5230"/>
                <a:gd name="T34" fmla="*/ 686017 w 3611"/>
                <a:gd name="T35" fmla="*/ 543275 h 5230"/>
                <a:gd name="T36" fmla="*/ 721220 w 3611"/>
                <a:gd name="T37" fmla="*/ 497764 h 5230"/>
                <a:gd name="T38" fmla="*/ 784470 w 3611"/>
                <a:gd name="T39" fmla="*/ 439944 h 5230"/>
                <a:gd name="T40" fmla="*/ 821389 w 3611"/>
                <a:gd name="T41" fmla="*/ 355505 h 5230"/>
                <a:gd name="T42" fmla="*/ 839420 w 3611"/>
                <a:gd name="T43" fmla="*/ 272782 h 5230"/>
                <a:gd name="T44" fmla="*/ 876912 w 3611"/>
                <a:gd name="T45" fmla="*/ 270493 h 5230"/>
                <a:gd name="T46" fmla="*/ 890649 w 3611"/>
                <a:gd name="T47" fmla="*/ 243300 h 5230"/>
                <a:gd name="T48" fmla="*/ 935010 w 3611"/>
                <a:gd name="T49" fmla="*/ 193781 h 5230"/>
                <a:gd name="T50" fmla="*/ 951896 w 3611"/>
                <a:gd name="T51" fmla="*/ 142832 h 5230"/>
                <a:gd name="T52" fmla="*/ 1009135 w 3611"/>
                <a:gd name="T53" fmla="*/ 118788 h 5230"/>
                <a:gd name="T54" fmla="*/ 1000263 w 3611"/>
                <a:gd name="T55" fmla="*/ 80432 h 5230"/>
                <a:gd name="T56" fmla="*/ 1020583 w 3611"/>
                <a:gd name="T57" fmla="*/ 0 h 5230"/>
                <a:gd name="T58" fmla="*/ 889504 w 3611"/>
                <a:gd name="T59" fmla="*/ 10877 h 5230"/>
                <a:gd name="T60" fmla="*/ 768442 w 3611"/>
                <a:gd name="T61" fmla="*/ 21181 h 5230"/>
                <a:gd name="T62" fmla="*/ 666270 w 3611"/>
                <a:gd name="T63" fmla="*/ 30341 h 5230"/>
                <a:gd name="T64" fmla="*/ 695176 w 3611"/>
                <a:gd name="T65" fmla="*/ 62113 h 5230"/>
                <a:gd name="T66" fmla="*/ 690883 w 3611"/>
                <a:gd name="T67" fmla="*/ 108197 h 5230"/>
                <a:gd name="T68" fmla="*/ 704048 w 3611"/>
                <a:gd name="T69" fmla="*/ 178039 h 5230"/>
                <a:gd name="T70" fmla="*/ 665125 w 3611"/>
                <a:gd name="T71" fmla="*/ 239007 h 5230"/>
                <a:gd name="T72" fmla="*/ 634788 w 3611"/>
                <a:gd name="T73" fmla="*/ 279938 h 5230"/>
                <a:gd name="T74" fmla="*/ 615899 w 3611"/>
                <a:gd name="T75" fmla="*/ 301979 h 5230"/>
                <a:gd name="T76" fmla="*/ 576690 w 3611"/>
                <a:gd name="T77" fmla="*/ 342910 h 5230"/>
                <a:gd name="T78" fmla="*/ 539484 w 3611"/>
                <a:gd name="T79" fmla="*/ 386990 h 5230"/>
                <a:gd name="T80" fmla="*/ 505712 w 3611"/>
                <a:gd name="T81" fmla="*/ 433647 h 5230"/>
                <a:gd name="T82" fmla="*/ 384078 w 3611"/>
                <a:gd name="T83" fmla="*/ 534402 h 5230"/>
                <a:gd name="T84" fmla="*/ 305946 w 3611"/>
                <a:gd name="T85" fmla="*/ 597374 h 5230"/>
                <a:gd name="T86" fmla="*/ 283909 w 3611"/>
                <a:gd name="T87" fmla="*/ 716161 h 5230"/>
                <a:gd name="T88" fmla="*/ 281619 w 3611"/>
                <a:gd name="T89" fmla="*/ 784858 h 5230"/>
                <a:gd name="T90" fmla="*/ 224952 w 3611"/>
                <a:gd name="T91" fmla="*/ 828366 h 5230"/>
                <a:gd name="T92" fmla="*/ 231821 w 3611"/>
                <a:gd name="T93" fmla="*/ 936849 h 5230"/>
                <a:gd name="T94" fmla="*/ 174295 w 3611"/>
                <a:gd name="T95" fmla="*/ 990947 h 5230"/>
                <a:gd name="T96" fmla="*/ 162274 w 3611"/>
                <a:gd name="T97" fmla="*/ 1079967 h 5230"/>
                <a:gd name="T98" fmla="*/ 94159 w 3611"/>
                <a:gd name="T99" fmla="*/ 1172707 h 5230"/>
                <a:gd name="T100" fmla="*/ 105321 w 3611"/>
                <a:gd name="T101" fmla="*/ 1228237 h 5230"/>
                <a:gd name="T102" fmla="*/ 119631 w 3611"/>
                <a:gd name="T103" fmla="*/ 1269169 h 5230"/>
                <a:gd name="T104" fmla="*/ 77846 w 3611"/>
                <a:gd name="T105" fmla="*/ 1319260 h 5230"/>
                <a:gd name="T106" fmla="*/ 51229 w 3611"/>
                <a:gd name="T107" fmla="*/ 1383090 h 5230"/>
                <a:gd name="T108" fmla="*/ 39782 w 3611"/>
                <a:gd name="T109" fmla="*/ 1411428 h 5230"/>
                <a:gd name="T110" fmla="*/ 0 w 3611"/>
                <a:gd name="T111" fmla="*/ 1493577 h 52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11"/>
                <a:gd name="T169" fmla="*/ 0 h 5230"/>
                <a:gd name="T170" fmla="*/ 3611 w 3611"/>
                <a:gd name="T171" fmla="*/ 5230 h 52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11" h="5230">
                  <a:moveTo>
                    <a:pt x="0" y="5218"/>
                  </a:moveTo>
                  <a:cubicBezTo>
                    <a:pt x="237" y="5230"/>
                    <a:pt x="472" y="5209"/>
                    <a:pt x="707" y="5185"/>
                  </a:cubicBezTo>
                  <a:cubicBezTo>
                    <a:pt x="1190" y="5179"/>
                    <a:pt x="1673" y="5187"/>
                    <a:pt x="2156" y="5182"/>
                  </a:cubicBezTo>
                  <a:cubicBezTo>
                    <a:pt x="2130" y="5139"/>
                    <a:pt x="2095" y="5101"/>
                    <a:pt x="2070" y="5056"/>
                  </a:cubicBezTo>
                  <a:cubicBezTo>
                    <a:pt x="1958" y="5015"/>
                    <a:pt x="1928" y="4892"/>
                    <a:pt x="1861" y="4805"/>
                  </a:cubicBezTo>
                  <a:cubicBezTo>
                    <a:pt x="1781" y="4708"/>
                    <a:pt x="1921" y="4583"/>
                    <a:pt x="1870" y="4478"/>
                  </a:cubicBezTo>
                  <a:cubicBezTo>
                    <a:pt x="1774" y="4310"/>
                    <a:pt x="1925" y="4288"/>
                    <a:pt x="2008" y="4227"/>
                  </a:cubicBezTo>
                  <a:cubicBezTo>
                    <a:pt x="1984" y="4181"/>
                    <a:pt x="1964" y="4126"/>
                    <a:pt x="2000" y="4080"/>
                  </a:cubicBezTo>
                  <a:cubicBezTo>
                    <a:pt x="2042" y="4021"/>
                    <a:pt x="1945" y="4000"/>
                    <a:pt x="1945" y="3947"/>
                  </a:cubicBezTo>
                  <a:cubicBezTo>
                    <a:pt x="1898" y="3755"/>
                    <a:pt x="1827" y="3542"/>
                    <a:pt x="1909" y="3351"/>
                  </a:cubicBezTo>
                  <a:cubicBezTo>
                    <a:pt x="1920" y="3299"/>
                    <a:pt x="1975" y="3274"/>
                    <a:pt x="2006" y="3234"/>
                  </a:cubicBezTo>
                  <a:cubicBezTo>
                    <a:pt x="2051" y="3133"/>
                    <a:pt x="1943" y="3033"/>
                    <a:pt x="1991" y="2935"/>
                  </a:cubicBezTo>
                  <a:cubicBezTo>
                    <a:pt x="2052" y="2784"/>
                    <a:pt x="2051" y="2616"/>
                    <a:pt x="1981" y="2465"/>
                  </a:cubicBezTo>
                  <a:cubicBezTo>
                    <a:pt x="1961" y="2414"/>
                    <a:pt x="2008" y="2383"/>
                    <a:pt x="2039" y="2353"/>
                  </a:cubicBezTo>
                  <a:cubicBezTo>
                    <a:pt x="2045" y="2312"/>
                    <a:pt x="2052" y="2271"/>
                    <a:pt x="2059" y="2229"/>
                  </a:cubicBezTo>
                  <a:cubicBezTo>
                    <a:pt x="2106" y="2190"/>
                    <a:pt x="2114" y="2113"/>
                    <a:pt x="2183" y="2106"/>
                  </a:cubicBezTo>
                  <a:cubicBezTo>
                    <a:pt x="2187" y="2064"/>
                    <a:pt x="2192" y="2022"/>
                    <a:pt x="2196" y="1980"/>
                  </a:cubicBezTo>
                  <a:cubicBezTo>
                    <a:pt x="2242" y="1909"/>
                    <a:pt x="2342" y="1963"/>
                    <a:pt x="2397" y="1898"/>
                  </a:cubicBezTo>
                  <a:cubicBezTo>
                    <a:pt x="2445" y="1851"/>
                    <a:pt x="2486" y="1798"/>
                    <a:pt x="2520" y="1739"/>
                  </a:cubicBezTo>
                  <a:cubicBezTo>
                    <a:pt x="2624" y="1705"/>
                    <a:pt x="2629" y="1566"/>
                    <a:pt x="2741" y="1537"/>
                  </a:cubicBezTo>
                  <a:cubicBezTo>
                    <a:pt x="2781" y="1431"/>
                    <a:pt x="2932" y="1392"/>
                    <a:pt x="2870" y="1242"/>
                  </a:cubicBezTo>
                  <a:cubicBezTo>
                    <a:pt x="2967" y="1178"/>
                    <a:pt x="2918" y="1053"/>
                    <a:pt x="2933" y="953"/>
                  </a:cubicBezTo>
                  <a:cubicBezTo>
                    <a:pt x="2976" y="951"/>
                    <a:pt x="3020" y="949"/>
                    <a:pt x="3064" y="945"/>
                  </a:cubicBezTo>
                  <a:cubicBezTo>
                    <a:pt x="3072" y="909"/>
                    <a:pt x="3088" y="877"/>
                    <a:pt x="3112" y="850"/>
                  </a:cubicBezTo>
                  <a:cubicBezTo>
                    <a:pt x="3202" y="830"/>
                    <a:pt x="3357" y="892"/>
                    <a:pt x="3267" y="677"/>
                  </a:cubicBezTo>
                  <a:cubicBezTo>
                    <a:pt x="3287" y="618"/>
                    <a:pt x="3267" y="539"/>
                    <a:pt x="3326" y="499"/>
                  </a:cubicBezTo>
                  <a:cubicBezTo>
                    <a:pt x="3370" y="423"/>
                    <a:pt x="3480" y="489"/>
                    <a:pt x="3526" y="415"/>
                  </a:cubicBezTo>
                  <a:cubicBezTo>
                    <a:pt x="3538" y="366"/>
                    <a:pt x="3486" y="330"/>
                    <a:pt x="3495" y="281"/>
                  </a:cubicBezTo>
                  <a:cubicBezTo>
                    <a:pt x="3530" y="188"/>
                    <a:pt x="3611" y="116"/>
                    <a:pt x="3566" y="0"/>
                  </a:cubicBezTo>
                  <a:cubicBezTo>
                    <a:pt x="3423" y="62"/>
                    <a:pt x="3259" y="13"/>
                    <a:pt x="3108" y="38"/>
                  </a:cubicBezTo>
                  <a:cubicBezTo>
                    <a:pt x="2971" y="80"/>
                    <a:pt x="2824" y="57"/>
                    <a:pt x="2685" y="74"/>
                  </a:cubicBezTo>
                  <a:cubicBezTo>
                    <a:pt x="2569" y="108"/>
                    <a:pt x="2447" y="100"/>
                    <a:pt x="2328" y="106"/>
                  </a:cubicBezTo>
                  <a:cubicBezTo>
                    <a:pt x="2348" y="153"/>
                    <a:pt x="2396" y="180"/>
                    <a:pt x="2429" y="217"/>
                  </a:cubicBezTo>
                  <a:cubicBezTo>
                    <a:pt x="2449" y="271"/>
                    <a:pt x="2427" y="326"/>
                    <a:pt x="2414" y="378"/>
                  </a:cubicBezTo>
                  <a:cubicBezTo>
                    <a:pt x="2451" y="453"/>
                    <a:pt x="2511" y="528"/>
                    <a:pt x="2460" y="622"/>
                  </a:cubicBezTo>
                  <a:cubicBezTo>
                    <a:pt x="2414" y="693"/>
                    <a:pt x="2369" y="764"/>
                    <a:pt x="2324" y="835"/>
                  </a:cubicBezTo>
                  <a:cubicBezTo>
                    <a:pt x="2249" y="846"/>
                    <a:pt x="2213" y="906"/>
                    <a:pt x="2218" y="978"/>
                  </a:cubicBezTo>
                  <a:cubicBezTo>
                    <a:pt x="2168" y="979"/>
                    <a:pt x="2146" y="1005"/>
                    <a:pt x="2152" y="1055"/>
                  </a:cubicBezTo>
                  <a:cubicBezTo>
                    <a:pt x="2152" y="1135"/>
                    <a:pt x="2016" y="1118"/>
                    <a:pt x="2015" y="1198"/>
                  </a:cubicBezTo>
                  <a:cubicBezTo>
                    <a:pt x="2021" y="1277"/>
                    <a:pt x="1944" y="1318"/>
                    <a:pt x="1885" y="1352"/>
                  </a:cubicBezTo>
                  <a:cubicBezTo>
                    <a:pt x="1850" y="1409"/>
                    <a:pt x="1811" y="1464"/>
                    <a:pt x="1767" y="1515"/>
                  </a:cubicBezTo>
                  <a:cubicBezTo>
                    <a:pt x="1675" y="1688"/>
                    <a:pt x="1469" y="1729"/>
                    <a:pt x="1342" y="1867"/>
                  </a:cubicBezTo>
                  <a:cubicBezTo>
                    <a:pt x="1257" y="1949"/>
                    <a:pt x="1144" y="1993"/>
                    <a:pt x="1069" y="2087"/>
                  </a:cubicBezTo>
                  <a:cubicBezTo>
                    <a:pt x="1113" y="2247"/>
                    <a:pt x="928" y="2340"/>
                    <a:pt x="992" y="2502"/>
                  </a:cubicBezTo>
                  <a:cubicBezTo>
                    <a:pt x="990" y="2562"/>
                    <a:pt x="986" y="2682"/>
                    <a:pt x="984" y="2742"/>
                  </a:cubicBezTo>
                  <a:cubicBezTo>
                    <a:pt x="927" y="2805"/>
                    <a:pt x="859" y="2853"/>
                    <a:pt x="786" y="2894"/>
                  </a:cubicBezTo>
                  <a:cubicBezTo>
                    <a:pt x="814" y="3019"/>
                    <a:pt x="822" y="3145"/>
                    <a:pt x="810" y="3273"/>
                  </a:cubicBezTo>
                  <a:cubicBezTo>
                    <a:pt x="739" y="3332"/>
                    <a:pt x="676" y="3399"/>
                    <a:pt x="609" y="3462"/>
                  </a:cubicBezTo>
                  <a:cubicBezTo>
                    <a:pt x="579" y="3560"/>
                    <a:pt x="636" y="3684"/>
                    <a:pt x="567" y="3773"/>
                  </a:cubicBezTo>
                  <a:cubicBezTo>
                    <a:pt x="495" y="3886"/>
                    <a:pt x="436" y="4011"/>
                    <a:pt x="329" y="4097"/>
                  </a:cubicBezTo>
                  <a:cubicBezTo>
                    <a:pt x="339" y="4145"/>
                    <a:pt x="358" y="4243"/>
                    <a:pt x="368" y="4291"/>
                  </a:cubicBezTo>
                  <a:cubicBezTo>
                    <a:pt x="382" y="4339"/>
                    <a:pt x="437" y="4382"/>
                    <a:pt x="418" y="4434"/>
                  </a:cubicBezTo>
                  <a:cubicBezTo>
                    <a:pt x="366" y="4490"/>
                    <a:pt x="298" y="4535"/>
                    <a:pt x="272" y="4609"/>
                  </a:cubicBezTo>
                  <a:cubicBezTo>
                    <a:pt x="230" y="4700"/>
                    <a:pt x="39" y="4614"/>
                    <a:pt x="179" y="4832"/>
                  </a:cubicBezTo>
                  <a:cubicBezTo>
                    <a:pt x="169" y="4857"/>
                    <a:pt x="149" y="4906"/>
                    <a:pt x="139" y="4931"/>
                  </a:cubicBezTo>
                  <a:cubicBezTo>
                    <a:pt x="27" y="4982"/>
                    <a:pt x="37" y="5119"/>
                    <a:pt x="0" y="5218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 flipV="1">
              <a:off x="5747743" y="1353220"/>
              <a:ext cx="1566862" cy="1922462"/>
            </a:xfrm>
            <a:custGeom>
              <a:avLst/>
              <a:gdLst>
                <a:gd name="T0" fmla="*/ 455653 w 5471"/>
                <a:gd name="T1" fmla="*/ 1909569 h 6710"/>
                <a:gd name="T2" fmla="*/ 757512 w 5471"/>
                <a:gd name="T3" fmla="*/ 1886935 h 6710"/>
                <a:gd name="T4" fmla="*/ 896986 w 5471"/>
                <a:gd name="T5" fmla="*/ 1743968 h 6710"/>
                <a:gd name="T6" fmla="*/ 973167 w 5471"/>
                <a:gd name="T7" fmla="*/ 1648275 h 6710"/>
                <a:gd name="T8" fmla="*/ 1150158 w 5471"/>
                <a:gd name="T9" fmla="*/ 1512757 h 6710"/>
                <a:gd name="T10" fmla="*/ 1206865 w 5471"/>
                <a:gd name="T11" fmla="*/ 1305613 h 6710"/>
                <a:gd name="T12" fmla="*/ 1296792 w 5471"/>
                <a:gd name="T13" fmla="*/ 1184707 h 6710"/>
                <a:gd name="T14" fmla="*/ 1387866 w 5471"/>
                <a:gd name="T15" fmla="*/ 1114799 h 6710"/>
                <a:gd name="T16" fmla="*/ 1515025 w 5471"/>
                <a:gd name="T17" fmla="*/ 1058930 h 6710"/>
                <a:gd name="T18" fmla="*/ 1526194 w 5471"/>
                <a:gd name="T19" fmla="*/ 949484 h 6710"/>
                <a:gd name="T20" fmla="*/ 1439703 w 5471"/>
                <a:gd name="T21" fmla="*/ 804512 h 6710"/>
                <a:gd name="T22" fmla="*/ 1435407 w 5471"/>
                <a:gd name="T23" fmla="*/ 453827 h 6710"/>
                <a:gd name="T24" fmla="*/ 1446577 w 5471"/>
                <a:gd name="T25" fmla="*/ 342662 h 6710"/>
                <a:gd name="T26" fmla="*/ 1367245 w 5471"/>
                <a:gd name="T27" fmla="*/ 347820 h 6710"/>
                <a:gd name="T28" fmla="*/ 1305957 w 5471"/>
                <a:gd name="T29" fmla="*/ 371886 h 6710"/>
                <a:gd name="T30" fmla="*/ 1265576 w 5471"/>
                <a:gd name="T31" fmla="*/ 310001 h 6710"/>
                <a:gd name="T32" fmla="*/ 1205433 w 5471"/>
                <a:gd name="T33" fmla="*/ 232357 h 6710"/>
                <a:gd name="T34" fmla="*/ 1093452 w 5471"/>
                <a:gd name="T35" fmla="*/ 251840 h 6710"/>
                <a:gd name="T36" fmla="*/ 1041615 w 5471"/>
                <a:gd name="T37" fmla="*/ 262440 h 6710"/>
                <a:gd name="T38" fmla="*/ 949683 w 5471"/>
                <a:gd name="T39" fmla="*/ 331775 h 6710"/>
                <a:gd name="T40" fmla="*/ 819373 w 5471"/>
                <a:gd name="T41" fmla="*/ 383060 h 6710"/>
                <a:gd name="T42" fmla="*/ 701093 w 5471"/>
                <a:gd name="T43" fmla="*/ 188808 h 6710"/>
                <a:gd name="T44" fmla="*/ 656415 w 5471"/>
                <a:gd name="T45" fmla="*/ 20915 h 6710"/>
                <a:gd name="T46" fmla="*/ 513505 w 5471"/>
                <a:gd name="T47" fmla="*/ 76211 h 6710"/>
                <a:gd name="T48" fmla="*/ 398088 w 5471"/>
                <a:gd name="T49" fmla="*/ 186230 h 6710"/>
                <a:gd name="T50" fmla="*/ 290404 w 5471"/>
                <a:gd name="T51" fmla="*/ 274474 h 6710"/>
                <a:gd name="T52" fmla="*/ 280953 w 5471"/>
                <a:gd name="T53" fmla="*/ 380195 h 6710"/>
                <a:gd name="T54" fmla="*/ 231406 w 5471"/>
                <a:gd name="T55" fmla="*/ 461849 h 6710"/>
                <a:gd name="T56" fmla="*/ 123436 w 5471"/>
                <a:gd name="T57" fmla="*/ 463568 h 6710"/>
                <a:gd name="T58" fmla="*/ 131455 w 5471"/>
                <a:gd name="T59" fmla="*/ 554391 h 6710"/>
                <a:gd name="T60" fmla="*/ 79331 w 5471"/>
                <a:gd name="T61" fmla="*/ 683892 h 6710"/>
                <a:gd name="T62" fmla="*/ 11169 w 5471"/>
                <a:gd name="T63" fmla="*/ 838033 h 6710"/>
                <a:gd name="T64" fmla="*/ 121717 w 5471"/>
                <a:gd name="T65" fmla="*/ 840039 h 6710"/>
                <a:gd name="T66" fmla="*/ 147779 w 5471"/>
                <a:gd name="T67" fmla="*/ 986730 h 6710"/>
                <a:gd name="T68" fmla="*/ 140619 w 5471"/>
                <a:gd name="T69" fmla="*/ 1153477 h 6710"/>
                <a:gd name="T70" fmla="*/ 153794 w 5471"/>
                <a:gd name="T71" fmla="*/ 1280400 h 6710"/>
                <a:gd name="T72" fmla="*/ 164677 w 5471"/>
                <a:gd name="T73" fmla="*/ 1325668 h 6710"/>
                <a:gd name="T74" fmla="*/ 182719 w 5471"/>
                <a:gd name="T75" fmla="*/ 1456029 h 6710"/>
                <a:gd name="T76" fmla="*/ 165536 w 5471"/>
                <a:gd name="T77" fmla="*/ 1527942 h 6710"/>
                <a:gd name="T78" fmla="*/ 91933 w 5471"/>
                <a:gd name="T79" fmla="*/ 1655724 h 6710"/>
                <a:gd name="T80" fmla="*/ 123149 w 5471"/>
                <a:gd name="T81" fmla="*/ 1686094 h 6710"/>
                <a:gd name="T82" fmla="*/ 124295 w 5471"/>
                <a:gd name="T83" fmla="*/ 1728497 h 6710"/>
                <a:gd name="T84" fmla="*/ 293840 w 5471"/>
                <a:gd name="T85" fmla="*/ 1778063 h 67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71"/>
                <a:gd name="T130" fmla="*/ 0 h 6710"/>
                <a:gd name="T131" fmla="*/ 5471 w 5471"/>
                <a:gd name="T132" fmla="*/ 6710 h 67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71" h="6710">
                  <a:moveTo>
                    <a:pt x="1028" y="6699"/>
                  </a:moveTo>
                  <a:cubicBezTo>
                    <a:pt x="1217" y="6710"/>
                    <a:pt x="1404" y="6690"/>
                    <a:pt x="1591" y="6665"/>
                  </a:cubicBezTo>
                  <a:cubicBezTo>
                    <a:pt x="1861" y="6657"/>
                    <a:pt x="2131" y="6674"/>
                    <a:pt x="2401" y="6661"/>
                  </a:cubicBezTo>
                  <a:cubicBezTo>
                    <a:pt x="2482" y="6633"/>
                    <a:pt x="2561" y="6601"/>
                    <a:pt x="2645" y="6586"/>
                  </a:cubicBezTo>
                  <a:cubicBezTo>
                    <a:pt x="2709" y="6486"/>
                    <a:pt x="2763" y="6379"/>
                    <a:pt x="2832" y="6282"/>
                  </a:cubicBezTo>
                  <a:cubicBezTo>
                    <a:pt x="2939" y="6228"/>
                    <a:pt x="3031" y="6150"/>
                    <a:pt x="3132" y="6087"/>
                  </a:cubicBezTo>
                  <a:cubicBezTo>
                    <a:pt x="3183" y="5977"/>
                    <a:pt x="3284" y="5909"/>
                    <a:pt x="3383" y="5847"/>
                  </a:cubicBezTo>
                  <a:cubicBezTo>
                    <a:pt x="3387" y="5823"/>
                    <a:pt x="3394" y="5777"/>
                    <a:pt x="3398" y="5753"/>
                  </a:cubicBezTo>
                  <a:cubicBezTo>
                    <a:pt x="3452" y="5699"/>
                    <a:pt x="3535" y="5684"/>
                    <a:pt x="3573" y="5611"/>
                  </a:cubicBezTo>
                  <a:cubicBezTo>
                    <a:pt x="3740" y="5527"/>
                    <a:pt x="3900" y="5432"/>
                    <a:pt x="4016" y="5280"/>
                  </a:cubicBezTo>
                  <a:cubicBezTo>
                    <a:pt x="4026" y="5159"/>
                    <a:pt x="4090" y="5054"/>
                    <a:pt x="4138" y="4944"/>
                  </a:cubicBezTo>
                  <a:cubicBezTo>
                    <a:pt x="4317" y="4931"/>
                    <a:pt x="4116" y="4645"/>
                    <a:pt x="4214" y="4557"/>
                  </a:cubicBezTo>
                  <a:cubicBezTo>
                    <a:pt x="4281" y="4474"/>
                    <a:pt x="4326" y="4376"/>
                    <a:pt x="4353" y="4273"/>
                  </a:cubicBezTo>
                  <a:cubicBezTo>
                    <a:pt x="4411" y="4226"/>
                    <a:pt x="4479" y="4194"/>
                    <a:pt x="4528" y="4135"/>
                  </a:cubicBezTo>
                  <a:cubicBezTo>
                    <a:pt x="4550" y="4130"/>
                    <a:pt x="4594" y="4120"/>
                    <a:pt x="4616" y="4115"/>
                  </a:cubicBezTo>
                  <a:cubicBezTo>
                    <a:pt x="4664" y="4019"/>
                    <a:pt x="4741" y="3926"/>
                    <a:pt x="4846" y="3891"/>
                  </a:cubicBezTo>
                  <a:cubicBezTo>
                    <a:pt x="4970" y="3944"/>
                    <a:pt x="5023" y="3841"/>
                    <a:pt x="5093" y="3782"/>
                  </a:cubicBezTo>
                  <a:cubicBezTo>
                    <a:pt x="5157" y="3750"/>
                    <a:pt x="5226" y="3729"/>
                    <a:pt x="5290" y="3696"/>
                  </a:cubicBezTo>
                  <a:cubicBezTo>
                    <a:pt x="5330" y="3628"/>
                    <a:pt x="5390" y="3592"/>
                    <a:pt x="5471" y="3589"/>
                  </a:cubicBezTo>
                  <a:cubicBezTo>
                    <a:pt x="5463" y="3483"/>
                    <a:pt x="5369" y="3407"/>
                    <a:pt x="5329" y="3314"/>
                  </a:cubicBezTo>
                  <a:cubicBezTo>
                    <a:pt x="5277" y="3186"/>
                    <a:pt x="5082" y="3148"/>
                    <a:pt x="5142" y="2970"/>
                  </a:cubicBezTo>
                  <a:cubicBezTo>
                    <a:pt x="5099" y="2919"/>
                    <a:pt x="5067" y="2861"/>
                    <a:pt x="5027" y="2808"/>
                  </a:cubicBezTo>
                  <a:cubicBezTo>
                    <a:pt x="4970" y="2629"/>
                    <a:pt x="4836" y="2462"/>
                    <a:pt x="4883" y="2263"/>
                  </a:cubicBezTo>
                  <a:cubicBezTo>
                    <a:pt x="4951" y="2040"/>
                    <a:pt x="4900" y="1795"/>
                    <a:pt x="5012" y="1584"/>
                  </a:cubicBezTo>
                  <a:cubicBezTo>
                    <a:pt x="5125" y="1470"/>
                    <a:pt x="5004" y="1427"/>
                    <a:pt x="4949" y="1365"/>
                  </a:cubicBezTo>
                  <a:cubicBezTo>
                    <a:pt x="4919" y="1285"/>
                    <a:pt x="5036" y="1264"/>
                    <a:pt x="5051" y="1196"/>
                  </a:cubicBezTo>
                  <a:cubicBezTo>
                    <a:pt x="4999" y="1196"/>
                    <a:pt x="4944" y="1190"/>
                    <a:pt x="4897" y="1218"/>
                  </a:cubicBezTo>
                  <a:cubicBezTo>
                    <a:pt x="4858" y="1245"/>
                    <a:pt x="4815" y="1211"/>
                    <a:pt x="4774" y="1214"/>
                  </a:cubicBezTo>
                  <a:cubicBezTo>
                    <a:pt x="4737" y="1222"/>
                    <a:pt x="4699" y="1229"/>
                    <a:pt x="4662" y="1235"/>
                  </a:cubicBezTo>
                  <a:cubicBezTo>
                    <a:pt x="4613" y="1230"/>
                    <a:pt x="4605" y="1298"/>
                    <a:pt x="4560" y="1298"/>
                  </a:cubicBezTo>
                  <a:cubicBezTo>
                    <a:pt x="4505" y="1259"/>
                    <a:pt x="4525" y="1188"/>
                    <a:pt x="4513" y="1131"/>
                  </a:cubicBezTo>
                  <a:cubicBezTo>
                    <a:pt x="4486" y="1107"/>
                    <a:pt x="4454" y="1091"/>
                    <a:pt x="4419" y="1082"/>
                  </a:cubicBezTo>
                  <a:cubicBezTo>
                    <a:pt x="4361" y="1001"/>
                    <a:pt x="4315" y="909"/>
                    <a:pt x="4301" y="810"/>
                  </a:cubicBezTo>
                  <a:cubicBezTo>
                    <a:pt x="4278" y="810"/>
                    <a:pt x="4232" y="811"/>
                    <a:pt x="4209" y="811"/>
                  </a:cubicBezTo>
                  <a:cubicBezTo>
                    <a:pt x="4202" y="868"/>
                    <a:pt x="4160" y="905"/>
                    <a:pt x="4124" y="944"/>
                  </a:cubicBezTo>
                  <a:cubicBezTo>
                    <a:pt x="4002" y="1005"/>
                    <a:pt x="3914" y="925"/>
                    <a:pt x="3818" y="879"/>
                  </a:cubicBezTo>
                  <a:cubicBezTo>
                    <a:pt x="3816" y="896"/>
                    <a:pt x="3812" y="931"/>
                    <a:pt x="3809" y="948"/>
                  </a:cubicBezTo>
                  <a:cubicBezTo>
                    <a:pt x="3749" y="956"/>
                    <a:pt x="3690" y="945"/>
                    <a:pt x="3637" y="916"/>
                  </a:cubicBezTo>
                  <a:cubicBezTo>
                    <a:pt x="3576" y="936"/>
                    <a:pt x="3527" y="985"/>
                    <a:pt x="3461" y="984"/>
                  </a:cubicBezTo>
                  <a:cubicBezTo>
                    <a:pt x="3369" y="980"/>
                    <a:pt x="3306" y="1072"/>
                    <a:pt x="3316" y="1158"/>
                  </a:cubicBezTo>
                  <a:cubicBezTo>
                    <a:pt x="3277" y="1142"/>
                    <a:pt x="3231" y="1106"/>
                    <a:pt x="3189" y="1137"/>
                  </a:cubicBezTo>
                  <a:cubicBezTo>
                    <a:pt x="3080" y="1205"/>
                    <a:pt x="2979" y="1286"/>
                    <a:pt x="2861" y="1337"/>
                  </a:cubicBezTo>
                  <a:cubicBezTo>
                    <a:pt x="2685" y="1293"/>
                    <a:pt x="2636" y="1101"/>
                    <a:pt x="2585" y="949"/>
                  </a:cubicBezTo>
                  <a:cubicBezTo>
                    <a:pt x="2624" y="838"/>
                    <a:pt x="2520" y="734"/>
                    <a:pt x="2448" y="659"/>
                  </a:cubicBezTo>
                  <a:cubicBezTo>
                    <a:pt x="2417" y="560"/>
                    <a:pt x="2435" y="394"/>
                    <a:pt x="2301" y="376"/>
                  </a:cubicBezTo>
                  <a:cubicBezTo>
                    <a:pt x="2291" y="278"/>
                    <a:pt x="2304" y="173"/>
                    <a:pt x="2292" y="73"/>
                  </a:cubicBezTo>
                  <a:cubicBezTo>
                    <a:pt x="2231" y="15"/>
                    <a:pt x="2133" y="25"/>
                    <a:pt x="2056" y="0"/>
                  </a:cubicBezTo>
                  <a:cubicBezTo>
                    <a:pt x="1972" y="93"/>
                    <a:pt x="1887" y="184"/>
                    <a:pt x="1793" y="266"/>
                  </a:cubicBezTo>
                  <a:cubicBezTo>
                    <a:pt x="1731" y="285"/>
                    <a:pt x="1690" y="333"/>
                    <a:pt x="1675" y="394"/>
                  </a:cubicBezTo>
                  <a:cubicBezTo>
                    <a:pt x="1748" y="595"/>
                    <a:pt x="1513" y="635"/>
                    <a:pt x="1390" y="650"/>
                  </a:cubicBezTo>
                  <a:cubicBezTo>
                    <a:pt x="1307" y="667"/>
                    <a:pt x="1225" y="698"/>
                    <a:pt x="1141" y="671"/>
                  </a:cubicBezTo>
                  <a:cubicBezTo>
                    <a:pt x="1110" y="771"/>
                    <a:pt x="1005" y="848"/>
                    <a:pt x="1014" y="958"/>
                  </a:cubicBezTo>
                  <a:cubicBezTo>
                    <a:pt x="1048" y="1022"/>
                    <a:pt x="993" y="1077"/>
                    <a:pt x="971" y="1134"/>
                  </a:cubicBezTo>
                  <a:cubicBezTo>
                    <a:pt x="973" y="1182"/>
                    <a:pt x="979" y="1279"/>
                    <a:pt x="981" y="1327"/>
                  </a:cubicBezTo>
                  <a:cubicBezTo>
                    <a:pt x="922" y="1377"/>
                    <a:pt x="912" y="1485"/>
                    <a:pt x="820" y="1484"/>
                  </a:cubicBezTo>
                  <a:cubicBezTo>
                    <a:pt x="845" y="1527"/>
                    <a:pt x="867" y="1586"/>
                    <a:pt x="808" y="1612"/>
                  </a:cubicBezTo>
                  <a:cubicBezTo>
                    <a:pt x="711" y="1616"/>
                    <a:pt x="620" y="1609"/>
                    <a:pt x="533" y="1649"/>
                  </a:cubicBezTo>
                  <a:cubicBezTo>
                    <a:pt x="500" y="1636"/>
                    <a:pt x="466" y="1626"/>
                    <a:pt x="431" y="1618"/>
                  </a:cubicBezTo>
                  <a:cubicBezTo>
                    <a:pt x="425" y="1670"/>
                    <a:pt x="429" y="1723"/>
                    <a:pt x="405" y="1770"/>
                  </a:cubicBezTo>
                  <a:cubicBezTo>
                    <a:pt x="358" y="1843"/>
                    <a:pt x="497" y="1859"/>
                    <a:pt x="459" y="1935"/>
                  </a:cubicBezTo>
                  <a:cubicBezTo>
                    <a:pt x="412" y="2031"/>
                    <a:pt x="414" y="2154"/>
                    <a:pt x="331" y="2228"/>
                  </a:cubicBezTo>
                  <a:cubicBezTo>
                    <a:pt x="315" y="2283"/>
                    <a:pt x="334" y="2353"/>
                    <a:pt x="277" y="2387"/>
                  </a:cubicBezTo>
                  <a:cubicBezTo>
                    <a:pt x="211" y="2438"/>
                    <a:pt x="188" y="2521"/>
                    <a:pt x="169" y="2598"/>
                  </a:cubicBezTo>
                  <a:cubicBezTo>
                    <a:pt x="81" y="2682"/>
                    <a:pt x="0" y="2790"/>
                    <a:pt x="39" y="2925"/>
                  </a:cubicBezTo>
                  <a:cubicBezTo>
                    <a:pt x="90" y="2925"/>
                    <a:pt x="144" y="2930"/>
                    <a:pt x="190" y="2903"/>
                  </a:cubicBezTo>
                  <a:cubicBezTo>
                    <a:pt x="268" y="2863"/>
                    <a:pt x="346" y="2926"/>
                    <a:pt x="425" y="2932"/>
                  </a:cubicBezTo>
                  <a:cubicBezTo>
                    <a:pt x="484" y="2953"/>
                    <a:pt x="554" y="2954"/>
                    <a:pt x="600" y="3001"/>
                  </a:cubicBezTo>
                  <a:cubicBezTo>
                    <a:pt x="682" y="3174"/>
                    <a:pt x="487" y="3277"/>
                    <a:pt x="516" y="3444"/>
                  </a:cubicBezTo>
                  <a:cubicBezTo>
                    <a:pt x="502" y="3505"/>
                    <a:pt x="490" y="3567"/>
                    <a:pt x="435" y="3604"/>
                  </a:cubicBezTo>
                  <a:cubicBezTo>
                    <a:pt x="461" y="3735"/>
                    <a:pt x="347" y="3940"/>
                    <a:pt x="491" y="4026"/>
                  </a:cubicBezTo>
                  <a:cubicBezTo>
                    <a:pt x="519" y="4095"/>
                    <a:pt x="473" y="4158"/>
                    <a:pt x="462" y="4224"/>
                  </a:cubicBezTo>
                  <a:cubicBezTo>
                    <a:pt x="601" y="4208"/>
                    <a:pt x="515" y="4380"/>
                    <a:pt x="537" y="4469"/>
                  </a:cubicBezTo>
                  <a:cubicBezTo>
                    <a:pt x="585" y="4482"/>
                    <a:pt x="666" y="4508"/>
                    <a:pt x="632" y="4574"/>
                  </a:cubicBezTo>
                  <a:cubicBezTo>
                    <a:pt x="618" y="4587"/>
                    <a:pt x="589" y="4614"/>
                    <a:pt x="575" y="4627"/>
                  </a:cubicBezTo>
                  <a:cubicBezTo>
                    <a:pt x="568" y="4775"/>
                    <a:pt x="562" y="4923"/>
                    <a:pt x="570" y="5071"/>
                  </a:cubicBezTo>
                  <a:cubicBezTo>
                    <a:pt x="587" y="5074"/>
                    <a:pt x="621" y="5079"/>
                    <a:pt x="638" y="5082"/>
                  </a:cubicBezTo>
                  <a:cubicBezTo>
                    <a:pt x="650" y="5142"/>
                    <a:pt x="628" y="5193"/>
                    <a:pt x="577" y="5225"/>
                  </a:cubicBezTo>
                  <a:cubicBezTo>
                    <a:pt x="587" y="5260"/>
                    <a:pt x="618" y="5304"/>
                    <a:pt x="578" y="5333"/>
                  </a:cubicBezTo>
                  <a:cubicBezTo>
                    <a:pt x="519" y="5407"/>
                    <a:pt x="478" y="5523"/>
                    <a:pt x="361" y="5505"/>
                  </a:cubicBezTo>
                  <a:cubicBezTo>
                    <a:pt x="365" y="5600"/>
                    <a:pt x="307" y="5683"/>
                    <a:pt x="321" y="5779"/>
                  </a:cubicBezTo>
                  <a:cubicBezTo>
                    <a:pt x="347" y="5781"/>
                    <a:pt x="398" y="5784"/>
                    <a:pt x="423" y="5786"/>
                  </a:cubicBezTo>
                  <a:cubicBezTo>
                    <a:pt x="425" y="5811"/>
                    <a:pt x="429" y="5860"/>
                    <a:pt x="430" y="5885"/>
                  </a:cubicBezTo>
                  <a:cubicBezTo>
                    <a:pt x="476" y="5887"/>
                    <a:pt x="522" y="5889"/>
                    <a:pt x="569" y="5891"/>
                  </a:cubicBezTo>
                  <a:cubicBezTo>
                    <a:pt x="591" y="5980"/>
                    <a:pt x="483" y="5987"/>
                    <a:pt x="434" y="6033"/>
                  </a:cubicBezTo>
                  <a:cubicBezTo>
                    <a:pt x="469" y="6098"/>
                    <a:pt x="444" y="6186"/>
                    <a:pt x="504" y="6237"/>
                  </a:cubicBezTo>
                  <a:cubicBezTo>
                    <a:pt x="679" y="6250"/>
                    <a:pt x="850" y="6190"/>
                    <a:pt x="1026" y="6206"/>
                  </a:cubicBezTo>
                  <a:cubicBezTo>
                    <a:pt x="1029" y="6371"/>
                    <a:pt x="1023" y="6535"/>
                    <a:pt x="1028" y="66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88"/>
            <p:cNvSpPr>
              <a:spLocks/>
            </p:cNvSpPr>
            <p:nvPr/>
          </p:nvSpPr>
          <p:spPr bwMode="auto">
            <a:xfrm flipV="1">
              <a:off x="7443193" y="4301208"/>
              <a:ext cx="265112" cy="206375"/>
            </a:xfrm>
            <a:custGeom>
              <a:avLst/>
              <a:gdLst>
                <a:gd name="T0" fmla="*/ 155076 w 930"/>
                <a:gd name="T1" fmla="*/ 206375 h 722"/>
                <a:gd name="T2" fmla="*/ 194986 w 930"/>
                <a:gd name="T3" fmla="*/ 182365 h 722"/>
                <a:gd name="T4" fmla="*/ 222067 w 930"/>
                <a:gd name="T5" fmla="*/ 179220 h 722"/>
                <a:gd name="T6" fmla="*/ 251144 w 930"/>
                <a:gd name="T7" fmla="*/ 117765 h 722"/>
                <a:gd name="T8" fmla="*/ 262546 w 930"/>
                <a:gd name="T9" fmla="*/ 81178 h 722"/>
                <a:gd name="T10" fmla="*/ 199832 w 930"/>
                <a:gd name="T11" fmla="*/ 22010 h 722"/>
                <a:gd name="T12" fmla="*/ 142533 w 930"/>
                <a:gd name="T13" fmla="*/ 0 h 722"/>
                <a:gd name="T14" fmla="*/ 52452 w 930"/>
                <a:gd name="T15" fmla="*/ 38588 h 722"/>
                <a:gd name="T16" fmla="*/ 13398 w 930"/>
                <a:gd name="T17" fmla="*/ 30013 h 722"/>
                <a:gd name="T18" fmla="*/ 11403 w 930"/>
                <a:gd name="T19" fmla="*/ 69744 h 722"/>
                <a:gd name="T20" fmla="*/ 49031 w 930"/>
                <a:gd name="T21" fmla="*/ 123482 h 722"/>
                <a:gd name="T22" fmla="*/ 74402 w 930"/>
                <a:gd name="T23" fmla="*/ 178649 h 722"/>
                <a:gd name="T24" fmla="*/ 115167 w 930"/>
                <a:gd name="T25" fmla="*/ 188081 h 722"/>
                <a:gd name="T26" fmla="*/ 155076 w 930"/>
                <a:gd name="T27" fmla="*/ 206375 h 7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0"/>
                <a:gd name="T43" fmla="*/ 0 h 722"/>
                <a:gd name="T44" fmla="*/ 930 w 930"/>
                <a:gd name="T45" fmla="*/ 722 h 7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0" h="722">
                  <a:moveTo>
                    <a:pt x="544" y="722"/>
                  </a:moveTo>
                  <a:cubicBezTo>
                    <a:pt x="600" y="710"/>
                    <a:pt x="689" y="718"/>
                    <a:pt x="684" y="638"/>
                  </a:cubicBezTo>
                  <a:cubicBezTo>
                    <a:pt x="708" y="635"/>
                    <a:pt x="755" y="630"/>
                    <a:pt x="779" y="627"/>
                  </a:cubicBezTo>
                  <a:cubicBezTo>
                    <a:pt x="661" y="442"/>
                    <a:pt x="826" y="484"/>
                    <a:pt x="881" y="412"/>
                  </a:cubicBezTo>
                  <a:cubicBezTo>
                    <a:pt x="930" y="388"/>
                    <a:pt x="927" y="332"/>
                    <a:pt x="921" y="284"/>
                  </a:cubicBezTo>
                  <a:cubicBezTo>
                    <a:pt x="832" y="235"/>
                    <a:pt x="736" y="178"/>
                    <a:pt x="701" y="77"/>
                  </a:cubicBezTo>
                  <a:cubicBezTo>
                    <a:pt x="637" y="44"/>
                    <a:pt x="567" y="25"/>
                    <a:pt x="500" y="0"/>
                  </a:cubicBezTo>
                  <a:cubicBezTo>
                    <a:pt x="392" y="39"/>
                    <a:pt x="307" y="137"/>
                    <a:pt x="184" y="135"/>
                  </a:cubicBezTo>
                  <a:cubicBezTo>
                    <a:pt x="140" y="117"/>
                    <a:pt x="96" y="94"/>
                    <a:pt x="47" y="105"/>
                  </a:cubicBezTo>
                  <a:cubicBezTo>
                    <a:pt x="32" y="151"/>
                    <a:pt x="0" y="201"/>
                    <a:pt x="40" y="244"/>
                  </a:cubicBezTo>
                  <a:cubicBezTo>
                    <a:pt x="85" y="306"/>
                    <a:pt x="90" y="408"/>
                    <a:pt x="172" y="432"/>
                  </a:cubicBezTo>
                  <a:cubicBezTo>
                    <a:pt x="204" y="495"/>
                    <a:pt x="235" y="559"/>
                    <a:pt x="261" y="625"/>
                  </a:cubicBezTo>
                  <a:cubicBezTo>
                    <a:pt x="307" y="640"/>
                    <a:pt x="369" y="619"/>
                    <a:pt x="404" y="658"/>
                  </a:cubicBezTo>
                  <a:cubicBezTo>
                    <a:pt x="436" y="705"/>
                    <a:pt x="495" y="705"/>
                    <a:pt x="544" y="7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89"/>
            <p:cNvSpPr>
              <a:spLocks/>
            </p:cNvSpPr>
            <p:nvPr/>
          </p:nvSpPr>
          <p:spPr bwMode="auto">
            <a:xfrm flipV="1">
              <a:off x="8476656" y="5174332"/>
              <a:ext cx="100013" cy="134938"/>
            </a:xfrm>
            <a:custGeom>
              <a:avLst/>
              <a:gdLst>
                <a:gd name="T0" fmla="*/ 41298 w 356"/>
                <a:gd name="T1" fmla="*/ 133490 h 466"/>
                <a:gd name="T2" fmla="*/ 58154 w 356"/>
                <a:gd name="T3" fmla="*/ 134938 h 466"/>
                <a:gd name="T4" fmla="*/ 68829 w 356"/>
                <a:gd name="T5" fmla="*/ 93240 h 466"/>
                <a:gd name="T6" fmla="*/ 87371 w 356"/>
                <a:gd name="T7" fmla="*/ 24324 h 466"/>
                <a:gd name="T8" fmla="*/ 21913 w 356"/>
                <a:gd name="T9" fmla="*/ 24613 h 466"/>
                <a:gd name="T10" fmla="*/ 0 w 356"/>
                <a:gd name="T11" fmla="*/ 73550 h 466"/>
                <a:gd name="T12" fmla="*/ 41298 w 356"/>
                <a:gd name="T13" fmla="*/ 133490 h 4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466"/>
                <a:gd name="T23" fmla="*/ 356 w 356"/>
                <a:gd name="T24" fmla="*/ 466 h 4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466">
                  <a:moveTo>
                    <a:pt x="147" y="461"/>
                  </a:moveTo>
                  <a:cubicBezTo>
                    <a:pt x="162" y="462"/>
                    <a:pt x="192" y="465"/>
                    <a:pt x="207" y="466"/>
                  </a:cubicBezTo>
                  <a:cubicBezTo>
                    <a:pt x="224" y="422"/>
                    <a:pt x="182" y="333"/>
                    <a:pt x="245" y="322"/>
                  </a:cubicBezTo>
                  <a:cubicBezTo>
                    <a:pt x="356" y="302"/>
                    <a:pt x="328" y="176"/>
                    <a:pt x="311" y="84"/>
                  </a:cubicBezTo>
                  <a:cubicBezTo>
                    <a:pt x="254" y="0"/>
                    <a:pt x="157" y="98"/>
                    <a:pt x="78" y="85"/>
                  </a:cubicBezTo>
                  <a:cubicBezTo>
                    <a:pt x="54" y="143"/>
                    <a:pt x="23" y="197"/>
                    <a:pt x="0" y="254"/>
                  </a:cubicBezTo>
                  <a:cubicBezTo>
                    <a:pt x="23" y="336"/>
                    <a:pt x="140" y="366"/>
                    <a:pt x="147" y="461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07"/>
            <p:cNvSpPr>
              <a:spLocks/>
            </p:cNvSpPr>
            <p:nvPr/>
          </p:nvSpPr>
          <p:spPr bwMode="auto">
            <a:xfrm flipV="1">
              <a:off x="4244380" y="1016670"/>
              <a:ext cx="1657350" cy="2005012"/>
            </a:xfrm>
            <a:custGeom>
              <a:avLst/>
              <a:gdLst>
                <a:gd name="T0" fmla="*/ 126299 w 5787"/>
                <a:gd name="T1" fmla="*/ 1964362 h 7004"/>
                <a:gd name="T2" fmla="*/ 323909 w 5787"/>
                <a:gd name="T3" fmla="*/ 1870180 h 7004"/>
                <a:gd name="T4" fmla="*/ 510350 w 5787"/>
                <a:gd name="T5" fmla="*/ 1782869 h 7004"/>
                <a:gd name="T6" fmla="*/ 636936 w 5787"/>
                <a:gd name="T7" fmla="*/ 1728765 h 7004"/>
                <a:gd name="T8" fmla="*/ 919318 w 5787"/>
                <a:gd name="T9" fmla="*/ 1605956 h 7004"/>
                <a:gd name="T10" fmla="*/ 1108337 w 5787"/>
                <a:gd name="T11" fmla="*/ 1561871 h 7004"/>
                <a:gd name="T12" fmla="*/ 1482365 w 5787"/>
                <a:gd name="T13" fmla="*/ 1541833 h 7004"/>
                <a:gd name="T14" fmla="*/ 1623556 w 5787"/>
                <a:gd name="T15" fmla="*/ 1524370 h 7004"/>
                <a:gd name="T16" fmla="*/ 1612959 w 5787"/>
                <a:gd name="T17" fmla="*/ 1452231 h 7004"/>
                <a:gd name="T18" fmla="*/ 1584606 w 5787"/>
                <a:gd name="T19" fmla="*/ 1321407 h 7004"/>
                <a:gd name="T20" fmla="*/ 1644749 w 5787"/>
                <a:gd name="T21" fmla="*/ 1169686 h 7004"/>
                <a:gd name="T22" fmla="*/ 1617255 w 5787"/>
                <a:gd name="T23" fmla="*/ 965005 h 7004"/>
                <a:gd name="T24" fmla="*/ 1593771 w 5787"/>
                <a:gd name="T25" fmla="*/ 876835 h 7004"/>
                <a:gd name="T26" fmla="*/ 1643317 w 5787"/>
                <a:gd name="T27" fmla="*/ 626924 h 7004"/>
                <a:gd name="T28" fmla="*/ 1494107 w 5787"/>
                <a:gd name="T29" fmla="*/ 602019 h 7004"/>
                <a:gd name="T30" fmla="*/ 1530478 w 5787"/>
                <a:gd name="T31" fmla="*/ 480356 h 7004"/>
                <a:gd name="T32" fmla="*/ 1571719 w 5787"/>
                <a:gd name="T33" fmla="*/ 410220 h 7004"/>
                <a:gd name="T34" fmla="*/ 1611527 w 5787"/>
                <a:gd name="T35" fmla="*/ 293137 h 7004"/>
                <a:gd name="T36" fmla="*/ 1631575 w 5787"/>
                <a:gd name="T37" fmla="*/ 162313 h 7004"/>
                <a:gd name="T38" fmla="*/ 1534774 w 5787"/>
                <a:gd name="T39" fmla="*/ 77578 h 7004"/>
                <a:gd name="T40" fmla="*/ 1454012 w 5787"/>
                <a:gd name="T41" fmla="*/ 0 h 7004"/>
                <a:gd name="T42" fmla="*/ 1390146 w 5787"/>
                <a:gd name="T43" fmla="*/ 117369 h 7004"/>
                <a:gd name="T44" fmla="*/ 1271007 w 5787"/>
                <a:gd name="T45" fmla="*/ 180062 h 7004"/>
                <a:gd name="T46" fmla="*/ 1197118 w 5787"/>
                <a:gd name="T47" fmla="*/ 267946 h 7004"/>
                <a:gd name="T48" fmla="*/ 1116928 w 5787"/>
                <a:gd name="T49" fmla="*/ 318901 h 7004"/>
                <a:gd name="T50" fmla="*/ 1088576 w 5787"/>
                <a:gd name="T51" fmla="*/ 371860 h 7004"/>
                <a:gd name="T52" fmla="*/ 1108623 w 5787"/>
                <a:gd name="T53" fmla="*/ 474630 h 7004"/>
                <a:gd name="T54" fmla="*/ 1015832 w 5787"/>
                <a:gd name="T55" fmla="*/ 540472 h 7004"/>
                <a:gd name="T56" fmla="*/ 975164 w 5787"/>
                <a:gd name="T57" fmla="*/ 541330 h 7004"/>
                <a:gd name="T58" fmla="*/ 877791 w 5787"/>
                <a:gd name="T59" fmla="*/ 625779 h 7004"/>
                <a:gd name="T60" fmla="*/ 797315 w 5787"/>
                <a:gd name="T61" fmla="*/ 706793 h 7004"/>
                <a:gd name="T62" fmla="*/ 754356 w 5787"/>
                <a:gd name="T63" fmla="*/ 804409 h 7004"/>
                <a:gd name="T64" fmla="*/ 672162 w 5787"/>
                <a:gd name="T65" fmla="*/ 975883 h 7004"/>
                <a:gd name="T66" fmla="*/ 572497 w 5787"/>
                <a:gd name="T67" fmla="*/ 1148788 h 7004"/>
                <a:gd name="T68" fmla="*/ 520088 w 5787"/>
                <a:gd name="T69" fmla="*/ 1338583 h 7004"/>
                <a:gd name="T70" fmla="*/ 491162 w 5787"/>
                <a:gd name="T71" fmla="*/ 1561585 h 7004"/>
                <a:gd name="T72" fmla="*/ 260044 w 5787"/>
                <a:gd name="T73" fmla="*/ 1735063 h 7004"/>
                <a:gd name="T74" fmla="*/ 85918 w 5787"/>
                <a:gd name="T75" fmla="*/ 1792602 h 7004"/>
                <a:gd name="T76" fmla="*/ 0 w 5787"/>
                <a:gd name="T77" fmla="*/ 1944610 h 70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87"/>
                <a:gd name="T118" fmla="*/ 0 h 7004"/>
                <a:gd name="T119" fmla="*/ 5787 w 5787"/>
                <a:gd name="T120" fmla="*/ 7004 h 70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87" h="7004">
                  <a:moveTo>
                    <a:pt x="105" y="6975"/>
                  </a:moveTo>
                  <a:cubicBezTo>
                    <a:pt x="230" y="7004"/>
                    <a:pt x="330" y="6902"/>
                    <a:pt x="441" y="6862"/>
                  </a:cubicBezTo>
                  <a:cubicBezTo>
                    <a:pt x="629" y="6789"/>
                    <a:pt x="808" y="6694"/>
                    <a:pt x="989" y="6605"/>
                  </a:cubicBezTo>
                  <a:cubicBezTo>
                    <a:pt x="1042" y="6592"/>
                    <a:pt x="1092" y="6574"/>
                    <a:pt x="1131" y="6533"/>
                  </a:cubicBezTo>
                  <a:cubicBezTo>
                    <a:pt x="1240" y="6495"/>
                    <a:pt x="1346" y="6447"/>
                    <a:pt x="1448" y="6392"/>
                  </a:cubicBezTo>
                  <a:cubicBezTo>
                    <a:pt x="1557" y="6332"/>
                    <a:pt x="1685" y="6311"/>
                    <a:pt x="1782" y="6228"/>
                  </a:cubicBezTo>
                  <a:cubicBezTo>
                    <a:pt x="1827" y="6193"/>
                    <a:pt x="1893" y="6210"/>
                    <a:pt x="1942" y="6180"/>
                  </a:cubicBezTo>
                  <a:cubicBezTo>
                    <a:pt x="2034" y="6128"/>
                    <a:pt x="2148" y="6119"/>
                    <a:pt x="2224" y="6039"/>
                  </a:cubicBezTo>
                  <a:cubicBezTo>
                    <a:pt x="2420" y="5966"/>
                    <a:pt x="2604" y="5864"/>
                    <a:pt x="2803" y="5802"/>
                  </a:cubicBezTo>
                  <a:cubicBezTo>
                    <a:pt x="2917" y="5699"/>
                    <a:pt x="3082" y="5683"/>
                    <a:pt x="3210" y="5610"/>
                  </a:cubicBezTo>
                  <a:cubicBezTo>
                    <a:pt x="3256" y="5541"/>
                    <a:pt x="3359" y="5593"/>
                    <a:pt x="3406" y="5525"/>
                  </a:cubicBezTo>
                  <a:cubicBezTo>
                    <a:pt x="3530" y="5409"/>
                    <a:pt x="3721" y="5493"/>
                    <a:pt x="3870" y="5456"/>
                  </a:cubicBezTo>
                  <a:cubicBezTo>
                    <a:pt x="4077" y="5399"/>
                    <a:pt x="4295" y="5445"/>
                    <a:pt x="4505" y="5421"/>
                  </a:cubicBezTo>
                  <a:cubicBezTo>
                    <a:pt x="4724" y="5362"/>
                    <a:pt x="4953" y="5410"/>
                    <a:pt x="5176" y="5386"/>
                  </a:cubicBezTo>
                  <a:cubicBezTo>
                    <a:pt x="5336" y="5341"/>
                    <a:pt x="5506" y="5361"/>
                    <a:pt x="5671" y="5355"/>
                  </a:cubicBezTo>
                  <a:lnTo>
                    <a:pt x="5669" y="5325"/>
                  </a:lnTo>
                  <a:cubicBezTo>
                    <a:pt x="5605" y="5327"/>
                    <a:pt x="5510" y="5307"/>
                    <a:pt x="5531" y="5222"/>
                  </a:cubicBezTo>
                  <a:cubicBezTo>
                    <a:pt x="5620" y="5229"/>
                    <a:pt x="5602" y="5129"/>
                    <a:pt x="5632" y="5073"/>
                  </a:cubicBezTo>
                  <a:cubicBezTo>
                    <a:pt x="5622" y="4996"/>
                    <a:pt x="5560" y="4960"/>
                    <a:pt x="5497" y="4927"/>
                  </a:cubicBezTo>
                  <a:cubicBezTo>
                    <a:pt x="5445" y="4814"/>
                    <a:pt x="5532" y="4723"/>
                    <a:pt x="5533" y="4616"/>
                  </a:cubicBezTo>
                  <a:cubicBezTo>
                    <a:pt x="5532" y="4546"/>
                    <a:pt x="5614" y="4545"/>
                    <a:pt x="5664" y="4536"/>
                  </a:cubicBezTo>
                  <a:cubicBezTo>
                    <a:pt x="5787" y="4421"/>
                    <a:pt x="5722" y="4232"/>
                    <a:pt x="5743" y="4086"/>
                  </a:cubicBezTo>
                  <a:cubicBezTo>
                    <a:pt x="5734" y="3970"/>
                    <a:pt x="5762" y="3844"/>
                    <a:pt x="5714" y="3733"/>
                  </a:cubicBezTo>
                  <a:cubicBezTo>
                    <a:pt x="5743" y="3610"/>
                    <a:pt x="5717" y="3476"/>
                    <a:pt x="5647" y="3371"/>
                  </a:cubicBezTo>
                  <a:cubicBezTo>
                    <a:pt x="5607" y="3305"/>
                    <a:pt x="5694" y="3246"/>
                    <a:pt x="5668" y="3176"/>
                  </a:cubicBezTo>
                  <a:cubicBezTo>
                    <a:pt x="5612" y="3165"/>
                    <a:pt x="5542" y="3134"/>
                    <a:pt x="5565" y="3063"/>
                  </a:cubicBezTo>
                  <a:cubicBezTo>
                    <a:pt x="5618" y="2888"/>
                    <a:pt x="5557" y="2665"/>
                    <a:pt x="5697" y="2524"/>
                  </a:cubicBezTo>
                  <a:cubicBezTo>
                    <a:pt x="5707" y="2440"/>
                    <a:pt x="5727" y="2273"/>
                    <a:pt x="5738" y="2190"/>
                  </a:cubicBezTo>
                  <a:cubicBezTo>
                    <a:pt x="5633" y="2174"/>
                    <a:pt x="5604" y="2017"/>
                    <a:pt x="5459" y="2110"/>
                  </a:cubicBezTo>
                  <a:cubicBezTo>
                    <a:pt x="5381" y="2120"/>
                    <a:pt x="5276" y="2193"/>
                    <a:pt x="5217" y="2103"/>
                  </a:cubicBezTo>
                  <a:cubicBezTo>
                    <a:pt x="5240" y="2018"/>
                    <a:pt x="5180" y="1901"/>
                    <a:pt x="5233" y="1817"/>
                  </a:cubicBezTo>
                  <a:cubicBezTo>
                    <a:pt x="5253" y="1759"/>
                    <a:pt x="5304" y="1722"/>
                    <a:pt x="5344" y="1678"/>
                  </a:cubicBezTo>
                  <a:cubicBezTo>
                    <a:pt x="5348" y="1629"/>
                    <a:pt x="5355" y="1531"/>
                    <a:pt x="5358" y="1482"/>
                  </a:cubicBezTo>
                  <a:cubicBezTo>
                    <a:pt x="5402" y="1467"/>
                    <a:pt x="5445" y="1449"/>
                    <a:pt x="5488" y="1433"/>
                  </a:cubicBezTo>
                  <a:cubicBezTo>
                    <a:pt x="5495" y="1367"/>
                    <a:pt x="5492" y="1295"/>
                    <a:pt x="5554" y="1254"/>
                  </a:cubicBezTo>
                  <a:cubicBezTo>
                    <a:pt x="5576" y="1177"/>
                    <a:pt x="5603" y="1101"/>
                    <a:pt x="5627" y="1024"/>
                  </a:cubicBezTo>
                  <a:cubicBezTo>
                    <a:pt x="5510" y="961"/>
                    <a:pt x="5596" y="832"/>
                    <a:pt x="5604" y="736"/>
                  </a:cubicBezTo>
                  <a:cubicBezTo>
                    <a:pt x="5603" y="665"/>
                    <a:pt x="5737" y="646"/>
                    <a:pt x="5697" y="567"/>
                  </a:cubicBezTo>
                  <a:cubicBezTo>
                    <a:pt x="5612" y="484"/>
                    <a:pt x="5566" y="372"/>
                    <a:pt x="5493" y="279"/>
                  </a:cubicBezTo>
                  <a:cubicBezTo>
                    <a:pt x="5448" y="277"/>
                    <a:pt x="5403" y="274"/>
                    <a:pt x="5359" y="271"/>
                  </a:cubicBezTo>
                  <a:cubicBezTo>
                    <a:pt x="5318" y="224"/>
                    <a:pt x="5301" y="164"/>
                    <a:pt x="5273" y="110"/>
                  </a:cubicBezTo>
                  <a:cubicBezTo>
                    <a:pt x="5200" y="86"/>
                    <a:pt x="5141" y="34"/>
                    <a:pt x="5077" y="0"/>
                  </a:cubicBezTo>
                  <a:cubicBezTo>
                    <a:pt x="5022" y="62"/>
                    <a:pt x="4934" y="122"/>
                    <a:pt x="4991" y="231"/>
                  </a:cubicBezTo>
                  <a:cubicBezTo>
                    <a:pt x="4933" y="282"/>
                    <a:pt x="4895" y="347"/>
                    <a:pt x="4854" y="410"/>
                  </a:cubicBezTo>
                  <a:cubicBezTo>
                    <a:pt x="4761" y="409"/>
                    <a:pt x="4675" y="475"/>
                    <a:pt x="4585" y="429"/>
                  </a:cubicBezTo>
                  <a:cubicBezTo>
                    <a:pt x="4506" y="464"/>
                    <a:pt x="4410" y="512"/>
                    <a:pt x="4438" y="629"/>
                  </a:cubicBezTo>
                  <a:cubicBezTo>
                    <a:pt x="4431" y="721"/>
                    <a:pt x="4394" y="846"/>
                    <a:pt x="4294" y="872"/>
                  </a:cubicBezTo>
                  <a:cubicBezTo>
                    <a:pt x="4245" y="873"/>
                    <a:pt x="4211" y="903"/>
                    <a:pt x="4180" y="936"/>
                  </a:cubicBezTo>
                  <a:cubicBezTo>
                    <a:pt x="4114" y="947"/>
                    <a:pt x="4046" y="953"/>
                    <a:pt x="3989" y="991"/>
                  </a:cubicBezTo>
                  <a:cubicBezTo>
                    <a:pt x="3973" y="1041"/>
                    <a:pt x="3937" y="1079"/>
                    <a:pt x="3900" y="1114"/>
                  </a:cubicBezTo>
                  <a:cubicBezTo>
                    <a:pt x="3854" y="1125"/>
                    <a:pt x="3802" y="1123"/>
                    <a:pt x="3770" y="1164"/>
                  </a:cubicBezTo>
                  <a:cubicBezTo>
                    <a:pt x="3759" y="1213"/>
                    <a:pt x="3810" y="1250"/>
                    <a:pt x="3801" y="1299"/>
                  </a:cubicBezTo>
                  <a:cubicBezTo>
                    <a:pt x="3811" y="1350"/>
                    <a:pt x="3754" y="1388"/>
                    <a:pt x="3772" y="1438"/>
                  </a:cubicBezTo>
                  <a:cubicBezTo>
                    <a:pt x="3799" y="1522"/>
                    <a:pt x="3748" y="1671"/>
                    <a:pt x="3871" y="1658"/>
                  </a:cubicBezTo>
                  <a:cubicBezTo>
                    <a:pt x="3885" y="1718"/>
                    <a:pt x="3829" y="1748"/>
                    <a:pt x="3794" y="1784"/>
                  </a:cubicBezTo>
                  <a:cubicBezTo>
                    <a:pt x="3701" y="1789"/>
                    <a:pt x="3609" y="1816"/>
                    <a:pt x="3547" y="1888"/>
                  </a:cubicBezTo>
                  <a:cubicBezTo>
                    <a:pt x="3502" y="1912"/>
                    <a:pt x="3501" y="1818"/>
                    <a:pt x="3455" y="1836"/>
                  </a:cubicBezTo>
                  <a:cubicBezTo>
                    <a:pt x="3443" y="1850"/>
                    <a:pt x="3417" y="1878"/>
                    <a:pt x="3405" y="1891"/>
                  </a:cubicBezTo>
                  <a:cubicBezTo>
                    <a:pt x="3350" y="1917"/>
                    <a:pt x="3288" y="1807"/>
                    <a:pt x="3262" y="1924"/>
                  </a:cubicBezTo>
                  <a:cubicBezTo>
                    <a:pt x="3157" y="1981"/>
                    <a:pt x="3178" y="2137"/>
                    <a:pt x="3065" y="2186"/>
                  </a:cubicBezTo>
                  <a:cubicBezTo>
                    <a:pt x="3029" y="2238"/>
                    <a:pt x="3031" y="2307"/>
                    <a:pt x="2984" y="2352"/>
                  </a:cubicBezTo>
                  <a:cubicBezTo>
                    <a:pt x="2934" y="2381"/>
                    <a:pt x="2834" y="2439"/>
                    <a:pt x="2784" y="2469"/>
                  </a:cubicBezTo>
                  <a:cubicBezTo>
                    <a:pt x="2738" y="2513"/>
                    <a:pt x="2738" y="2583"/>
                    <a:pt x="2703" y="2634"/>
                  </a:cubicBezTo>
                  <a:cubicBezTo>
                    <a:pt x="2619" y="2659"/>
                    <a:pt x="2613" y="2743"/>
                    <a:pt x="2634" y="2810"/>
                  </a:cubicBezTo>
                  <a:cubicBezTo>
                    <a:pt x="2551" y="2881"/>
                    <a:pt x="2476" y="2959"/>
                    <a:pt x="2398" y="3035"/>
                  </a:cubicBezTo>
                  <a:cubicBezTo>
                    <a:pt x="2422" y="3168"/>
                    <a:pt x="2358" y="3282"/>
                    <a:pt x="2347" y="3409"/>
                  </a:cubicBezTo>
                  <a:cubicBezTo>
                    <a:pt x="2294" y="3508"/>
                    <a:pt x="2083" y="3370"/>
                    <a:pt x="2202" y="3618"/>
                  </a:cubicBezTo>
                  <a:cubicBezTo>
                    <a:pt x="2126" y="3745"/>
                    <a:pt x="2032" y="3866"/>
                    <a:pt x="1999" y="4013"/>
                  </a:cubicBezTo>
                  <a:cubicBezTo>
                    <a:pt x="1982" y="4102"/>
                    <a:pt x="1819" y="4123"/>
                    <a:pt x="1933" y="4262"/>
                  </a:cubicBezTo>
                  <a:cubicBezTo>
                    <a:pt x="1943" y="4410"/>
                    <a:pt x="1852" y="4538"/>
                    <a:pt x="1816" y="4676"/>
                  </a:cubicBezTo>
                  <a:cubicBezTo>
                    <a:pt x="1737" y="4745"/>
                    <a:pt x="1691" y="4840"/>
                    <a:pt x="1650" y="4934"/>
                  </a:cubicBezTo>
                  <a:cubicBezTo>
                    <a:pt x="1594" y="5120"/>
                    <a:pt x="1772" y="5268"/>
                    <a:pt x="1715" y="5455"/>
                  </a:cubicBezTo>
                  <a:cubicBezTo>
                    <a:pt x="1585" y="5585"/>
                    <a:pt x="1395" y="5613"/>
                    <a:pt x="1232" y="5680"/>
                  </a:cubicBezTo>
                  <a:cubicBezTo>
                    <a:pt x="1287" y="5901"/>
                    <a:pt x="1044" y="5965"/>
                    <a:pt x="908" y="6061"/>
                  </a:cubicBezTo>
                  <a:cubicBezTo>
                    <a:pt x="764" y="6055"/>
                    <a:pt x="932" y="5755"/>
                    <a:pt x="667" y="5925"/>
                  </a:cubicBezTo>
                  <a:cubicBezTo>
                    <a:pt x="567" y="6064"/>
                    <a:pt x="412" y="6136"/>
                    <a:pt x="300" y="6262"/>
                  </a:cubicBezTo>
                  <a:cubicBezTo>
                    <a:pt x="197" y="6273"/>
                    <a:pt x="133" y="6364"/>
                    <a:pt x="33" y="6388"/>
                  </a:cubicBezTo>
                  <a:cubicBezTo>
                    <a:pt x="37" y="6523"/>
                    <a:pt x="7" y="6661"/>
                    <a:pt x="0" y="6793"/>
                  </a:cubicBezTo>
                  <a:cubicBezTo>
                    <a:pt x="56" y="6840"/>
                    <a:pt x="80" y="6909"/>
                    <a:pt x="105" y="697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 flipV="1">
              <a:off x="11415119" y="4325021"/>
              <a:ext cx="655637" cy="1158875"/>
            </a:xfrm>
            <a:custGeom>
              <a:avLst/>
              <a:gdLst>
                <a:gd name="T0" fmla="*/ 567741 w 2290"/>
                <a:gd name="T1" fmla="*/ 1158875 h 4040"/>
                <a:gd name="T2" fmla="*/ 593509 w 2290"/>
                <a:gd name="T3" fmla="*/ 1145680 h 4040"/>
                <a:gd name="T4" fmla="*/ 629583 w 2290"/>
                <a:gd name="T5" fmla="*/ 1070525 h 4040"/>
                <a:gd name="T6" fmla="*/ 655637 w 2290"/>
                <a:gd name="T7" fmla="*/ 1027498 h 4040"/>
                <a:gd name="T8" fmla="*/ 585206 w 2290"/>
                <a:gd name="T9" fmla="*/ 877475 h 4040"/>
                <a:gd name="T10" fmla="*/ 499601 w 2290"/>
                <a:gd name="T11" fmla="*/ 751548 h 4040"/>
                <a:gd name="T12" fmla="*/ 489580 w 2290"/>
                <a:gd name="T13" fmla="*/ 666066 h 4040"/>
                <a:gd name="T14" fmla="*/ 495020 w 2290"/>
                <a:gd name="T15" fmla="*/ 624760 h 4040"/>
                <a:gd name="T16" fmla="*/ 452647 w 2290"/>
                <a:gd name="T17" fmla="*/ 585461 h 4040"/>
                <a:gd name="T18" fmla="*/ 425162 w 2290"/>
                <a:gd name="T19" fmla="*/ 561940 h 4040"/>
                <a:gd name="T20" fmla="*/ 455796 w 2290"/>
                <a:gd name="T21" fmla="*/ 511454 h 4040"/>
                <a:gd name="T22" fmla="*/ 516493 w 2290"/>
                <a:gd name="T23" fmla="*/ 530960 h 4040"/>
                <a:gd name="T24" fmla="*/ 477556 w 2290"/>
                <a:gd name="T25" fmla="*/ 499119 h 4040"/>
                <a:gd name="T26" fmla="*/ 455510 w 2290"/>
                <a:gd name="T27" fmla="*/ 410770 h 4040"/>
                <a:gd name="T28" fmla="*/ 496165 w 2290"/>
                <a:gd name="T29" fmla="*/ 409622 h 4040"/>
                <a:gd name="T30" fmla="*/ 456369 w 2290"/>
                <a:gd name="T31" fmla="*/ 218006 h 4040"/>
                <a:gd name="T32" fmla="*/ 434324 w 2290"/>
                <a:gd name="T33" fmla="*/ 106708 h 4040"/>
                <a:gd name="T34" fmla="*/ 406838 w 2290"/>
                <a:gd name="T35" fmla="*/ 107282 h 4040"/>
                <a:gd name="T36" fmla="*/ 393382 w 2290"/>
                <a:gd name="T37" fmla="*/ 176700 h 4040"/>
                <a:gd name="T38" fmla="*/ 273421 w 2290"/>
                <a:gd name="T39" fmla="*/ 197927 h 4040"/>
                <a:gd name="T40" fmla="*/ 236201 w 2290"/>
                <a:gd name="T41" fmla="*/ 174692 h 4040"/>
                <a:gd name="T42" fmla="*/ 210434 w 2290"/>
                <a:gd name="T43" fmla="*/ 99537 h 4040"/>
                <a:gd name="T44" fmla="*/ 184380 w 2290"/>
                <a:gd name="T45" fmla="*/ 84621 h 4040"/>
                <a:gd name="T46" fmla="*/ 160330 w 2290"/>
                <a:gd name="T47" fmla="*/ 6598 h 4040"/>
                <a:gd name="T48" fmla="*/ 83315 w 2290"/>
                <a:gd name="T49" fmla="*/ 27538 h 4040"/>
                <a:gd name="T50" fmla="*/ 40655 w 2290"/>
                <a:gd name="T51" fmla="*/ 450355 h 4040"/>
                <a:gd name="T52" fmla="*/ 0 w 2290"/>
                <a:gd name="T53" fmla="*/ 490801 h 4040"/>
                <a:gd name="T54" fmla="*/ 43232 w 2290"/>
                <a:gd name="T55" fmla="*/ 519773 h 4040"/>
                <a:gd name="T56" fmla="*/ 73008 w 2290"/>
                <a:gd name="T57" fmla="*/ 560792 h 4040"/>
                <a:gd name="T58" fmla="*/ 100779 w 2290"/>
                <a:gd name="T59" fmla="*/ 563374 h 4040"/>
                <a:gd name="T60" fmla="*/ 120248 w 2290"/>
                <a:gd name="T61" fmla="*/ 594641 h 4040"/>
                <a:gd name="T62" fmla="*/ 150023 w 2290"/>
                <a:gd name="T63" fmla="*/ 635660 h 4040"/>
                <a:gd name="T64" fmla="*/ 206425 w 2290"/>
                <a:gd name="T65" fmla="*/ 700488 h 4040"/>
                <a:gd name="T66" fmla="*/ 312072 w 2290"/>
                <a:gd name="T67" fmla="*/ 736632 h 4040"/>
                <a:gd name="T68" fmla="*/ 361316 w 2290"/>
                <a:gd name="T69" fmla="*/ 788265 h 4040"/>
                <a:gd name="T70" fmla="*/ 421726 w 2290"/>
                <a:gd name="T71" fmla="*/ 868583 h 4040"/>
                <a:gd name="T72" fmla="*/ 465531 w 2290"/>
                <a:gd name="T73" fmla="*/ 966972 h 4040"/>
                <a:gd name="T74" fmla="*/ 454079 w 2290"/>
                <a:gd name="T75" fmla="*/ 1077696 h 4040"/>
                <a:gd name="T76" fmla="*/ 445203 w 2290"/>
                <a:gd name="T77" fmla="*/ 1119003 h 4040"/>
                <a:gd name="T78" fmla="*/ 564878 w 2290"/>
                <a:gd name="T79" fmla="*/ 1130477 h 4040"/>
                <a:gd name="T80" fmla="*/ 567741 w 2290"/>
                <a:gd name="T81" fmla="*/ 1158875 h 40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90"/>
                <a:gd name="T124" fmla="*/ 0 h 4040"/>
                <a:gd name="T125" fmla="*/ 2290 w 2290"/>
                <a:gd name="T126" fmla="*/ 4040 h 40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90" h="4040">
                  <a:moveTo>
                    <a:pt x="1983" y="4040"/>
                  </a:moveTo>
                  <a:cubicBezTo>
                    <a:pt x="2013" y="4026"/>
                    <a:pt x="2043" y="4011"/>
                    <a:pt x="2073" y="3994"/>
                  </a:cubicBezTo>
                  <a:cubicBezTo>
                    <a:pt x="2121" y="3910"/>
                    <a:pt x="2192" y="3835"/>
                    <a:pt x="2199" y="3732"/>
                  </a:cubicBezTo>
                  <a:cubicBezTo>
                    <a:pt x="2279" y="3730"/>
                    <a:pt x="2264" y="3637"/>
                    <a:pt x="2290" y="3582"/>
                  </a:cubicBezTo>
                  <a:cubicBezTo>
                    <a:pt x="2257" y="3388"/>
                    <a:pt x="2163" y="3215"/>
                    <a:pt x="2044" y="3059"/>
                  </a:cubicBezTo>
                  <a:cubicBezTo>
                    <a:pt x="1888" y="2957"/>
                    <a:pt x="1827" y="2778"/>
                    <a:pt x="1745" y="2620"/>
                  </a:cubicBezTo>
                  <a:cubicBezTo>
                    <a:pt x="1718" y="2526"/>
                    <a:pt x="1662" y="2420"/>
                    <a:pt x="1710" y="2322"/>
                  </a:cubicBezTo>
                  <a:cubicBezTo>
                    <a:pt x="1736" y="2279"/>
                    <a:pt x="1734" y="2227"/>
                    <a:pt x="1729" y="2178"/>
                  </a:cubicBezTo>
                  <a:cubicBezTo>
                    <a:pt x="1640" y="2183"/>
                    <a:pt x="1637" y="2084"/>
                    <a:pt x="1581" y="2041"/>
                  </a:cubicBezTo>
                  <a:cubicBezTo>
                    <a:pt x="1549" y="2017"/>
                    <a:pt x="1476" y="2013"/>
                    <a:pt x="1485" y="1959"/>
                  </a:cubicBezTo>
                  <a:cubicBezTo>
                    <a:pt x="1465" y="1882"/>
                    <a:pt x="1520" y="1802"/>
                    <a:pt x="1592" y="1783"/>
                  </a:cubicBezTo>
                  <a:cubicBezTo>
                    <a:pt x="1666" y="1790"/>
                    <a:pt x="1734" y="1829"/>
                    <a:pt x="1804" y="1851"/>
                  </a:cubicBezTo>
                  <a:cubicBezTo>
                    <a:pt x="1821" y="1767"/>
                    <a:pt x="1734" y="1743"/>
                    <a:pt x="1668" y="1740"/>
                  </a:cubicBezTo>
                  <a:cubicBezTo>
                    <a:pt x="1584" y="1661"/>
                    <a:pt x="1585" y="1541"/>
                    <a:pt x="1591" y="1432"/>
                  </a:cubicBezTo>
                  <a:cubicBezTo>
                    <a:pt x="1638" y="1431"/>
                    <a:pt x="1685" y="1430"/>
                    <a:pt x="1733" y="1428"/>
                  </a:cubicBezTo>
                  <a:cubicBezTo>
                    <a:pt x="1703" y="1205"/>
                    <a:pt x="1589" y="991"/>
                    <a:pt x="1594" y="760"/>
                  </a:cubicBezTo>
                  <a:cubicBezTo>
                    <a:pt x="1605" y="623"/>
                    <a:pt x="1508" y="509"/>
                    <a:pt x="1517" y="372"/>
                  </a:cubicBezTo>
                  <a:cubicBezTo>
                    <a:pt x="1493" y="373"/>
                    <a:pt x="1445" y="374"/>
                    <a:pt x="1421" y="374"/>
                  </a:cubicBezTo>
                  <a:cubicBezTo>
                    <a:pt x="1405" y="455"/>
                    <a:pt x="1376" y="533"/>
                    <a:pt x="1374" y="616"/>
                  </a:cubicBezTo>
                  <a:cubicBezTo>
                    <a:pt x="1169" y="495"/>
                    <a:pt x="1152" y="794"/>
                    <a:pt x="955" y="690"/>
                  </a:cubicBezTo>
                  <a:cubicBezTo>
                    <a:pt x="892" y="706"/>
                    <a:pt x="861" y="649"/>
                    <a:pt x="825" y="609"/>
                  </a:cubicBezTo>
                  <a:cubicBezTo>
                    <a:pt x="782" y="527"/>
                    <a:pt x="760" y="436"/>
                    <a:pt x="735" y="347"/>
                  </a:cubicBezTo>
                  <a:cubicBezTo>
                    <a:pt x="701" y="335"/>
                    <a:pt x="671" y="318"/>
                    <a:pt x="644" y="295"/>
                  </a:cubicBezTo>
                  <a:cubicBezTo>
                    <a:pt x="713" y="163"/>
                    <a:pt x="578" y="123"/>
                    <a:pt x="560" y="23"/>
                  </a:cubicBezTo>
                  <a:cubicBezTo>
                    <a:pt x="461" y="0"/>
                    <a:pt x="390" y="101"/>
                    <a:pt x="291" y="96"/>
                  </a:cubicBezTo>
                  <a:cubicBezTo>
                    <a:pt x="218" y="585"/>
                    <a:pt x="201" y="1080"/>
                    <a:pt x="142" y="1570"/>
                  </a:cubicBezTo>
                  <a:cubicBezTo>
                    <a:pt x="139" y="1650"/>
                    <a:pt x="29" y="1656"/>
                    <a:pt x="0" y="1711"/>
                  </a:cubicBezTo>
                  <a:cubicBezTo>
                    <a:pt x="235" y="1596"/>
                    <a:pt x="187" y="1728"/>
                    <a:pt x="151" y="1812"/>
                  </a:cubicBezTo>
                  <a:cubicBezTo>
                    <a:pt x="230" y="1816"/>
                    <a:pt x="261" y="1884"/>
                    <a:pt x="255" y="1955"/>
                  </a:cubicBezTo>
                  <a:cubicBezTo>
                    <a:pt x="279" y="1957"/>
                    <a:pt x="328" y="1962"/>
                    <a:pt x="352" y="1964"/>
                  </a:cubicBezTo>
                  <a:cubicBezTo>
                    <a:pt x="356" y="2016"/>
                    <a:pt x="347" y="2080"/>
                    <a:pt x="420" y="2073"/>
                  </a:cubicBezTo>
                  <a:cubicBezTo>
                    <a:pt x="415" y="2144"/>
                    <a:pt x="450" y="2203"/>
                    <a:pt x="524" y="2216"/>
                  </a:cubicBezTo>
                  <a:cubicBezTo>
                    <a:pt x="510" y="2347"/>
                    <a:pt x="685" y="2336"/>
                    <a:pt x="721" y="2442"/>
                  </a:cubicBezTo>
                  <a:cubicBezTo>
                    <a:pt x="835" y="2506"/>
                    <a:pt x="959" y="2555"/>
                    <a:pt x="1090" y="2568"/>
                  </a:cubicBezTo>
                  <a:cubicBezTo>
                    <a:pt x="1161" y="2616"/>
                    <a:pt x="1187" y="2711"/>
                    <a:pt x="1262" y="2748"/>
                  </a:cubicBezTo>
                  <a:cubicBezTo>
                    <a:pt x="1323" y="2848"/>
                    <a:pt x="1392" y="2943"/>
                    <a:pt x="1473" y="3028"/>
                  </a:cubicBezTo>
                  <a:cubicBezTo>
                    <a:pt x="1510" y="3148"/>
                    <a:pt x="1571" y="3259"/>
                    <a:pt x="1626" y="3371"/>
                  </a:cubicBezTo>
                  <a:cubicBezTo>
                    <a:pt x="1612" y="3499"/>
                    <a:pt x="1593" y="3628"/>
                    <a:pt x="1586" y="3757"/>
                  </a:cubicBezTo>
                  <a:cubicBezTo>
                    <a:pt x="1568" y="3803"/>
                    <a:pt x="1550" y="3850"/>
                    <a:pt x="1555" y="3901"/>
                  </a:cubicBezTo>
                  <a:cubicBezTo>
                    <a:pt x="1696" y="3888"/>
                    <a:pt x="1860" y="3819"/>
                    <a:pt x="1973" y="3941"/>
                  </a:cubicBezTo>
                  <a:cubicBezTo>
                    <a:pt x="1976" y="3966"/>
                    <a:pt x="1981" y="4016"/>
                    <a:pt x="1983" y="404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 flipV="1">
              <a:off x="8116294" y="4942557"/>
              <a:ext cx="549275" cy="566738"/>
            </a:xfrm>
            <a:custGeom>
              <a:avLst/>
              <a:gdLst>
                <a:gd name="T0" fmla="*/ 187662 w 1923"/>
                <a:gd name="T1" fmla="*/ 566738 h 1979"/>
                <a:gd name="T2" fmla="*/ 217939 w 1923"/>
                <a:gd name="T3" fmla="*/ 536955 h 1979"/>
                <a:gd name="T4" fmla="*/ 287063 w 1923"/>
                <a:gd name="T5" fmla="*/ 535237 h 1979"/>
                <a:gd name="T6" fmla="*/ 305629 w 1923"/>
                <a:gd name="T7" fmla="*/ 493712 h 1979"/>
                <a:gd name="T8" fmla="*/ 300773 w 1923"/>
                <a:gd name="T9" fmla="*/ 447606 h 1979"/>
                <a:gd name="T10" fmla="*/ 320482 w 1923"/>
                <a:gd name="T11" fmla="*/ 415818 h 1979"/>
                <a:gd name="T12" fmla="*/ 356472 w 1923"/>
                <a:gd name="T13" fmla="*/ 416677 h 1979"/>
                <a:gd name="T14" fmla="*/ 385892 w 1923"/>
                <a:gd name="T15" fmla="*/ 447606 h 1979"/>
                <a:gd name="T16" fmla="*/ 400460 w 1923"/>
                <a:gd name="T17" fmla="*/ 483403 h 1979"/>
                <a:gd name="T18" fmla="*/ 439306 w 1923"/>
                <a:gd name="T19" fmla="*/ 473666 h 1979"/>
                <a:gd name="T20" fmla="*/ 435878 w 1923"/>
                <a:gd name="T21" fmla="*/ 431855 h 1979"/>
                <a:gd name="T22" fmla="*/ 482151 w 1923"/>
                <a:gd name="T23" fmla="*/ 443310 h 1979"/>
                <a:gd name="T24" fmla="*/ 548418 w 1923"/>
                <a:gd name="T25" fmla="*/ 422977 h 1979"/>
                <a:gd name="T26" fmla="*/ 521854 w 1923"/>
                <a:gd name="T27" fmla="*/ 346515 h 1979"/>
                <a:gd name="T28" fmla="*/ 537850 w 1923"/>
                <a:gd name="T29" fmla="*/ 331623 h 1979"/>
                <a:gd name="T30" fmla="*/ 549275 w 1923"/>
                <a:gd name="T31" fmla="*/ 202468 h 1979"/>
                <a:gd name="T32" fmla="*/ 501860 w 1923"/>
                <a:gd name="T33" fmla="*/ 183567 h 1979"/>
                <a:gd name="T34" fmla="*/ 471582 w 1923"/>
                <a:gd name="T35" fmla="*/ 225378 h 1979"/>
                <a:gd name="T36" fmla="*/ 475867 w 1923"/>
                <a:gd name="T37" fmla="*/ 260602 h 1979"/>
                <a:gd name="T38" fmla="*/ 442162 w 1923"/>
                <a:gd name="T39" fmla="*/ 316445 h 1979"/>
                <a:gd name="T40" fmla="*/ 427595 w 1923"/>
                <a:gd name="T41" fmla="*/ 374007 h 1979"/>
                <a:gd name="T42" fmla="*/ 357329 w 1923"/>
                <a:gd name="T43" fmla="*/ 305277 h 1979"/>
                <a:gd name="T44" fmla="*/ 339905 w 1923"/>
                <a:gd name="T45" fmla="*/ 292103 h 1979"/>
                <a:gd name="T46" fmla="*/ 345332 w 1923"/>
                <a:gd name="T47" fmla="*/ 240269 h 1979"/>
                <a:gd name="T48" fmla="*/ 347617 w 1923"/>
                <a:gd name="T49" fmla="*/ 164380 h 1979"/>
                <a:gd name="T50" fmla="*/ 306771 w 1923"/>
                <a:gd name="T51" fmla="*/ 102523 h 1979"/>
                <a:gd name="T52" fmla="*/ 247931 w 1923"/>
                <a:gd name="T53" fmla="*/ 121710 h 1979"/>
                <a:gd name="T54" fmla="*/ 205371 w 1923"/>
                <a:gd name="T55" fmla="*/ 73885 h 1979"/>
                <a:gd name="T56" fmla="*/ 148244 w 1923"/>
                <a:gd name="T57" fmla="*/ 69303 h 1979"/>
                <a:gd name="T58" fmla="*/ 56841 w 1923"/>
                <a:gd name="T59" fmla="*/ 0 h 1979"/>
                <a:gd name="T60" fmla="*/ 59126 w 1923"/>
                <a:gd name="T61" fmla="*/ 33506 h 1979"/>
                <a:gd name="T62" fmla="*/ 39989 w 1923"/>
                <a:gd name="T63" fmla="*/ 74171 h 1979"/>
                <a:gd name="T64" fmla="*/ 44273 w 1923"/>
                <a:gd name="T65" fmla="*/ 109682 h 1979"/>
                <a:gd name="T66" fmla="*/ 7712 w 1923"/>
                <a:gd name="T67" fmla="*/ 144333 h 1979"/>
                <a:gd name="T68" fmla="*/ 33990 w 1923"/>
                <a:gd name="T69" fmla="*/ 184713 h 1979"/>
                <a:gd name="T70" fmla="*/ 78264 w 1923"/>
                <a:gd name="T71" fmla="*/ 290958 h 1979"/>
                <a:gd name="T72" fmla="*/ 116824 w 1923"/>
                <a:gd name="T73" fmla="*/ 333914 h 1979"/>
                <a:gd name="T74" fmla="*/ 86547 w 1923"/>
                <a:gd name="T75" fmla="*/ 382598 h 1979"/>
                <a:gd name="T76" fmla="*/ 117681 w 1923"/>
                <a:gd name="T77" fmla="*/ 414386 h 1979"/>
                <a:gd name="T78" fmla="*/ 146245 w 1923"/>
                <a:gd name="T79" fmla="*/ 437296 h 1979"/>
                <a:gd name="T80" fmla="*/ 127679 w 1923"/>
                <a:gd name="T81" fmla="*/ 483689 h 1979"/>
                <a:gd name="T82" fmla="*/ 186805 w 1923"/>
                <a:gd name="T83" fmla="*/ 496862 h 1979"/>
                <a:gd name="T84" fmla="*/ 187662 w 1923"/>
                <a:gd name="T85" fmla="*/ 566738 h 19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3"/>
                <a:gd name="T130" fmla="*/ 0 h 1979"/>
                <a:gd name="T131" fmla="*/ 1923 w 1923"/>
                <a:gd name="T132" fmla="*/ 1979 h 19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3" h="1979">
                  <a:moveTo>
                    <a:pt x="657" y="1979"/>
                  </a:moveTo>
                  <a:cubicBezTo>
                    <a:pt x="714" y="1974"/>
                    <a:pt x="690" y="1864"/>
                    <a:pt x="763" y="1875"/>
                  </a:cubicBezTo>
                  <a:cubicBezTo>
                    <a:pt x="846" y="1874"/>
                    <a:pt x="929" y="1805"/>
                    <a:pt x="1005" y="1869"/>
                  </a:cubicBezTo>
                  <a:cubicBezTo>
                    <a:pt x="1005" y="1811"/>
                    <a:pt x="1017" y="1756"/>
                    <a:pt x="1070" y="1724"/>
                  </a:cubicBezTo>
                  <a:cubicBezTo>
                    <a:pt x="1052" y="1673"/>
                    <a:pt x="1028" y="1617"/>
                    <a:pt x="1053" y="1563"/>
                  </a:cubicBezTo>
                  <a:cubicBezTo>
                    <a:pt x="1085" y="1532"/>
                    <a:pt x="1114" y="1499"/>
                    <a:pt x="1122" y="1452"/>
                  </a:cubicBezTo>
                  <a:cubicBezTo>
                    <a:pt x="1164" y="1446"/>
                    <a:pt x="1206" y="1446"/>
                    <a:pt x="1248" y="1455"/>
                  </a:cubicBezTo>
                  <a:cubicBezTo>
                    <a:pt x="1283" y="1491"/>
                    <a:pt x="1318" y="1526"/>
                    <a:pt x="1351" y="1563"/>
                  </a:cubicBezTo>
                  <a:cubicBezTo>
                    <a:pt x="1363" y="1607"/>
                    <a:pt x="1361" y="1658"/>
                    <a:pt x="1402" y="1688"/>
                  </a:cubicBezTo>
                  <a:cubicBezTo>
                    <a:pt x="1446" y="1674"/>
                    <a:pt x="1491" y="1662"/>
                    <a:pt x="1538" y="1654"/>
                  </a:cubicBezTo>
                  <a:cubicBezTo>
                    <a:pt x="1543" y="1605"/>
                    <a:pt x="1472" y="1547"/>
                    <a:pt x="1526" y="1508"/>
                  </a:cubicBezTo>
                  <a:cubicBezTo>
                    <a:pt x="1575" y="1453"/>
                    <a:pt x="1657" y="1493"/>
                    <a:pt x="1688" y="1548"/>
                  </a:cubicBezTo>
                  <a:cubicBezTo>
                    <a:pt x="1800" y="1634"/>
                    <a:pt x="1858" y="1531"/>
                    <a:pt x="1920" y="1477"/>
                  </a:cubicBezTo>
                  <a:cubicBezTo>
                    <a:pt x="1886" y="1390"/>
                    <a:pt x="1827" y="1304"/>
                    <a:pt x="1827" y="1210"/>
                  </a:cubicBezTo>
                  <a:cubicBezTo>
                    <a:pt x="1841" y="1197"/>
                    <a:pt x="1869" y="1171"/>
                    <a:pt x="1883" y="1158"/>
                  </a:cubicBezTo>
                  <a:cubicBezTo>
                    <a:pt x="1910" y="1011"/>
                    <a:pt x="1851" y="846"/>
                    <a:pt x="1923" y="707"/>
                  </a:cubicBezTo>
                  <a:cubicBezTo>
                    <a:pt x="1923" y="622"/>
                    <a:pt x="1816" y="633"/>
                    <a:pt x="1757" y="641"/>
                  </a:cubicBezTo>
                  <a:cubicBezTo>
                    <a:pt x="1751" y="707"/>
                    <a:pt x="1692" y="742"/>
                    <a:pt x="1651" y="787"/>
                  </a:cubicBezTo>
                  <a:cubicBezTo>
                    <a:pt x="1629" y="831"/>
                    <a:pt x="1694" y="868"/>
                    <a:pt x="1666" y="910"/>
                  </a:cubicBezTo>
                  <a:cubicBezTo>
                    <a:pt x="1653" y="991"/>
                    <a:pt x="1610" y="1053"/>
                    <a:pt x="1548" y="1105"/>
                  </a:cubicBezTo>
                  <a:cubicBezTo>
                    <a:pt x="1529" y="1172"/>
                    <a:pt x="1506" y="1237"/>
                    <a:pt x="1497" y="1306"/>
                  </a:cubicBezTo>
                  <a:cubicBezTo>
                    <a:pt x="1358" y="1332"/>
                    <a:pt x="1290" y="1171"/>
                    <a:pt x="1251" y="1066"/>
                  </a:cubicBezTo>
                  <a:lnTo>
                    <a:pt x="1190" y="1020"/>
                  </a:lnTo>
                  <a:cubicBezTo>
                    <a:pt x="1101" y="963"/>
                    <a:pt x="1190" y="899"/>
                    <a:pt x="1209" y="839"/>
                  </a:cubicBezTo>
                  <a:cubicBezTo>
                    <a:pt x="1221" y="751"/>
                    <a:pt x="1224" y="663"/>
                    <a:pt x="1217" y="574"/>
                  </a:cubicBezTo>
                  <a:cubicBezTo>
                    <a:pt x="1099" y="570"/>
                    <a:pt x="1112" y="437"/>
                    <a:pt x="1074" y="358"/>
                  </a:cubicBezTo>
                  <a:cubicBezTo>
                    <a:pt x="995" y="336"/>
                    <a:pt x="936" y="401"/>
                    <a:pt x="868" y="425"/>
                  </a:cubicBezTo>
                  <a:cubicBezTo>
                    <a:pt x="788" y="410"/>
                    <a:pt x="772" y="309"/>
                    <a:pt x="719" y="258"/>
                  </a:cubicBezTo>
                  <a:cubicBezTo>
                    <a:pt x="652" y="244"/>
                    <a:pt x="585" y="200"/>
                    <a:pt x="519" y="242"/>
                  </a:cubicBezTo>
                  <a:cubicBezTo>
                    <a:pt x="425" y="149"/>
                    <a:pt x="344" y="15"/>
                    <a:pt x="199" y="0"/>
                  </a:cubicBezTo>
                  <a:cubicBezTo>
                    <a:pt x="212" y="37"/>
                    <a:pt x="255" y="87"/>
                    <a:pt x="207" y="117"/>
                  </a:cubicBezTo>
                  <a:cubicBezTo>
                    <a:pt x="160" y="151"/>
                    <a:pt x="160" y="210"/>
                    <a:pt x="140" y="259"/>
                  </a:cubicBezTo>
                  <a:cubicBezTo>
                    <a:pt x="111" y="302"/>
                    <a:pt x="176" y="338"/>
                    <a:pt x="155" y="383"/>
                  </a:cubicBezTo>
                  <a:cubicBezTo>
                    <a:pt x="113" y="424"/>
                    <a:pt x="70" y="463"/>
                    <a:pt x="27" y="504"/>
                  </a:cubicBezTo>
                  <a:cubicBezTo>
                    <a:pt x="0" y="572"/>
                    <a:pt x="87" y="600"/>
                    <a:pt x="119" y="645"/>
                  </a:cubicBezTo>
                  <a:cubicBezTo>
                    <a:pt x="181" y="765"/>
                    <a:pt x="303" y="864"/>
                    <a:pt x="274" y="1016"/>
                  </a:cubicBezTo>
                  <a:cubicBezTo>
                    <a:pt x="353" y="1025"/>
                    <a:pt x="384" y="1102"/>
                    <a:pt x="409" y="1166"/>
                  </a:cubicBezTo>
                  <a:cubicBezTo>
                    <a:pt x="388" y="1231"/>
                    <a:pt x="343" y="1283"/>
                    <a:pt x="303" y="1336"/>
                  </a:cubicBezTo>
                  <a:cubicBezTo>
                    <a:pt x="365" y="1339"/>
                    <a:pt x="418" y="1382"/>
                    <a:pt x="412" y="1447"/>
                  </a:cubicBezTo>
                  <a:cubicBezTo>
                    <a:pt x="410" y="1501"/>
                    <a:pt x="471" y="1517"/>
                    <a:pt x="512" y="1527"/>
                  </a:cubicBezTo>
                  <a:cubicBezTo>
                    <a:pt x="538" y="1602"/>
                    <a:pt x="420" y="1614"/>
                    <a:pt x="447" y="1689"/>
                  </a:cubicBezTo>
                  <a:cubicBezTo>
                    <a:pt x="512" y="1719"/>
                    <a:pt x="582" y="1735"/>
                    <a:pt x="654" y="1735"/>
                  </a:cubicBezTo>
                  <a:cubicBezTo>
                    <a:pt x="655" y="1796"/>
                    <a:pt x="656" y="1918"/>
                    <a:pt x="657" y="19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14"/>
            <p:cNvSpPr>
              <a:spLocks/>
            </p:cNvSpPr>
            <p:nvPr/>
          </p:nvSpPr>
          <p:spPr bwMode="auto">
            <a:xfrm flipV="1">
              <a:off x="7163793" y="1988221"/>
              <a:ext cx="1103312" cy="1622425"/>
            </a:xfrm>
            <a:custGeom>
              <a:avLst/>
              <a:gdLst>
                <a:gd name="T0" fmla="*/ 476443 w 3858"/>
                <a:gd name="T1" fmla="*/ 1600063 h 5659"/>
                <a:gd name="T2" fmla="*/ 696362 w 3858"/>
                <a:gd name="T3" fmla="*/ 1547597 h 5659"/>
                <a:gd name="T4" fmla="*/ 820764 w 3858"/>
                <a:gd name="T5" fmla="*/ 1439798 h 5659"/>
                <a:gd name="T6" fmla="*/ 877960 w 3858"/>
                <a:gd name="T7" fmla="*/ 1335440 h 5659"/>
                <a:gd name="T8" fmla="*/ 895118 w 3858"/>
                <a:gd name="T9" fmla="*/ 1321679 h 5659"/>
                <a:gd name="T10" fmla="*/ 966899 w 3858"/>
                <a:gd name="T11" fmla="*/ 1172309 h 5659"/>
                <a:gd name="T12" fmla="*/ 1056411 w 3858"/>
                <a:gd name="T13" fmla="*/ 1069671 h 5659"/>
                <a:gd name="T14" fmla="*/ 1099308 w 3858"/>
                <a:gd name="T15" fmla="*/ 990829 h 5659"/>
                <a:gd name="T16" fmla="*/ 1027241 w 3858"/>
                <a:gd name="T17" fmla="*/ 1000003 h 5659"/>
                <a:gd name="T18" fmla="*/ 936300 w 3858"/>
                <a:gd name="T19" fmla="*/ 871562 h 5659"/>
                <a:gd name="T20" fmla="*/ 837350 w 3858"/>
                <a:gd name="T21" fmla="*/ 748282 h 5659"/>
                <a:gd name="T22" fmla="*/ 917139 w 3858"/>
                <a:gd name="T23" fmla="*/ 746275 h 5659"/>
                <a:gd name="T24" fmla="*/ 897120 w 3858"/>
                <a:gd name="T25" fmla="*/ 636757 h 5659"/>
                <a:gd name="T26" fmla="*/ 738401 w 3858"/>
                <a:gd name="T27" fmla="*/ 553614 h 5659"/>
                <a:gd name="T28" fmla="*/ 809896 w 3858"/>
                <a:gd name="T29" fmla="*/ 458144 h 5659"/>
                <a:gd name="T30" fmla="*/ 827913 w 3858"/>
                <a:gd name="T31" fmla="*/ 373854 h 5659"/>
                <a:gd name="T32" fmla="*/ 911133 w 3858"/>
                <a:gd name="T33" fmla="*/ 265482 h 5659"/>
                <a:gd name="T34" fmla="*/ 949741 w 3858"/>
                <a:gd name="T35" fmla="*/ 223338 h 5659"/>
                <a:gd name="T36" fmla="*/ 910275 w 3858"/>
                <a:gd name="T37" fmla="*/ 218751 h 5659"/>
                <a:gd name="T38" fmla="*/ 867378 w 3858"/>
                <a:gd name="T39" fmla="*/ 92890 h 5659"/>
                <a:gd name="T40" fmla="*/ 847646 w 3858"/>
                <a:gd name="T41" fmla="*/ 860 h 5659"/>
                <a:gd name="T42" fmla="*/ 773005 w 3858"/>
                <a:gd name="T43" fmla="*/ 27236 h 5659"/>
                <a:gd name="T44" fmla="*/ 647745 w 3858"/>
                <a:gd name="T45" fmla="*/ 61640 h 5659"/>
                <a:gd name="T46" fmla="*/ 596841 w 3858"/>
                <a:gd name="T47" fmla="*/ 92604 h 5659"/>
                <a:gd name="T48" fmla="*/ 394939 w 3858"/>
                <a:gd name="T49" fmla="*/ 170872 h 5659"/>
                <a:gd name="T50" fmla="*/ 324588 w 3858"/>
                <a:gd name="T51" fmla="*/ 151090 h 5659"/>
                <a:gd name="T52" fmla="*/ 214199 w 3858"/>
                <a:gd name="T53" fmla="*/ 82856 h 5659"/>
                <a:gd name="T54" fmla="*/ 153857 w 3858"/>
                <a:gd name="T55" fmla="*/ 164851 h 5659"/>
                <a:gd name="T56" fmla="*/ 161579 w 3858"/>
                <a:gd name="T57" fmla="*/ 233086 h 5659"/>
                <a:gd name="T58" fmla="*/ 148424 w 3858"/>
                <a:gd name="T59" fmla="*/ 316515 h 5659"/>
                <a:gd name="T60" fmla="*/ 181598 w 3858"/>
                <a:gd name="T61" fmla="*/ 515770 h 5659"/>
                <a:gd name="T62" fmla="*/ 50333 w 3858"/>
                <a:gd name="T63" fmla="*/ 687502 h 5659"/>
                <a:gd name="T64" fmla="*/ 37463 w 3858"/>
                <a:gd name="T65" fmla="*/ 826264 h 5659"/>
                <a:gd name="T66" fmla="*/ 10581 w 3858"/>
                <a:gd name="T67" fmla="*/ 960152 h 5659"/>
                <a:gd name="T68" fmla="*/ 20019 w 3858"/>
                <a:gd name="T69" fmla="*/ 1022652 h 5659"/>
                <a:gd name="T70" fmla="*/ 82362 w 3858"/>
                <a:gd name="T71" fmla="*/ 1221334 h 5659"/>
                <a:gd name="T72" fmla="*/ 163295 w 3858"/>
                <a:gd name="T73" fmla="*/ 1344041 h 5659"/>
                <a:gd name="T74" fmla="*/ 290556 w 3858"/>
                <a:gd name="T75" fmla="*/ 1418296 h 5659"/>
                <a:gd name="T76" fmla="*/ 345178 w 3858"/>
                <a:gd name="T77" fmla="*/ 1575407 h 5659"/>
                <a:gd name="T78" fmla="*/ 435834 w 3858"/>
                <a:gd name="T79" fmla="*/ 1617264 h 56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58"/>
                <a:gd name="T121" fmla="*/ 0 h 5659"/>
                <a:gd name="T122" fmla="*/ 3858 w 3858"/>
                <a:gd name="T123" fmla="*/ 5659 h 56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58" h="5659">
                  <a:moveTo>
                    <a:pt x="1524" y="5641"/>
                  </a:moveTo>
                  <a:cubicBezTo>
                    <a:pt x="1584" y="5659"/>
                    <a:pt x="1634" y="5630"/>
                    <a:pt x="1666" y="5581"/>
                  </a:cubicBezTo>
                  <a:cubicBezTo>
                    <a:pt x="1899" y="5585"/>
                    <a:pt x="2128" y="5542"/>
                    <a:pt x="2360" y="5535"/>
                  </a:cubicBezTo>
                  <a:cubicBezTo>
                    <a:pt x="2379" y="5501"/>
                    <a:pt x="2417" y="5432"/>
                    <a:pt x="2435" y="5398"/>
                  </a:cubicBezTo>
                  <a:cubicBezTo>
                    <a:pt x="2484" y="5260"/>
                    <a:pt x="2683" y="5264"/>
                    <a:pt x="2728" y="5125"/>
                  </a:cubicBezTo>
                  <a:cubicBezTo>
                    <a:pt x="2778" y="5094"/>
                    <a:pt x="2853" y="5088"/>
                    <a:pt x="2870" y="5022"/>
                  </a:cubicBezTo>
                  <a:cubicBezTo>
                    <a:pt x="2908" y="5004"/>
                    <a:pt x="2950" y="4982"/>
                    <a:pt x="2963" y="4939"/>
                  </a:cubicBezTo>
                  <a:cubicBezTo>
                    <a:pt x="3005" y="4841"/>
                    <a:pt x="3154" y="4809"/>
                    <a:pt x="3070" y="4658"/>
                  </a:cubicBezTo>
                  <a:lnTo>
                    <a:pt x="3073" y="4628"/>
                  </a:lnTo>
                  <a:cubicBezTo>
                    <a:pt x="3087" y="4624"/>
                    <a:pt x="3116" y="4615"/>
                    <a:pt x="3130" y="4610"/>
                  </a:cubicBezTo>
                  <a:cubicBezTo>
                    <a:pt x="3165" y="4536"/>
                    <a:pt x="3205" y="4464"/>
                    <a:pt x="3221" y="4383"/>
                  </a:cubicBezTo>
                  <a:cubicBezTo>
                    <a:pt x="3318" y="4312"/>
                    <a:pt x="3331" y="4191"/>
                    <a:pt x="3381" y="4089"/>
                  </a:cubicBezTo>
                  <a:cubicBezTo>
                    <a:pt x="3396" y="3999"/>
                    <a:pt x="3465" y="3934"/>
                    <a:pt x="3502" y="3854"/>
                  </a:cubicBezTo>
                  <a:cubicBezTo>
                    <a:pt x="3589" y="3856"/>
                    <a:pt x="3640" y="3789"/>
                    <a:pt x="3694" y="3731"/>
                  </a:cubicBezTo>
                  <a:cubicBezTo>
                    <a:pt x="3704" y="3683"/>
                    <a:pt x="3700" y="3625"/>
                    <a:pt x="3764" y="3622"/>
                  </a:cubicBezTo>
                  <a:cubicBezTo>
                    <a:pt x="3790" y="3566"/>
                    <a:pt x="3821" y="3513"/>
                    <a:pt x="3844" y="3456"/>
                  </a:cubicBezTo>
                  <a:cubicBezTo>
                    <a:pt x="3858" y="3392"/>
                    <a:pt x="3796" y="3338"/>
                    <a:pt x="3744" y="3319"/>
                  </a:cubicBezTo>
                  <a:cubicBezTo>
                    <a:pt x="3706" y="3361"/>
                    <a:pt x="3630" y="3446"/>
                    <a:pt x="3592" y="3488"/>
                  </a:cubicBezTo>
                  <a:cubicBezTo>
                    <a:pt x="3485" y="3493"/>
                    <a:pt x="3437" y="3365"/>
                    <a:pt x="3359" y="3308"/>
                  </a:cubicBezTo>
                  <a:cubicBezTo>
                    <a:pt x="3356" y="3218"/>
                    <a:pt x="3343" y="3108"/>
                    <a:pt x="3274" y="3040"/>
                  </a:cubicBezTo>
                  <a:cubicBezTo>
                    <a:pt x="3131" y="3048"/>
                    <a:pt x="3024" y="2948"/>
                    <a:pt x="2932" y="2851"/>
                  </a:cubicBezTo>
                  <a:cubicBezTo>
                    <a:pt x="2931" y="2791"/>
                    <a:pt x="2929" y="2670"/>
                    <a:pt x="2928" y="2610"/>
                  </a:cubicBezTo>
                  <a:cubicBezTo>
                    <a:pt x="2989" y="2604"/>
                    <a:pt x="3049" y="2613"/>
                    <a:pt x="3104" y="2642"/>
                  </a:cubicBezTo>
                  <a:cubicBezTo>
                    <a:pt x="3139" y="2630"/>
                    <a:pt x="3173" y="2617"/>
                    <a:pt x="3207" y="2603"/>
                  </a:cubicBezTo>
                  <a:cubicBezTo>
                    <a:pt x="3235" y="2512"/>
                    <a:pt x="3230" y="2406"/>
                    <a:pt x="3147" y="2355"/>
                  </a:cubicBezTo>
                  <a:cubicBezTo>
                    <a:pt x="3141" y="2311"/>
                    <a:pt x="3137" y="2266"/>
                    <a:pt x="3137" y="2221"/>
                  </a:cubicBezTo>
                  <a:cubicBezTo>
                    <a:pt x="3080" y="2234"/>
                    <a:pt x="3089" y="2319"/>
                    <a:pt x="3062" y="2362"/>
                  </a:cubicBezTo>
                  <a:cubicBezTo>
                    <a:pt x="2890" y="2233"/>
                    <a:pt x="2730" y="2088"/>
                    <a:pt x="2582" y="1931"/>
                  </a:cubicBezTo>
                  <a:cubicBezTo>
                    <a:pt x="2563" y="1855"/>
                    <a:pt x="2661" y="1800"/>
                    <a:pt x="2682" y="1730"/>
                  </a:cubicBezTo>
                  <a:cubicBezTo>
                    <a:pt x="2698" y="1647"/>
                    <a:pt x="2792" y="1659"/>
                    <a:pt x="2832" y="1598"/>
                  </a:cubicBezTo>
                  <a:cubicBezTo>
                    <a:pt x="2891" y="1568"/>
                    <a:pt x="2815" y="1446"/>
                    <a:pt x="2893" y="1446"/>
                  </a:cubicBezTo>
                  <a:cubicBezTo>
                    <a:pt x="2968" y="1445"/>
                    <a:pt x="2909" y="1344"/>
                    <a:pt x="2895" y="1304"/>
                  </a:cubicBezTo>
                  <a:cubicBezTo>
                    <a:pt x="2934" y="1220"/>
                    <a:pt x="2994" y="1146"/>
                    <a:pt x="3039" y="1064"/>
                  </a:cubicBezTo>
                  <a:cubicBezTo>
                    <a:pt x="3092" y="1021"/>
                    <a:pt x="3173" y="1005"/>
                    <a:pt x="3186" y="926"/>
                  </a:cubicBezTo>
                  <a:cubicBezTo>
                    <a:pt x="3226" y="908"/>
                    <a:pt x="3267" y="890"/>
                    <a:pt x="3309" y="873"/>
                  </a:cubicBezTo>
                  <a:cubicBezTo>
                    <a:pt x="3312" y="850"/>
                    <a:pt x="3318" y="803"/>
                    <a:pt x="3321" y="779"/>
                  </a:cubicBezTo>
                  <a:cubicBezTo>
                    <a:pt x="3428" y="814"/>
                    <a:pt x="3498" y="789"/>
                    <a:pt x="3529" y="705"/>
                  </a:cubicBezTo>
                  <a:cubicBezTo>
                    <a:pt x="3411" y="697"/>
                    <a:pt x="3298" y="750"/>
                    <a:pt x="3183" y="763"/>
                  </a:cubicBezTo>
                  <a:cubicBezTo>
                    <a:pt x="3065" y="703"/>
                    <a:pt x="2881" y="643"/>
                    <a:pt x="2962" y="457"/>
                  </a:cubicBezTo>
                  <a:cubicBezTo>
                    <a:pt x="2946" y="396"/>
                    <a:pt x="3010" y="370"/>
                    <a:pt x="3033" y="324"/>
                  </a:cubicBezTo>
                  <a:cubicBezTo>
                    <a:pt x="2994" y="318"/>
                    <a:pt x="2960" y="302"/>
                    <a:pt x="2931" y="276"/>
                  </a:cubicBezTo>
                  <a:cubicBezTo>
                    <a:pt x="2947" y="186"/>
                    <a:pt x="2959" y="97"/>
                    <a:pt x="2964" y="3"/>
                  </a:cubicBezTo>
                  <a:cubicBezTo>
                    <a:pt x="2918" y="34"/>
                    <a:pt x="2870" y="4"/>
                    <a:pt x="2823" y="0"/>
                  </a:cubicBezTo>
                  <a:cubicBezTo>
                    <a:pt x="2774" y="21"/>
                    <a:pt x="2712" y="34"/>
                    <a:pt x="2703" y="95"/>
                  </a:cubicBezTo>
                  <a:cubicBezTo>
                    <a:pt x="2675" y="189"/>
                    <a:pt x="2595" y="253"/>
                    <a:pt x="2504" y="281"/>
                  </a:cubicBezTo>
                  <a:cubicBezTo>
                    <a:pt x="2428" y="247"/>
                    <a:pt x="2354" y="188"/>
                    <a:pt x="2265" y="215"/>
                  </a:cubicBezTo>
                  <a:cubicBezTo>
                    <a:pt x="2258" y="252"/>
                    <a:pt x="2242" y="284"/>
                    <a:pt x="2216" y="311"/>
                  </a:cubicBezTo>
                  <a:cubicBezTo>
                    <a:pt x="2173" y="315"/>
                    <a:pt x="2130" y="319"/>
                    <a:pt x="2087" y="323"/>
                  </a:cubicBezTo>
                  <a:cubicBezTo>
                    <a:pt x="2004" y="394"/>
                    <a:pt x="2042" y="568"/>
                    <a:pt x="1869" y="528"/>
                  </a:cubicBezTo>
                  <a:cubicBezTo>
                    <a:pt x="1708" y="557"/>
                    <a:pt x="1546" y="613"/>
                    <a:pt x="1381" y="596"/>
                  </a:cubicBezTo>
                  <a:cubicBezTo>
                    <a:pt x="1358" y="568"/>
                    <a:pt x="1342" y="537"/>
                    <a:pt x="1333" y="502"/>
                  </a:cubicBezTo>
                  <a:cubicBezTo>
                    <a:pt x="1284" y="508"/>
                    <a:pt x="1185" y="521"/>
                    <a:pt x="1135" y="527"/>
                  </a:cubicBezTo>
                  <a:cubicBezTo>
                    <a:pt x="1130" y="404"/>
                    <a:pt x="1029" y="321"/>
                    <a:pt x="984" y="212"/>
                  </a:cubicBezTo>
                  <a:cubicBezTo>
                    <a:pt x="911" y="255"/>
                    <a:pt x="835" y="289"/>
                    <a:pt x="749" y="289"/>
                  </a:cubicBezTo>
                  <a:cubicBezTo>
                    <a:pt x="743" y="330"/>
                    <a:pt x="720" y="355"/>
                    <a:pt x="679" y="363"/>
                  </a:cubicBezTo>
                  <a:cubicBezTo>
                    <a:pt x="631" y="438"/>
                    <a:pt x="649" y="557"/>
                    <a:pt x="538" y="575"/>
                  </a:cubicBezTo>
                  <a:cubicBezTo>
                    <a:pt x="488" y="646"/>
                    <a:pt x="407" y="713"/>
                    <a:pt x="422" y="809"/>
                  </a:cubicBezTo>
                  <a:cubicBezTo>
                    <a:pt x="470" y="810"/>
                    <a:pt x="517" y="812"/>
                    <a:pt x="565" y="813"/>
                  </a:cubicBezTo>
                  <a:cubicBezTo>
                    <a:pt x="573" y="901"/>
                    <a:pt x="476" y="936"/>
                    <a:pt x="429" y="994"/>
                  </a:cubicBezTo>
                  <a:cubicBezTo>
                    <a:pt x="446" y="1041"/>
                    <a:pt x="461" y="1097"/>
                    <a:pt x="519" y="1104"/>
                  </a:cubicBezTo>
                  <a:cubicBezTo>
                    <a:pt x="602" y="1224"/>
                    <a:pt x="540" y="1384"/>
                    <a:pt x="565" y="1516"/>
                  </a:cubicBezTo>
                  <a:cubicBezTo>
                    <a:pt x="427" y="1684"/>
                    <a:pt x="665" y="1678"/>
                    <a:pt x="635" y="1799"/>
                  </a:cubicBezTo>
                  <a:cubicBezTo>
                    <a:pt x="614" y="1929"/>
                    <a:pt x="540" y="2048"/>
                    <a:pt x="521" y="2180"/>
                  </a:cubicBezTo>
                  <a:cubicBezTo>
                    <a:pt x="424" y="2287"/>
                    <a:pt x="228" y="2237"/>
                    <a:pt x="176" y="2398"/>
                  </a:cubicBezTo>
                  <a:cubicBezTo>
                    <a:pt x="41" y="2459"/>
                    <a:pt x="111" y="2537"/>
                    <a:pt x="169" y="2583"/>
                  </a:cubicBezTo>
                  <a:cubicBezTo>
                    <a:pt x="201" y="2683"/>
                    <a:pt x="119" y="2784"/>
                    <a:pt x="131" y="2882"/>
                  </a:cubicBezTo>
                  <a:cubicBezTo>
                    <a:pt x="118" y="2896"/>
                    <a:pt x="93" y="2923"/>
                    <a:pt x="80" y="2937"/>
                  </a:cubicBezTo>
                  <a:cubicBezTo>
                    <a:pt x="71" y="3076"/>
                    <a:pt x="63" y="3214"/>
                    <a:pt x="37" y="3349"/>
                  </a:cubicBezTo>
                  <a:cubicBezTo>
                    <a:pt x="96" y="3421"/>
                    <a:pt x="34" y="3491"/>
                    <a:pt x="0" y="3558"/>
                  </a:cubicBezTo>
                  <a:cubicBezTo>
                    <a:pt x="18" y="3560"/>
                    <a:pt x="53" y="3565"/>
                    <a:pt x="70" y="3567"/>
                  </a:cubicBezTo>
                  <a:cubicBezTo>
                    <a:pt x="70" y="3605"/>
                    <a:pt x="64" y="3641"/>
                    <a:pt x="53" y="3677"/>
                  </a:cubicBezTo>
                  <a:cubicBezTo>
                    <a:pt x="68" y="3891"/>
                    <a:pt x="290" y="4039"/>
                    <a:pt x="288" y="4260"/>
                  </a:cubicBezTo>
                  <a:cubicBezTo>
                    <a:pt x="386" y="4269"/>
                    <a:pt x="400" y="4385"/>
                    <a:pt x="456" y="4446"/>
                  </a:cubicBezTo>
                  <a:cubicBezTo>
                    <a:pt x="500" y="4525"/>
                    <a:pt x="569" y="4592"/>
                    <a:pt x="571" y="4688"/>
                  </a:cubicBezTo>
                  <a:cubicBezTo>
                    <a:pt x="621" y="4690"/>
                    <a:pt x="720" y="4694"/>
                    <a:pt x="770" y="4696"/>
                  </a:cubicBezTo>
                  <a:cubicBezTo>
                    <a:pt x="838" y="4791"/>
                    <a:pt x="895" y="4914"/>
                    <a:pt x="1016" y="4947"/>
                  </a:cubicBezTo>
                  <a:cubicBezTo>
                    <a:pt x="909" y="5091"/>
                    <a:pt x="1083" y="5096"/>
                    <a:pt x="1089" y="5187"/>
                  </a:cubicBezTo>
                  <a:cubicBezTo>
                    <a:pt x="1100" y="5298"/>
                    <a:pt x="1165" y="5394"/>
                    <a:pt x="1207" y="5495"/>
                  </a:cubicBezTo>
                  <a:cubicBezTo>
                    <a:pt x="1283" y="5522"/>
                    <a:pt x="1364" y="5577"/>
                    <a:pt x="1446" y="5545"/>
                  </a:cubicBezTo>
                  <a:cubicBezTo>
                    <a:pt x="1500" y="5524"/>
                    <a:pt x="1508" y="5608"/>
                    <a:pt x="1524" y="56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Freeform 115"/>
            <p:cNvSpPr>
              <a:spLocks/>
            </p:cNvSpPr>
            <p:nvPr/>
          </p:nvSpPr>
          <p:spPr bwMode="auto">
            <a:xfrm flipV="1">
              <a:off x="7928968" y="2639096"/>
              <a:ext cx="749300" cy="1406525"/>
            </a:xfrm>
            <a:custGeom>
              <a:avLst/>
              <a:gdLst>
                <a:gd name="T0" fmla="*/ 322930 w 2615"/>
                <a:gd name="T1" fmla="*/ 1362777 h 4919"/>
                <a:gd name="T2" fmla="*/ 362759 w 2615"/>
                <a:gd name="T3" fmla="*/ 1311594 h 4919"/>
                <a:gd name="T4" fmla="*/ 363905 w 2615"/>
                <a:gd name="T5" fmla="*/ 1143177 h 4919"/>
                <a:gd name="T6" fmla="*/ 394278 w 2615"/>
                <a:gd name="T7" fmla="*/ 1072550 h 4919"/>
                <a:gd name="T8" fmla="*/ 456457 w 2615"/>
                <a:gd name="T9" fmla="*/ 972472 h 4919"/>
                <a:gd name="T10" fmla="*/ 538121 w 2615"/>
                <a:gd name="T11" fmla="*/ 891266 h 4919"/>
                <a:gd name="T12" fmla="*/ 697723 w 2615"/>
                <a:gd name="T13" fmla="*/ 880115 h 4919"/>
                <a:gd name="T14" fmla="*/ 749300 w 2615"/>
                <a:gd name="T15" fmla="*/ 717988 h 4919"/>
                <a:gd name="T16" fmla="*/ 624655 w 2615"/>
                <a:gd name="T17" fmla="*/ 610476 h 4919"/>
                <a:gd name="T18" fmla="*/ 545571 w 2615"/>
                <a:gd name="T19" fmla="*/ 546998 h 4919"/>
                <a:gd name="T20" fmla="*/ 468492 w 2615"/>
                <a:gd name="T21" fmla="*/ 492956 h 4919"/>
                <a:gd name="T22" fmla="*/ 384822 w 2615"/>
                <a:gd name="T23" fmla="*/ 397167 h 4919"/>
                <a:gd name="T24" fmla="*/ 405166 w 2615"/>
                <a:gd name="T25" fmla="*/ 286509 h 4919"/>
                <a:gd name="T26" fmla="*/ 463620 w 2615"/>
                <a:gd name="T27" fmla="*/ 226462 h 4919"/>
                <a:gd name="T28" fmla="*/ 365051 w 2615"/>
                <a:gd name="T29" fmla="*/ 204159 h 4919"/>
                <a:gd name="T30" fmla="*/ 295422 w 2615"/>
                <a:gd name="T31" fmla="*/ 81206 h 4919"/>
                <a:gd name="T32" fmla="*/ 210606 w 2615"/>
                <a:gd name="T33" fmla="*/ 14583 h 4919"/>
                <a:gd name="T34" fmla="*/ 201724 w 2615"/>
                <a:gd name="T35" fmla="*/ 163556 h 4919"/>
                <a:gd name="T36" fmla="*/ 162754 w 2615"/>
                <a:gd name="T37" fmla="*/ 365714 h 4919"/>
                <a:gd name="T38" fmla="*/ 113183 w 2615"/>
                <a:gd name="T39" fmla="*/ 408318 h 4919"/>
                <a:gd name="T40" fmla="*/ 109171 w 2615"/>
                <a:gd name="T41" fmla="*/ 564726 h 4919"/>
                <a:gd name="T42" fmla="*/ 263329 w 2615"/>
                <a:gd name="T43" fmla="*/ 617624 h 4919"/>
                <a:gd name="T44" fmla="*/ 200864 w 2615"/>
                <a:gd name="T45" fmla="*/ 706265 h 4919"/>
                <a:gd name="T46" fmla="*/ 124645 w 2615"/>
                <a:gd name="T47" fmla="*/ 751443 h 4919"/>
                <a:gd name="T48" fmla="*/ 90260 w 2615"/>
                <a:gd name="T49" fmla="*/ 868105 h 4919"/>
                <a:gd name="T50" fmla="*/ 48712 w 2615"/>
                <a:gd name="T51" fmla="*/ 928438 h 4919"/>
                <a:gd name="T52" fmla="*/ 573 w 2615"/>
                <a:gd name="T53" fmla="*/ 981050 h 4919"/>
                <a:gd name="T54" fmla="*/ 101721 w 2615"/>
                <a:gd name="T55" fmla="*/ 1071121 h 4919"/>
                <a:gd name="T56" fmla="*/ 113183 w 2615"/>
                <a:gd name="T57" fmla="*/ 1051677 h 4919"/>
                <a:gd name="T58" fmla="*/ 170204 w 2615"/>
                <a:gd name="T59" fmla="*/ 1114583 h 4919"/>
                <a:gd name="T60" fmla="*/ 134387 w 2615"/>
                <a:gd name="T61" fmla="*/ 1215519 h 4919"/>
                <a:gd name="T62" fmla="*/ 124071 w 2615"/>
                <a:gd name="T63" fmla="*/ 1270991 h 4919"/>
                <a:gd name="T64" fmla="*/ 215191 w 2615"/>
                <a:gd name="T65" fmla="*/ 1371927 h 49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5"/>
                <a:gd name="T100" fmla="*/ 0 h 4919"/>
                <a:gd name="T101" fmla="*/ 2615 w 2615"/>
                <a:gd name="T102" fmla="*/ 4919 h 49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5" h="4919">
                  <a:moveTo>
                    <a:pt x="856" y="4905"/>
                  </a:moveTo>
                  <a:cubicBezTo>
                    <a:pt x="965" y="4919"/>
                    <a:pt x="1002" y="4746"/>
                    <a:pt x="1127" y="4766"/>
                  </a:cubicBezTo>
                  <a:cubicBezTo>
                    <a:pt x="1105" y="4725"/>
                    <a:pt x="1088" y="4683"/>
                    <a:pt x="1096" y="4636"/>
                  </a:cubicBezTo>
                  <a:cubicBezTo>
                    <a:pt x="1155" y="4629"/>
                    <a:pt x="1212" y="4612"/>
                    <a:pt x="1266" y="4587"/>
                  </a:cubicBezTo>
                  <a:cubicBezTo>
                    <a:pt x="1294" y="4458"/>
                    <a:pt x="1288" y="4313"/>
                    <a:pt x="1365" y="4199"/>
                  </a:cubicBezTo>
                  <a:cubicBezTo>
                    <a:pt x="1371" y="4117"/>
                    <a:pt x="1262" y="4081"/>
                    <a:pt x="1270" y="3998"/>
                  </a:cubicBezTo>
                  <a:cubicBezTo>
                    <a:pt x="1328" y="3987"/>
                    <a:pt x="1404" y="4014"/>
                    <a:pt x="1441" y="3954"/>
                  </a:cubicBezTo>
                  <a:cubicBezTo>
                    <a:pt x="1421" y="3886"/>
                    <a:pt x="1389" y="3822"/>
                    <a:pt x="1376" y="3751"/>
                  </a:cubicBezTo>
                  <a:cubicBezTo>
                    <a:pt x="1469" y="3728"/>
                    <a:pt x="1759" y="3766"/>
                    <a:pt x="1624" y="3536"/>
                  </a:cubicBezTo>
                  <a:cubicBezTo>
                    <a:pt x="1632" y="3487"/>
                    <a:pt x="1583" y="3450"/>
                    <a:pt x="1593" y="3401"/>
                  </a:cubicBezTo>
                  <a:cubicBezTo>
                    <a:pt x="1657" y="3345"/>
                    <a:pt x="1750" y="3343"/>
                    <a:pt x="1829" y="3317"/>
                  </a:cubicBezTo>
                  <a:cubicBezTo>
                    <a:pt x="1844" y="3250"/>
                    <a:pt x="1865" y="3185"/>
                    <a:pt x="1878" y="3117"/>
                  </a:cubicBezTo>
                  <a:cubicBezTo>
                    <a:pt x="2036" y="3217"/>
                    <a:pt x="2054" y="3030"/>
                    <a:pt x="2155" y="3007"/>
                  </a:cubicBezTo>
                  <a:cubicBezTo>
                    <a:pt x="2275" y="2977"/>
                    <a:pt x="2267" y="3215"/>
                    <a:pt x="2435" y="3078"/>
                  </a:cubicBezTo>
                  <a:cubicBezTo>
                    <a:pt x="2435" y="2890"/>
                    <a:pt x="2436" y="2703"/>
                    <a:pt x="2437" y="2515"/>
                  </a:cubicBezTo>
                  <a:lnTo>
                    <a:pt x="2615" y="2511"/>
                  </a:lnTo>
                  <a:lnTo>
                    <a:pt x="2608" y="2481"/>
                  </a:lnTo>
                  <a:cubicBezTo>
                    <a:pt x="2459" y="2373"/>
                    <a:pt x="2320" y="2252"/>
                    <a:pt x="2180" y="2135"/>
                  </a:cubicBezTo>
                  <a:cubicBezTo>
                    <a:pt x="2106" y="2088"/>
                    <a:pt x="2010" y="2235"/>
                    <a:pt x="1967" y="2100"/>
                  </a:cubicBezTo>
                  <a:cubicBezTo>
                    <a:pt x="1900" y="2059"/>
                    <a:pt x="1847" y="1982"/>
                    <a:pt x="1904" y="1913"/>
                  </a:cubicBezTo>
                  <a:cubicBezTo>
                    <a:pt x="1892" y="1880"/>
                    <a:pt x="1878" y="1848"/>
                    <a:pt x="1864" y="1816"/>
                  </a:cubicBezTo>
                  <a:cubicBezTo>
                    <a:pt x="1771" y="1818"/>
                    <a:pt x="1725" y="1731"/>
                    <a:pt x="1635" y="1724"/>
                  </a:cubicBezTo>
                  <a:cubicBezTo>
                    <a:pt x="1545" y="1647"/>
                    <a:pt x="1440" y="1591"/>
                    <a:pt x="1346" y="1520"/>
                  </a:cubicBezTo>
                  <a:cubicBezTo>
                    <a:pt x="1341" y="1477"/>
                    <a:pt x="1340" y="1433"/>
                    <a:pt x="1343" y="1389"/>
                  </a:cubicBezTo>
                  <a:cubicBezTo>
                    <a:pt x="1391" y="1381"/>
                    <a:pt x="1448" y="1389"/>
                    <a:pt x="1479" y="1343"/>
                  </a:cubicBezTo>
                  <a:cubicBezTo>
                    <a:pt x="1512" y="1221"/>
                    <a:pt x="1402" y="1122"/>
                    <a:pt x="1414" y="1002"/>
                  </a:cubicBezTo>
                  <a:cubicBezTo>
                    <a:pt x="1431" y="999"/>
                    <a:pt x="1464" y="993"/>
                    <a:pt x="1480" y="990"/>
                  </a:cubicBezTo>
                  <a:cubicBezTo>
                    <a:pt x="1515" y="940"/>
                    <a:pt x="1583" y="841"/>
                    <a:pt x="1618" y="792"/>
                  </a:cubicBezTo>
                  <a:cubicBezTo>
                    <a:pt x="1582" y="758"/>
                    <a:pt x="1547" y="723"/>
                    <a:pt x="1512" y="690"/>
                  </a:cubicBezTo>
                  <a:cubicBezTo>
                    <a:pt x="1432" y="703"/>
                    <a:pt x="1353" y="711"/>
                    <a:pt x="1274" y="714"/>
                  </a:cubicBezTo>
                  <a:cubicBezTo>
                    <a:pt x="1227" y="582"/>
                    <a:pt x="1065" y="439"/>
                    <a:pt x="1164" y="293"/>
                  </a:cubicBezTo>
                  <a:cubicBezTo>
                    <a:pt x="1119" y="292"/>
                    <a:pt x="1075" y="289"/>
                    <a:pt x="1031" y="284"/>
                  </a:cubicBezTo>
                  <a:cubicBezTo>
                    <a:pt x="995" y="246"/>
                    <a:pt x="953" y="211"/>
                    <a:pt x="948" y="155"/>
                  </a:cubicBezTo>
                  <a:cubicBezTo>
                    <a:pt x="869" y="213"/>
                    <a:pt x="748" y="142"/>
                    <a:pt x="735" y="51"/>
                  </a:cubicBezTo>
                  <a:cubicBezTo>
                    <a:pt x="632" y="0"/>
                    <a:pt x="735" y="231"/>
                    <a:pt x="679" y="290"/>
                  </a:cubicBezTo>
                  <a:cubicBezTo>
                    <a:pt x="700" y="383"/>
                    <a:pt x="714" y="478"/>
                    <a:pt x="704" y="572"/>
                  </a:cubicBezTo>
                  <a:cubicBezTo>
                    <a:pt x="670" y="674"/>
                    <a:pt x="617" y="777"/>
                    <a:pt x="638" y="890"/>
                  </a:cubicBezTo>
                  <a:cubicBezTo>
                    <a:pt x="763" y="1087"/>
                    <a:pt x="438" y="1082"/>
                    <a:pt x="568" y="1279"/>
                  </a:cubicBezTo>
                  <a:cubicBezTo>
                    <a:pt x="566" y="1304"/>
                    <a:pt x="563" y="1354"/>
                    <a:pt x="561" y="1379"/>
                  </a:cubicBezTo>
                  <a:cubicBezTo>
                    <a:pt x="514" y="1416"/>
                    <a:pt x="456" y="1460"/>
                    <a:pt x="395" y="1428"/>
                  </a:cubicBezTo>
                  <a:cubicBezTo>
                    <a:pt x="345" y="1532"/>
                    <a:pt x="345" y="1653"/>
                    <a:pt x="361" y="1764"/>
                  </a:cubicBezTo>
                  <a:cubicBezTo>
                    <a:pt x="438" y="1803"/>
                    <a:pt x="456" y="1927"/>
                    <a:pt x="381" y="1975"/>
                  </a:cubicBezTo>
                  <a:cubicBezTo>
                    <a:pt x="335" y="2007"/>
                    <a:pt x="358" y="2074"/>
                    <a:pt x="358" y="2120"/>
                  </a:cubicBezTo>
                  <a:cubicBezTo>
                    <a:pt x="514" y="2263"/>
                    <a:pt x="736" y="2146"/>
                    <a:pt x="919" y="2160"/>
                  </a:cubicBezTo>
                  <a:cubicBezTo>
                    <a:pt x="928" y="2272"/>
                    <a:pt x="894" y="2468"/>
                    <a:pt x="712" y="2375"/>
                  </a:cubicBezTo>
                  <a:cubicBezTo>
                    <a:pt x="709" y="2399"/>
                    <a:pt x="704" y="2446"/>
                    <a:pt x="701" y="2470"/>
                  </a:cubicBezTo>
                  <a:cubicBezTo>
                    <a:pt x="643" y="2476"/>
                    <a:pt x="605" y="2521"/>
                    <a:pt x="590" y="2574"/>
                  </a:cubicBezTo>
                  <a:cubicBezTo>
                    <a:pt x="542" y="2601"/>
                    <a:pt x="489" y="2617"/>
                    <a:pt x="435" y="2628"/>
                  </a:cubicBezTo>
                  <a:cubicBezTo>
                    <a:pt x="427" y="2669"/>
                    <a:pt x="403" y="2692"/>
                    <a:pt x="363" y="2699"/>
                  </a:cubicBezTo>
                  <a:cubicBezTo>
                    <a:pt x="326" y="2808"/>
                    <a:pt x="326" y="2924"/>
                    <a:pt x="315" y="3036"/>
                  </a:cubicBezTo>
                  <a:cubicBezTo>
                    <a:pt x="223" y="3023"/>
                    <a:pt x="255" y="3119"/>
                    <a:pt x="244" y="3176"/>
                  </a:cubicBezTo>
                  <a:cubicBezTo>
                    <a:pt x="198" y="3179"/>
                    <a:pt x="173" y="3203"/>
                    <a:pt x="170" y="3247"/>
                  </a:cubicBezTo>
                  <a:cubicBezTo>
                    <a:pt x="115" y="3252"/>
                    <a:pt x="54" y="3249"/>
                    <a:pt x="68" y="3323"/>
                  </a:cubicBezTo>
                  <a:cubicBezTo>
                    <a:pt x="74" y="3374"/>
                    <a:pt x="0" y="3381"/>
                    <a:pt x="2" y="3431"/>
                  </a:cubicBezTo>
                  <a:cubicBezTo>
                    <a:pt x="11" y="3518"/>
                    <a:pt x="144" y="3514"/>
                    <a:pt x="152" y="3602"/>
                  </a:cubicBezTo>
                  <a:cubicBezTo>
                    <a:pt x="202" y="3638"/>
                    <a:pt x="304" y="3710"/>
                    <a:pt x="355" y="3746"/>
                  </a:cubicBezTo>
                  <a:lnTo>
                    <a:pt x="384" y="3748"/>
                  </a:lnTo>
                  <a:cubicBezTo>
                    <a:pt x="387" y="3731"/>
                    <a:pt x="392" y="3696"/>
                    <a:pt x="395" y="3678"/>
                  </a:cubicBezTo>
                  <a:cubicBezTo>
                    <a:pt x="418" y="3679"/>
                    <a:pt x="466" y="3681"/>
                    <a:pt x="489" y="3682"/>
                  </a:cubicBezTo>
                  <a:cubicBezTo>
                    <a:pt x="562" y="3737"/>
                    <a:pt x="500" y="3855"/>
                    <a:pt x="594" y="3898"/>
                  </a:cubicBezTo>
                  <a:cubicBezTo>
                    <a:pt x="595" y="4001"/>
                    <a:pt x="608" y="4100"/>
                    <a:pt x="599" y="4202"/>
                  </a:cubicBezTo>
                  <a:cubicBezTo>
                    <a:pt x="552" y="4210"/>
                    <a:pt x="496" y="4203"/>
                    <a:pt x="469" y="4251"/>
                  </a:cubicBezTo>
                  <a:cubicBezTo>
                    <a:pt x="430" y="4308"/>
                    <a:pt x="369" y="4234"/>
                    <a:pt x="319" y="4240"/>
                  </a:cubicBezTo>
                  <a:cubicBezTo>
                    <a:pt x="293" y="4336"/>
                    <a:pt x="375" y="4388"/>
                    <a:pt x="433" y="4445"/>
                  </a:cubicBezTo>
                  <a:cubicBezTo>
                    <a:pt x="500" y="4466"/>
                    <a:pt x="634" y="4508"/>
                    <a:pt x="701" y="4528"/>
                  </a:cubicBezTo>
                  <a:cubicBezTo>
                    <a:pt x="720" y="4617"/>
                    <a:pt x="738" y="4710"/>
                    <a:pt x="751" y="4798"/>
                  </a:cubicBezTo>
                  <a:cubicBezTo>
                    <a:pt x="785" y="4834"/>
                    <a:pt x="821" y="4870"/>
                    <a:pt x="856" y="4905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3" name="Freeform 116"/>
            <p:cNvSpPr>
              <a:spLocks/>
            </p:cNvSpPr>
            <p:nvPr/>
          </p:nvSpPr>
          <p:spPr bwMode="auto">
            <a:xfrm flipV="1">
              <a:off x="5620744" y="2829596"/>
              <a:ext cx="1087437" cy="1385887"/>
            </a:xfrm>
            <a:custGeom>
              <a:avLst/>
              <a:gdLst>
                <a:gd name="T0" fmla="*/ 301128 w 3799"/>
                <a:gd name="T1" fmla="*/ 1383307 h 4834"/>
                <a:gd name="T2" fmla="*/ 339198 w 3799"/>
                <a:gd name="T3" fmla="*/ 1385027 h 4834"/>
                <a:gd name="T4" fmla="*/ 329752 w 3799"/>
                <a:gd name="T5" fmla="*/ 1346036 h 4834"/>
                <a:gd name="T6" fmla="*/ 387001 w 3799"/>
                <a:gd name="T7" fmla="*/ 1311633 h 4834"/>
                <a:gd name="T8" fmla="*/ 372402 w 3799"/>
                <a:gd name="T9" fmla="*/ 1266335 h 4834"/>
                <a:gd name="T10" fmla="*/ 396733 w 3799"/>
                <a:gd name="T11" fmla="*/ 1231071 h 4834"/>
                <a:gd name="T12" fmla="*/ 393012 w 3799"/>
                <a:gd name="T13" fmla="*/ 1195234 h 4834"/>
                <a:gd name="T14" fmla="*/ 451405 w 3799"/>
                <a:gd name="T15" fmla="*/ 1101485 h 4834"/>
                <a:gd name="T16" fmla="*/ 518672 w 3799"/>
                <a:gd name="T17" fmla="*/ 1099191 h 4834"/>
                <a:gd name="T18" fmla="*/ 551876 w 3799"/>
                <a:gd name="T19" fmla="*/ 1100911 h 4834"/>
                <a:gd name="T20" fmla="*/ 580214 w 3799"/>
                <a:gd name="T21" fmla="*/ 1089443 h 4834"/>
                <a:gd name="T22" fmla="*/ 640326 w 3799"/>
                <a:gd name="T23" fmla="*/ 987953 h 4834"/>
                <a:gd name="T24" fmla="*/ 662939 w 3799"/>
                <a:gd name="T25" fmla="*/ 958424 h 4834"/>
                <a:gd name="T26" fmla="*/ 613705 w 3799"/>
                <a:gd name="T27" fmla="*/ 938928 h 4834"/>
                <a:gd name="T28" fmla="*/ 613705 w 3799"/>
                <a:gd name="T29" fmla="*/ 770065 h 4834"/>
                <a:gd name="T30" fmla="*/ 645478 w 3799"/>
                <a:gd name="T31" fmla="*/ 720466 h 4834"/>
                <a:gd name="T32" fmla="*/ 675820 w 3799"/>
                <a:gd name="T33" fmla="*/ 690650 h 4834"/>
                <a:gd name="T34" fmla="*/ 720187 w 3799"/>
                <a:gd name="T35" fmla="*/ 663414 h 4834"/>
                <a:gd name="T36" fmla="*/ 747094 w 3799"/>
                <a:gd name="T37" fmla="*/ 598907 h 4834"/>
                <a:gd name="T38" fmla="*/ 775718 w 3799"/>
                <a:gd name="T39" fmla="*/ 525800 h 4834"/>
                <a:gd name="T40" fmla="*/ 846134 w 3799"/>
                <a:gd name="T41" fmla="*/ 545295 h 4834"/>
                <a:gd name="T42" fmla="*/ 891933 w 3799"/>
                <a:gd name="T43" fmla="*/ 532681 h 4834"/>
                <a:gd name="T44" fmla="*/ 922561 w 3799"/>
                <a:gd name="T45" fmla="*/ 482222 h 4834"/>
                <a:gd name="T46" fmla="*/ 943171 w 3799"/>
                <a:gd name="T47" fmla="*/ 431764 h 4834"/>
                <a:gd name="T48" fmla="*/ 946319 w 3799"/>
                <a:gd name="T49" fmla="*/ 293576 h 4834"/>
                <a:gd name="T50" fmla="*/ 984390 w 3799"/>
                <a:gd name="T51" fmla="*/ 291283 h 4834"/>
                <a:gd name="T52" fmla="*/ 991546 w 3799"/>
                <a:gd name="T53" fmla="*/ 269781 h 4834"/>
                <a:gd name="T54" fmla="*/ 1018452 w 3799"/>
                <a:gd name="T55" fmla="*/ 163417 h 4834"/>
                <a:gd name="T56" fmla="*/ 1028185 w 3799"/>
                <a:gd name="T57" fmla="*/ 152809 h 4834"/>
                <a:gd name="T58" fmla="*/ 1087437 w 3799"/>
                <a:gd name="T59" fmla="*/ 150515 h 4834"/>
                <a:gd name="T60" fmla="*/ 1063965 w 3799"/>
                <a:gd name="T61" fmla="*/ 123566 h 4834"/>
                <a:gd name="T62" fmla="*/ 1062248 w 3799"/>
                <a:gd name="T63" fmla="*/ 92603 h 4834"/>
                <a:gd name="T64" fmla="*/ 1047363 w 3799"/>
                <a:gd name="T65" fmla="*/ 49598 h 4834"/>
                <a:gd name="T66" fmla="*/ 1057381 w 3799"/>
                <a:gd name="T67" fmla="*/ 0 h 4834"/>
                <a:gd name="T68" fmla="*/ 997270 w 3799"/>
                <a:gd name="T69" fmla="*/ 1147 h 4834"/>
                <a:gd name="T70" fmla="*/ 872469 w 3799"/>
                <a:gd name="T71" fmla="*/ 149082 h 4834"/>
                <a:gd name="T72" fmla="*/ 807491 w 3799"/>
                <a:gd name="T73" fmla="*/ 214448 h 4834"/>
                <a:gd name="T74" fmla="*/ 747380 w 3799"/>
                <a:gd name="T75" fmla="*/ 305904 h 4834"/>
                <a:gd name="T76" fmla="*/ 715894 w 3799"/>
                <a:gd name="T77" fmla="*/ 335721 h 4834"/>
                <a:gd name="T78" fmla="*/ 681545 w 3799"/>
                <a:gd name="T79" fmla="*/ 412555 h 4834"/>
                <a:gd name="T80" fmla="*/ 563899 w 3799"/>
                <a:gd name="T81" fmla="*/ 517486 h 4834"/>
                <a:gd name="T82" fmla="*/ 503501 w 3799"/>
                <a:gd name="T83" fmla="*/ 568231 h 4834"/>
                <a:gd name="T84" fmla="*/ 443390 w 3799"/>
                <a:gd name="T85" fmla="*/ 609515 h 4834"/>
                <a:gd name="T86" fmla="*/ 417629 w 3799"/>
                <a:gd name="T87" fmla="*/ 643345 h 4834"/>
                <a:gd name="T88" fmla="*/ 376410 w 3799"/>
                <a:gd name="T89" fmla="*/ 694664 h 4834"/>
                <a:gd name="T90" fmla="*/ 246169 w 3799"/>
                <a:gd name="T91" fmla="*/ 876429 h 4834"/>
                <a:gd name="T92" fmla="*/ 160582 w 3799"/>
                <a:gd name="T93" fmla="*/ 902518 h 4834"/>
                <a:gd name="T94" fmla="*/ 99613 w 3799"/>
                <a:gd name="T95" fmla="*/ 932334 h 4834"/>
                <a:gd name="T96" fmla="*/ 67267 w 3799"/>
                <a:gd name="T97" fmla="*/ 970752 h 4834"/>
                <a:gd name="T98" fmla="*/ 6870 w 3799"/>
                <a:gd name="T99" fmla="*/ 991394 h 4834"/>
                <a:gd name="T100" fmla="*/ 0 w 3799"/>
                <a:gd name="T101" fmla="*/ 1079409 h 4834"/>
                <a:gd name="T102" fmla="*/ 57821 w 3799"/>
                <a:gd name="T103" fmla="*/ 1181186 h 4834"/>
                <a:gd name="T104" fmla="*/ 99899 w 3799"/>
                <a:gd name="T105" fmla="*/ 1180040 h 4834"/>
                <a:gd name="T106" fmla="*/ 166021 w 3799"/>
                <a:gd name="T107" fmla="*/ 1204982 h 4834"/>
                <a:gd name="T108" fmla="*/ 168311 w 3799"/>
                <a:gd name="T109" fmla="*/ 1252860 h 4834"/>
                <a:gd name="T110" fmla="*/ 265061 w 3799"/>
                <a:gd name="T111" fmla="*/ 1327688 h 4834"/>
                <a:gd name="T112" fmla="*/ 301128 w 3799"/>
                <a:gd name="T113" fmla="*/ 1383307 h 4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99"/>
                <a:gd name="T172" fmla="*/ 0 h 4834"/>
                <a:gd name="T173" fmla="*/ 3799 w 3799"/>
                <a:gd name="T174" fmla="*/ 4834 h 4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99" h="4834">
                  <a:moveTo>
                    <a:pt x="1052" y="4825"/>
                  </a:moveTo>
                  <a:cubicBezTo>
                    <a:pt x="1096" y="4832"/>
                    <a:pt x="1140" y="4834"/>
                    <a:pt x="1185" y="4831"/>
                  </a:cubicBezTo>
                  <a:cubicBezTo>
                    <a:pt x="1163" y="4789"/>
                    <a:pt x="1143" y="4745"/>
                    <a:pt x="1152" y="4695"/>
                  </a:cubicBezTo>
                  <a:cubicBezTo>
                    <a:pt x="1233" y="4686"/>
                    <a:pt x="1334" y="4668"/>
                    <a:pt x="1352" y="4575"/>
                  </a:cubicBezTo>
                  <a:cubicBezTo>
                    <a:pt x="1402" y="4506"/>
                    <a:pt x="1254" y="4486"/>
                    <a:pt x="1301" y="4417"/>
                  </a:cubicBezTo>
                  <a:cubicBezTo>
                    <a:pt x="1338" y="4382"/>
                    <a:pt x="1366" y="4341"/>
                    <a:pt x="1386" y="4294"/>
                  </a:cubicBezTo>
                  <a:cubicBezTo>
                    <a:pt x="1380" y="4254"/>
                    <a:pt x="1347" y="4210"/>
                    <a:pt x="1373" y="4169"/>
                  </a:cubicBezTo>
                  <a:cubicBezTo>
                    <a:pt x="1432" y="4055"/>
                    <a:pt x="1504" y="3949"/>
                    <a:pt x="1577" y="3842"/>
                  </a:cubicBezTo>
                  <a:cubicBezTo>
                    <a:pt x="1652" y="3856"/>
                    <a:pt x="1758" y="3924"/>
                    <a:pt x="1812" y="3834"/>
                  </a:cubicBezTo>
                  <a:cubicBezTo>
                    <a:pt x="1839" y="3784"/>
                    <a:pt x="1892" y="3830"/>
                    <a:pt x="1928" y="3840"/>
                  </a:cubicBezTo>
                  <a:cubicBezTo>
                    <a:pt x="1961" y="3828"/>
                    <a:pt x="1994" y="3815"/>
                    <a:pt x="2027" y="3800"/>
                  </a:cubicBezTo>
                  <a:cubicBezTo>
                    <a:pt x="2007" y="3653"/>
                    <a:pt x="2097" y="3494"/>
                    <a:pt x="2237" y="3446"/>
                  </a:cubicBezTo>
                  <a:cubicBezTo>
                    <a:pt x="2242" y="3391"/>
                    <a:pt x="2242" y="3332"/>
                    <a:pt x="2316" y="3343"/>
                  </a:cubicBezTo>
                  <a:cubicBezTo>
                    <a:pt x="2296" y="3262"/>
                    <a:pt x="2207" y="3283"/>
                    <a:pt x="2144" y="3275"/>
                  </a:cubicBezTo>
                  <a:cubicBezTo>
                    <a:pt x="2106" y="3080"/>
                    <a:pt x="2122" y="2882"/>
                    <a:pt x="2144" y="2686"/>
                  </a:cubicBezTo>
                  <a:cubicBezTo>
                    <a:pt x="2233" y="2685"/>
                    <a:pt x="2230" y="2577"/>
                    <a:pt x="2255" y="2513"/>
                  </a:cubicBezTo>
                  <a:cubicBezTo>
                    <a:pt x="2317" y="2506"/>
                    <a:pt x="2314" y="2437"/>
                    <a:pt x="2361" y="2409"/>
                  </a:cubicBezTo>
                  <a:cubicBezTo>
                    <a:pt x="2415" y="2382"/>
                    <a:pt x="2462" y="2342"/>
                    <a:pt x="2516" y="2314"/>
                  </a:cubicBezTo>
                  <a:cubicBezTo>
                    <a:pt x="2554" y="2242"/>
                    <a:pt x="2592" y="2169"/>
                    <a:pt x="2610" y="2089"/>
                  </a:cubicBezTo>
                  <a:cubicBezTo>
                    <a:pt x="2680" y="2024"/>
                    <a:pt x="2688" y="1922"/>
                    <a:pt x="2710" y="1834"/>
                  </a:cubicBezTo>
                  <a:cubicBezTo>
                    <a:pt x="2754" y="1892"/>
                    <a:pt x="2983" y="1754"/>
                    <a:pt x="2956" y="1902"/>
                  </a:cubicBezTo>
                  <a:cubicBezTo>
                    <a:pt x="3014" y="1914"/>
                    <a:pt x="3066" y="1884"/>
                    <a:pt x="3116" y="1858"/>
                  </a:cubicBezTo>
                  <a:cubicBezTo>
                    <a:pt x="3146" y="1796"/>
                    <a:pt x="3170" y="1729"/>
                    <a:pt x="3223" y="1682"/>
                  </a:cubicBezTo>
                  <a:cubicBezTo>
                    <a:pt x="3233" y="1616"/>
                    <a:pt x="3229" y="1544"/>
                    <a:pt x="3295" y="1506"/>
                  </a:cubicBezTo>
                  <a:cubicBezTo>
                    <a:pt x="3273" y="1348"/>
                    <a:pt x="3270" y="1184"/>
                    <a:pt x="3306" y="1024"/>
                  </a:cubicBezTo>
                  <a:cubicBezTo>
                    <a:pt x="3350" y="1022"/>
                    <a:pt x="3395" y="1020"/>
                    <a:pt x="3439" y="1016"/>
                  </a:cubicBezTo>
                  <a:cubicBezTo>
                    <a:pt x="3445" y="997"/>
                    <a:pt x="3458" y="959"/>
                    <a:pt x="3464" y="941"/>
                  </a:cubicBezTo>
                  <a:cubicBezTo>
                    <a:pt x="3384" y="763"/>
                    <a:pt x="3649" y="749"/>
                    <a:pt x="3558" y="570"/>
                  </a:cubicBezTo>
                  <a:cubicBezTo>
                    <a:pt x="3566" y="561"/>
                    <a:pt x="3584" y="542"/>
                    <a:pt x="3592" y="533"/>
                  </a:cubicBezTo>
                  <a:cubicBezTo>
                    <a:pt x="3644" y="531"/>
                    <a:pt x="3747" y="527"/>
                    <a:pt x="3799" y="525"/>
                  </a:cubicBezTo>
                  <a:cubicBezTo>
                    <a:pt x="3785" y="484"/>
                    <a:pt x="3744" y="463"/>
                    <a:pt x="3717" y="431"/>
                  </a:cubicBezTo>
                  <a:cubicBezTo>
                    <a:pt x="3674" y="408"/>
                    <a:pt x="3712" y="359"/>
                    <a:pt x="3711" y="323"/>
                  </a:cubicBezTo>
                  <a:cubicBezTo>
                    <a:pt x="3695" y="273"/>
                    <a:pt x="3677" y="223"/>
                    <a:pt x="3659" y="173"/>
                  </a:cubicBezTo>
                  <a:cubicBezTo>
                    <a:pt x="3643" y="111"/>
                    <a:pt x="3683" y="58"/>
                    <a:pt x="3694" y="0"/>
                  </a:cubicBezTo>
                  <a:cubicBezTo>
                    <a:pt x="3629" y="42"/>
                    <a:pt x="3550" y="42"/>
                    <a:pt x="3484" y="4"/>
                  </a:cubicBezTo>
                  <a:cubicBezTo>
                    <a:pt x="3378" y="208"/>
                    <a:pt x="3155" y="317"/>
                    <a:pt x="3048" y="520"/>
                  </a:cubicBezTo>
                  <a:cubicBezTo>
                    <a:pt x="2970" y="594"/>
                    <a:pt x="2894" y="669"/>
                    <a:pt x="2821" y="748"/>
                  </a:cubicBezTo>
                  <a:cubicBezTo>
                    <a:pt x="2785" y="874"/>
                    <a:pt x="2695" y="972"/>
                    <a:pt x="2611" y="1067"/>
                  </a:cubicBezTo>
                  <a:cubicBezTo>
                    <a:pt x="2591" y="1117"/>
                    <a:pt x="2557" y="1163"/>
                    <a:pt x="2501" y="1171"/>
                  </a:cubicBezTo>
                  <a:cubicBezTo>
                    <a:pt x="2493" y="1275"/>
                    <a:pt x="2402" y="1338"/>
                    <a:pt x="2381" y="1439"/>
                  </a:cubicBezTo>
                  <a:cubicBezTo>
                    <a:pt x="2237" y="1554"/>
                    <a:pt x="2135" y="1717"/>
                    <a:pt x="1970" y="1805"/>
                  </a:cubicBezTo>
                  <a:cubicBezTo>
                    <a:pt x="1912" y="1878"/>
                    <a:pt x="1840" y="1937"/>
                    <a:pt x="1759" y="1982"/>
                  </a:cubicBezTo>
                  <a:cubicBezTo>
                    <a:pt x="1712" y="2059"/>
                    <a:pt x="1622" y="2084"/>
                    <a:pt x="1549" y="2126"/>
                  </a:cubicBezTo>
                  <a:cubicBezTo>
                    <a:pt x="1503" y="2154"/>
                    <a:pt x="1505" y="2216"/>
                    <a:pt x="1459" y="2244"/>
                  </a:cubicBezTo>
                  <a:cubicBezTo>
                    <a:pt x="1380" y="2271"/>
                    <a:pt x="1319" y="2337"/>
                    <a:pt x="1315" y="2423"/>
                  </a:cubicBezTo>
                  <a:cubicBezTo>
                    <a:pt x="1174" y="2640"/>
                    <a:pt x="1060" y="2885"/>
                    <a:pt x="860" y="3057"/>
                  </a:cubicBezTo>
                  <a:cubicBezTo>
                    <a:pt x="766" y="3104"/>
                    <a:pt x="664" y="3132"/>
                    <a:pt x="561" y="3148"/>
                  </a:cubicBezTo>
                  <a:cubicBezTo>
                    <a:pt x="508" y="3216"/>
                    <a:pt x="418" y="3212"/>
                    <a:pt x="348" y="3252"/>
                  </a:cubicBezTo>
                  <a:cubicBezTo>
                    <a:pt x="302" y="3292"/>
                    <a:pt x="299" y="3365"/>
                    <a:pt x="235" y="3386"/>
                  </a:cubicBezTo>
                  <a:cubicBezTo>
                    <a:pt x="167" y="3417"/>
                    <a:pt x="103" y="3514"/>
                    <a:pt x="24" y="3458"/>
                  </a:cubicBezTo>
                  <a:cubicBezTo>
                    <a:pt x="20" y="3563"/>
                    <a:pt x="34" y="3666"/>
                    <a:pt x="0" y="3765"/>
                  </a:cubicBezTo>
                  <a:cubicBezTo>
                    <a:pt x="77" y="3878"/>
                    <a:pt x="136" y="4002"/>
                    <a:pt x="202" y="4120"/>
                  </a:cubicBezTo>
                  <a:cubicBezTo>
                    <a:pt x="247" y="4101"/>
                    <a:pt x="311" y="4066"/>
                    <a:pt x="349" y="4116"/>
                  </a:cubicBezTo>
                  <a:cubicBezTo>
                    <a:pt x="408" y="4182"/>
                    <a:pt x="496" y="4198"/>
                    <a:pt x="580" y="4203"/>
                  </a:cubicBezTo>
                  <a:cubicBezTo>
                    <a:pt x="608" y="4258"/>
                    <a:pt x="634" y="4316"/>
                    <a:pt x="588" y="4370"/>
                  </a:cubicBezTo>
                  <a:cubicBezTo>
                    <a:pt x="806" y="4279"/>
                    <a:pt x="807" y="4541"/>
                    <a:pt x="926" y="4631"/>
                  </a:cubicBezTo>
                  <a:cubicBezTo>
                    <a:pt x="961" y="4700"/>
                    <a:pt x="992" y="4773"/>
                    <a:pt x="1052" y="4825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19"/>
            <p:cNvSpPr>
              <a:spLocks/>
            </p:cNvSpPr>
            <p:nvPr/>
          </p:nvSpPr>
          <p:spPr bwMode="auto">
            <a:xfrm flipV="1">
              <a:off x="4120555" y="2423196"/>
              <a:ext cx="1454150" cy="1647825"/>
            </a:xfrm>
            <a:custGeom>
              <a:avLst/>
              <a:gdLst>
                <a:gd name="T0" fmla="*/ 311235 w 5074"/>
                <a:gd name="T1" fmla="*/ 1639523 h 5756"/>
                <a:gd name="T2" fmla="*/ 595531 w 5074"/>
                <a:gd name="T3" fmla="*/ 1610895 h 5756"/>
                <a:gd name="T4" fmla="*/ 640525 w 5074"/>
                <a:gd name="T5" fmla="*/ 1504399 h 5756"/>
                <a:gd name="T6" fmla="*/ 740831 w 5074"/>
                <a:gd name="T7" fmla="*/ 1352098 h 5756"/>
                <a:gd name="T8" fmla="*/ 806460 w 5074"/>
                <a:gd name="T9" fmla="*/ 1256767 h 5756"/>
                <a:gd name="T10" fmla="*/ 902181 w 5074"/>
                <a:gd name="T11" fmla="*/ 1149985 h 5756"/>
                <a:gd name="T12" fmla="*/ 948035 w 5074"/>
                <a:gd name="T13" fmla="*/ 1075552 h 5756"/>
                <a:gd name="T14" fmla="*/ 951187 w 5074"/>
                <a:gd name="T15" fmla="*/ 926401 h 5756"/>
                <a:gd name="T16" fmla="*/ 1004493 w 5074"/>
                <a:gd name="T17" fmla="*/ 828779 h 5756"/>
                <a:gd name="T18" fmla="*/ 1055505 w 5074"/>
                <a:gd name="T19" fmla="*/ 706538 h 5756"/>
                <a:gd name="T20" fmla="*/ 1119414 w 5074"/>
                <a:gd name="T21" fmla="*/ 595175 h 5756"/>
                <a:gd name="T22" fmla="*/ 1145494 w 5074"/>
                <a:gd name="T23" fmla="*/ 403654 h 5756"/>
                <a:gd name="T24" fmla="*/ 1234337 w 5074"/>
                <a:gd name="T25" fmla="*/ 431710 h 5756"/>
                <a:gd name="T26" fmla="*/ 1292801 w 5074"/>
                <a:gd name="T27" fmla="*/ 388481 h 5756"/>
                <a:gd name="T28" fmla="*/ 1333783 w 5074"/>
                <a:gd name="T29" fmla="*/ 338955 h 5756"/>
                <a:gd name="T30" fmla="*/ 1363015 w 5074"/>
                <a:gd name="T31" fmla="*/ 277691 h 5756"/>
                <a:gd name="T32" fmla="*/ 1434089 w 5074"/>
                <a:gd name="T33" fmla="*/ 187513 h 5756"/>
                <a:gd name="T34" fmla="*/ 1396259 w 5074"/>
                <a:gd name="T35" fmla="*/ 66417 h 5756"/>
                <a:gd name="T36" fmla="*/ 1244081 w 5074"/>
                <a:gd name="T37" fmla="*/ 148579 h 5756"/>
                <a:gd name="T38" fmla="*/ 1124573 w 5074"/>
                <a:gd name="T39" fmla="*/ 271679 h 5756"/>
                <a:gd name="T40" fmla="*/ 893296 w 5074"/>
                <a:gd name="T41" fmla="*/ 485244 h 5756"/>
                <a:gd name="T42" fmla="*/ 745990 w 5074"/>
                <a:gd name="T43" fmla="*/ 548798 h 5756"/>
                <a:gd name="T44" fmla="*/ 689245 w 5074"/>
                <a:gd name="T45" fmla="*/ 635254 h 5756"/>
                <a:gd name="T46" fmla="*/ 743411 w 5074"/>
                <a:gd name="T47" fmla="*/ 797575 h 5756"/>
                <a:gd name="T48" fmla="*/ 735386 w 5074"/>
                <a:gd name="T49" fmla="*/ 994249 h 5756"/>
                <a:gd name="T50" fmla="*/ 670617 w 5074"/>
                <a:gd name="T51" fmla="*/ 1090725 h 5756"/>
                <a:gd name="T52" fmla="*/ 422718 w 5074"/>
                <a:gd name="T53" fmla="*/ 1277379 h 5756"/>
                <a:gd name="T54" fmla="*/ 296619 w 5074"/>
                <a:gd name="T55" fmla="*/ 1332918 h 5756"/>
                <a:gd name="T56" fmla="*/ 164502 w 5074"/>
                <a:gd name="T57" fmla="*/ 1403915 h 5756"/>
                <a:gd name="T58" fmla="*/ 130684 w 5074"/>
                <a:gd name="T59" fmla="*/ 1490085 h 5756"/>
                <a:gd name="T60" fmla="*/ 24647 w 5074"/>
                <a:gd name="T61" fmla="*/ 1576541 h 5756"/>
                <a:gd name="T62" fmla="*/ 149599 w 5074"/>
                <a:gd name="T63" fmla="*/ 1585989 h 5756"/>
                <a:gd name="T64" fmla="*/ 224685 w 5074"/>
                <a:gd name="T65" fmla="*/ 1642099 h 5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74"/>
                <a:gd name="T100" fmla="*/ 0 h 5756"/>
                <a:gd name="T101" fmla="*/ 5074 w 5074"/>
                <a:gd name="T102" fmla="*/ 5756 h 5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74" h="5756">
                  <a:moveTo>
                    <a:pt x="784" y="5736"/>
                  </a:moveTo>
                  <a:cubicBezTo>
                    <a:pt x="882" y="5730"/>
                    <a:pt x="989" y="5756"/>
                    <a:pt x="1086" y="5727"/>
                  </a:cubicBezTo>
                  <a:cubicBezTo>
                    <a:pt x="1227" y="5692"/>
                    <a:pt x="1374" y="5717"/>
                    <a:pt x="1517" y="5699"/>
                  </a:cubicBezTo>
                  <a:cubicBezTo>
                    <a:pt x="1701" y="5650"/>
                    <a:pt x="1898" y="5696"/>
                    <a:pt x="2078" y="5627"/>
                  </a:cubicBezTo>
                  <a:cubicBezTo>
                    <a:pt x="2068" y="5516"/>
                    <a:pt x="2147" y="5432"/>
                    <a:pt x="2164" y="5327"/>
                  </a:cubicBezTo>
                  <a:cubicBezTo>
                    <a:pt x="2202" y="5318"/>
                    <a:pt x="2226" y="5294"/>
                    <a:pt x="2235" y="5255"/>
                  </a:cubicBezTo>
                  <a:cubicBezTo>
                    <a:pt x="2314" y="5219"/>
                    <a:pt x="2391" y="5180"/>
                    <a:pt x="2467" y="5138"/>
                  </a:cubicBezTo>
                  <a:cubicBezTo>
                    <a:pt x="2460" y="4988"/>
                    <a:pt x="2584" y="4873"/>
                    <a:pt x="2585" y="4723"/>
                  </a:cubicBezTo>
                  <a:cubicBezTo>
                    <a:pt x="2628" y="4678"/>
                    <a:pt x="2692" y="4664"/>
                    <a:pt x="2747" y="4638"/>
                  </a:cubicBezTo>
                  <a:cubicBezTo>
                    <a:pt x="2740" y="4552"/>
                    <a:pt x="2731" y="4441"/>
                    <a:pt x="2814" y="4390"/>
                  </a:cubicBezTo>
                  <a:cubicBezTo>
                    <a:pt x="2861" y="4341"/>
                    <a:pt x="2949" y="4386"/>
                    <a:pt x="2996" y="4324"/>
                  </a:cubicBezTo>
                  <a:cubicBezTo>
                    <a:pt x="3059" y="4224"/>
                    <a:pt x="3216" y="4178"/>
                    <a:pt x="3148" y="4017"/>
                  </a:cubicBezTo>
                  <a:cubicBezTo>
                    <a:pt x="3208" y="3948"/>
                    <a:pt x="3352" y="3993"/>
                    <a:pt x="3257" y="3809"/>
                  </a:cubicBezTo>
                  <a:cubicBezTo>
                    <a:pt x="3270" y="3796"/>
                    <a:pt x="3296" y="3770"/>
                    <a:pt x="3308" y="3757"/>
                  </a:cubicBezTo>
                  <a:cubicBezTo>
                    <a:pt x="3258" y="3674"/>
                    <a:pt x="3315" y="3591"/>
                    <a:pt x="3338" y="3509"/>
                  </a:cubicBezTo>
                  <a:cubicBezTo>
                    <a:pt x="3333" y="3419"/>
                    <a:pt x="3313" y="3328"/>
                    <a:pt x="3319" y="3236"/>
                  </a:cubicBezTo>
                  <a:cubicBezTo>
                    <a:pt x="3337" y="3179"/>
                    <a:pt x="3373" y="3129"/>
                    <a:pt x="3411" y="3084"/>
                  </a:cubicBezTo>
                  <a:cubicBezTo>
                    <a:pt x="3437" y="3019"/>
                    <a:pt x="3441" y="2935"/>
                    <a:pt x="3505" y="2895"/>
                  </a:cubicBezTo>
                  <a:cubicBezTo>
                    <a:pt x="3537" y="2872"/>
                    <a:pt x="3604" y="2863"/>
                    <a:pt x="3598" y="2811"/>
                  </a:cubicBezTo>
                  <a:cubicBezTo>
                    <a:pt x="3589" y="2686"/>
                    <a:pt x="3713" y="2601"/>
                    <a:pt x="3683" y="2468"/>
                  </a:cubicBezTo>
                  <a:cubicBezTo>
                    <a:pt x="3699" y="2441"/>
                    <a:pt x="3731" y="2387"/>
                    <a:pt x="3748" y="2360"/>
                  </a:cubicBezTo>
                  <a:cubicBezTo>
                    <a:pt x="3842" y="2298"/>
                    <a:pt x="3883" y="2185"/>
                    <a:pt x="3906" y="2079"/>
                  </a:cubicBezTo>
                  <a:cubicBezTo>
                    <a:pt x="3862" y="1977"/>
                    <a:pt x="3768" y="1889"/>
                    <a:pt x="3827" y="1763"/>
                  </a:cubicBezTo>
                  <a:cubicBezTo>
                    <a:pt x="3820" y="1620"/>
                    <a:pt x="3889" y="1495"/>
                    <a:pt x="3997" y="1410"/>
                  </a:cubicBezTo>
                  <a:cubicBezTo>
                    <a:pt x="4096" y="1377"/>
                    <a:pt x="4198" y="1366"/>
                    <a:pt x="4304" y="1365"/>
                  </a:cubicBezTo>
                  <a:cubicBezTo>
                    <a:pt x="4305" y="1413"/>
                    <a:pt x="4306" y="1461"/>
                    <a:pt x="4307" y="1508"/>
                  </a:cubicBezTo>
                  <a:lnTo>
                    <a:pt x="4333" y="1499"/>
                  </a:lnTo>
                  <a:cubicBezTo>
                    <a:pt x="4353" y="1421"/>
                    <a:pt x="4446" y="1394"/>
                    <a:pt x="4511" y="1357"/>
                  </a:cubicBezTo>
                  <a:cubicBezTo>
                    <a:pt x="4515" y="1315"/>
                    <a:pt x="4520" y="1273"/>
                    <a:pt x="4524" y="1231"/>
                  </a:cubicBezTo>
                  <a:cubicBezTo>
                    <a:pt x="4552" y="1184"/>
                    <a:pt x="4607" y="1193"/>
                    <a:pt x="4654" y="1184"/>
                  </a:cubicBezTo>
                  <a:cubicBezTo>
                    <a:pt x="4657" y="1141"/>
                    <a:pt x="4661" y="1099"/>
                    <a:pt x="4666" y="1056"/>
                  </a:cubicBezTo>
                  <a:cubicBezTo>
                    <a:pt x="4696" y="1027"/>
                    <a:pt x="4726" y="999"/>
                    <a:pt x="4756" y="970"/>
                  </a:cubicBezTo>
                  <a:cubicBezTo>
                    <a:pt x="4764" y="902"/>
                    <a:pt x="4775" y="834"/>
                    <a:pt x="4807" y="771"/>
                  </a:cubicBezTo>
                  <a:cubicBezTo>
                    <a:pt x="4856" y="742"/>
                    <a:pt x="4955" y="684"/>
                    <a:pt x="5004" y="655"/>
                  </a:cubicBezTo>
                  <a:cubicBezTo>
                    <a:pt x="5018" y="572"/>
                    <a:pt x="5074" y="486"/>
                    <a:pt x="5027" y="402"/>
                  </a:cubicBezTo>
                  <a:cubicBezTo>
                    <a:pt x="5014" y="322"/>
                    <a:pt x="4961" y="237"/>
                    <a:pt x="4872" y="232"/>
                  </a:cubicBezTo>
                  <a:cubicBezTo>
                    <a:pt x="4724" y="201"/>
                    <a:pt x="4652" y="0"/>
                    <a:pt x="4488" y="28"/>
                  </a:cubicBezTo>
                  <a:cubicBezTo>
                    <a:pt x="4369" y="164"/>
                    <a:pt x="4420" y="367"/>
                    <a:pt x="4341" y="519"/>
                  </a:cubicBezTo>
                  <a:cubicBezTo>
                    <a:pt x="4298" y="597"/>
                    <a:pt x="4295" y="696"/>
                    <a:pt x="4228" y="758"/>
                  </a:cubicBezTo>
                  <a:cubicBezTo>
                    <a:pt x="4151" y="857"/>
                    <a:pt x="4011" y="865"/>
                    <a:pt x="3924" y="949"/>
                  </a:cubicBezTo>
                  <a:cubicBezTo>
                    <a:pt x="3815" y="1087"/>
                    <a:pt x="3701" y="1221"/>
                    <a:pt x="3596" y="1362"/>
                  </a:cubicBezTo>
                  <a:cubicBezTo>
                    <a:pt x="3446" y="1486"/>
                    <a:pt x="3286" y="1597"/>
                    <a:pt x="3117" y="1695"/>
                  </a:cubicBezTo>
                  <a:cubicBezTo>
                    <a:pt x="3044" y="1753"/>
                    <a:pt x="2940" y="1724"/>
                    <a:pt x="2864" y="1689"/>
                  </a:cubicBezTo>
                  <a:cubicBezTo>
                    <a:pt x="2782" y="1770"/>
                    <a:pt x="2716" y="1879"/>
                    <a:pt x="2603" y="1917"/>
                  </a:cubicBezTo>
                  <a:cubicBezTo>
                    <a:pt x="2533" y="1930"/>
                    <a:pt x="2504" y="2012"/>
                    <a:pt x="2536" y="2071"/>
                  </a:cubicBezTo>
                  <a:cubicBezTo>
                    <a:pt x="2521" y="2138"/>
                    <a:pt x="2484" y="2217"/>
                    <a:pt x="2405" y="2219"/>
                  </a:cubicBezTo>
                  <a:cubicBezTo>
                    <a:pt x="2441" y="2321"/>
                    <a:pt x="2514" y="2412"/>
                    <a:pt x="2516" y="2525"/>
                  </a:cubicBezTo>
                  <a:cubicBezTo>
                    <a:pt x="2583" y="2601"/>
                    <a:pt x="2571" y="2697"/>
                    <a:pt x="2594" y="2786"/>
                  </a:cubicBezTo>
                  <a:cubicBezTo>
                    <a:pt x="2608" y="2935"/>
                    <a:pt x="2662" y="3084"/>
                    <a:pt x="2645" y="3234"/>
                  </a:cubicBezTo>
                  <a:cubicBezTo>
                    <a:pt x="2616" y="3313"/>
                    <a:pt x="2588" y="3392"/>
                    <a:pt x="2566" y="3473"/>
                  </a:cubicBezTo>
                  <a:cubicBezTo>
                    <a:pt x="2512" y="3527"/>
                    <a:pt x="2456" y="3583"/>
                    <a:pt x="2441" y="3661"/>
                  </a:cubicBezTo>
                  <a:cubicBezTo>
                    <a:pt x="2439" y="3728"/>
                    <a:pt x="2381" y="3765"/>
                    <a:pt x="2340" y="3810"/>
                  </a:cubicBezTo>
                  <a:cubicBezTo>
                    <a:pt x="2314" y="3855"/>
                    <a:pt x="2270" y="3780"/>
                    <a:pt x="2234" y="3809"/>
                  </a:cubicBezTo>
                  <a:cubicBezTo>
                    <a:pt x="1979" y="4025"/>
                    <a:pt x="1723" y="4239"/>
                    <a:pt x="1475" y="4462"/>
                  </a:cubicBezTo>
                  <a:cubicBezTo>
                    <a:pt x="1317" y="4614"/>
                    <a:pt x="1320" y="4363"/>
                    <a:pt x="1208" y="4405"/>
                  </a:cubicBezTo>
                  <a:cubicBezTo>
                    <a:pt x="1117" y="4468"/>
                    <a:pt x="1131" y="4600"/>
                    <a:pt x="1035" y="4656"/>
                  </a:cubicBezTo>
                  <a:cubicBezTo>
                    <a:pt x="1005" y="4739"/>
                    <a:pt x="919" y="4707"/>
                    <a:pt x="857" y="4723"/>
                  </a:cubicBezTo>
                  <a:cubicBezTo>
                    <a:pt x="820" y="4829"/>
                    <a:pt x="694" y="4959"/>
                    <a:pt x="574" y="4904"/>
                  </a:cubicBezTo>
                  <a:cubicBezTo>
                    <a:pt x="543" y="4935"/>
                    <a:pt x="510" y="4962"/>
                    <a:pt x="467" y="4973"/>
                  </a:cubicBezTo>
                  <a:cubicBezTo>
                    <a:pt x="464" y="5031"/>
                    <a:pt x="459" y="5147"/>
                    <a:pt x="456" y="5205"/>
                  </a:cubicBezTo>
                  <a:cubicBezTo>
                    <a:pt x="381" y="5260"/>
                    <a:pt x="293" y="5298"/>
                    <a:pt x="225" y="5361"/>
                  </a:cubicBezTo>
                  <a:cubicBezTo>
                    <a:pt x="204" y="5429"/>
                    <a:pt x="148" y="5477"/>
                    <a:pt x="86" y="5507"/>
                  </a:cubicBezTo>
                  <a:cubicBezTo>
                    <a:pt x="61" y="5552"/>
                    <a:pt x="25" y="5590"/>
                    <a:pt x="0" y="5634"/>
                  </a:cubicBezTo>
                  <a:cubicBezTo>
                    <a:pt x="179" y="5634"/>
                    <a:pt x="337" y="5482"/>
                    <a:pt x="522" y="5540"/>
                  </a:cubicBezTo>
                  <a:cubicBezTo>
                    <a:pt x="586" y="5584"/>
                    <a:pt x="659" y="5605"/>
                    <a:pt x="738" y="5604"/>
                  </a:cubicBezTo>
                  <a:cubicBezTo>
                    <a:pt x="745" y="5651"/>
                    <a:pt x="740" y="5705"/>
                    <a:pt x="784" y="5736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20"/>
            <p:cNvSpPr>
              <a:spLocks/>
            </p:cNvSpPr>
            <p:nvPr/>
          </p:nvSpPr>
          <p:spPr bwMode="auto">
            <a:xfrm flipV="1">
              <a:off x="7017744" y="4244057"/>
              <a:ext cx="346075" cy="312738"/>
            </a:xfrm>
            <a:custGeom>
              <a:avLst/>
              <a:gdLst>
                <a:gd name="T0" fmla="*/ 166207 w 1216"/>
                <a:gd name="T1" fmla="*/ 310177 h 1099"/>
                <a:gd name="T2" fmla="*/ 204913 w 1216"/>
                <a:gd name="T3" fmla="*/ 289973 h 1099"/>
                <a:gd name="T4" fmla="*/ 183283 w 1216"/>
                <a:gd name="T5" fmla="*/ 210294 h 1099"/>
                <a:gd name="T6" fmla="*/ 181576 w 1216"/>
                <a:gd name="T7" fmla="*/ 176715 h 1099"/>
                <a:gd name="T8" fmla="*/ 218004 w 1216"/>
                <a:gd name="T9" fmla="*/ 174439 h 1099"/>
                <a:gd name="T10" fmla="*/ 285455 w 1216"/>
                <a:gd name="T11" fmla="*/ 209441 h 1099"/>
                <a:gd name="T12" fmla="*/ 307085 w 1216"/>
                <a:gd name="T13" fmla="*/ 229360 h 1099"/>
                <a:gd name="T14" fmla="*/ 346075 w 1216"/>
                <a:gd name="T15" fmla="*/ 229929 h 1099"/>
                <a:gd name="T16" fmla="*/ 324161 w 1216"/>
                <a:gd name="T17" fmla="*/ 150820 h 1099"/>
                <a:gd name="T18" fmla="*/ 305377 w 1216"/>
                <a:gd name="T19" fmla="*/ 159357 h 1099"/>
                <a:gd name="T20" fmla="*/ 215728 w 1216"/>
                <a:gd name="T21" fmla="*/ 98175 h 1099"/>
                <a:gd name="T22" fmla="*/ 221704 w 1216"/>
                <a:gd name="T23" fmla="*/ 61751 h 1099"/>
                <a:gd name="T24" fmla="*/ 201213 w 1216"/>
                <a:gd name="T25" fmla="*/ 33294 h 1099"/>
                <a:gd name="T26" fmla="*/ 173037 w 1216"/>
                <a:gd name="T27" fmla="*/ 0 h 1099"/>
                <a:gd name="T28" fmla="*/ 131770 w 1216"/>
                <a:gd name="T29" fmla="*/ 26180 h 1099"/>
                <a:gd name="T30" fmla="*/ 134047 w 1216"/>
                <a:gd name="T31" fmla="*/ 59759 h 1099"/>
                <a:gd name="T32" fmla="*/ 112987 w 1216"/>
                <a:gd name="T33" fmla="*/ 98175 h 1099"/>
                <a:gd name="T34" fmla="*/ 55213 w 1216"/>
                <a:gd name="T35" fmla="*/ 100167 h 1099"/>
                <a:gd name="T36" fmla="*/ 24760 w 1216"/>
                <a:gd name="T37" fmla="*/ 160780 h 1099"/>
                <a:gd name="T38" fmla="*/ 7400 w 1216"/>
                <a:gd name="T39" fmla="*/ 207449 h 1099"/>
                <a:gd name="T40" fmla="*/ 31306 w 1216"/>
                <a:gd name="T41" fmla="*/ 252979 h 1099"/>
                <a:gd name="T42" fmla="*/ 64889 w 1216"/>
                <a:gd name="T43" fmla="*/ 250987 h 1099"/>
                <a:gd name="T44" fmla="*/ 103310 w 1216"/>
                <a:gd name="T45" fmla="*/ 260662 h 1099"/>
                <a:gd name="T46" fmla="*/ 116402 w 1216"/>
                <a:gd name="T47" fmla="*/ 200904 h 1099"/>
                <a:gd name="T48" fmla="*/ 143724 w 1216"/>
                <a:gd name="T49" fmla="*/ 200334 h 1099"/>
                <a:gd name="T50" fmla="*/ 166207 w 1216"/>
                <a:gd name="T51" fmla="*/ 310177 h 10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16"/>
                <a:gd name="T79" fmla="*/ 0 h 1099"/>
                <a:gd name="T80" fmla="*/ 1216 w 1216"/>
                <a:gd name="T81" fmla="*/ 1099 h 10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16" h="1099">
                  <a:moveTo>
                    <a:pt x="584" y="1090"/>
                  </a:moveTo>
                  <a:cubicBezTo>
                    <a:pt x="638" y="1099"/>
                    <a:pt x="720" y="1090"/>
                    <a:pt x="720" y="1019"/>
                  </a:cubicBezTo>
                  <a:cubicBezTo>
                    <a:pt x="748" y="902"/>
                    <a:pt x="522" y="900"/>
                    <a:pt x="644" y="739"/>
                  </a:cubicBezTo>
                  <a:cubicBezTo>
                    <a:pt x="638" y="702"/>
                    <a:pt x="591" y="650"/>
                    <a:pt x="638" y="621"/>
                  </a:cubicBezTo>
                  <a:cubicBezTo>
                    <a:pt x="667" y="577"/>
                    <a:pt x="725" y="607"/>
                    <a:pt x="766" y="613"/>
                  </a:cubicBezTo>
                  <a:cubicBezTo>
                    <a:pt x="966" y="494"/>
                    <a:pt x="890" y="732"/>
                    <a:pt x="1003" y="736"/>
                  </a:cubicBezTo>
                  <a:cubicBezTo>
                    <a:pt x="1056" y="730"/>
                    <a:pt x="1081" y="753"/>
                    <a:pt x="1079" y="806"/>
                  </a:cubicBezTo>
                  <a:cubicBezTo>
                    <a:pt x="1124" y="810"/>
                    <a:pt x="1170" y="810"/>
                    <a:pt x="1216" y="808"/>
                  </a:cubicBezTo>
                  <a:cubicBezTo>
                    <a:pt x="1198" y="713"/>
                    <a:pt x="1146" y="627"/>
                    <a:pt x="1139" y="530"/>
                  </a:cubicBezTo>
                  <a:cubicBezTo>
                    <a:pt x="1122" y="537"/>
                    <a:pt x="1089" y="553"/>
                    <a:pt x="1073" y="560"/>
                  </a:cubicBezTo>
                  <a:cubicBezTo>
                    <a:pt x="959" y="504"/>
                    <a:pt x="873" y="403"/>
                    <a:pt x="758" y="345"/>
                  </a:cubicBezTo>
                  <a:cubicBezTo>
                    <a:pt x="749" y="301"/>
                    <a:pt x="768" y="259"/>
                    <a:pt x="779" y="217"/>
                  </a:cubicBezTo>
                  <a:cubicBezTo>
                    <a:pt x="752" y="186"/>
                    <a:pt x="727" y="153"/>
                    <a:pt x="707" y="117"/>
                  </a:cubicBezTo>
                  <a:cubicBezTo>
                    <a:pt x="657" y="93"/>
                    <a:pt x="605" y="62"/>
                    <a:pt x="608" y="0"/>
                  </a:cubicBezTo>
                  <a:cubicBezTo>
                    <a:pt x="555" y="23"/>
                    <a:pt x="502" y="49"/>
                    <a:pt x="463" y="92"/>
                  </a:cubicBezTo>
                  <a:cubicBezTo>
                    <a:pt x="412" y="120"/>
                    <a:pt x="461" y="174"/>
                    <a:pt x="471" y="210"/>
                  </a:cubicBezTo>
                  <a:cubicBezTo>
                    <a:pt x="454" y="259"/>
                    <a:pt x="431" y="306"/>
                    <a:pt x="397" y="345"/>
                  </a:cubicBezTo>
                  <a:cubicBezTo>
                    <a:pt x="346" y="347"/>
                    <a:pt x="244" y="351"/>
                    <a:pt x="194" y="352"/>
                  </a:cubicBezTo>
                  <a:cubicBezTo>
                    <a:pt x="255" y="462"/>
                    <a:pt x="184" y="563"/>
                    <a:pt x="87" y="565"/>
                  </a:cubicBezTo>
                  <a:cubicBezTo>
                    <a:pt x="3" y="569"/>
                    <a:pt x="0" y="671"/>
                    <a:pt x="26" y="729"/>
                  </a:cubicBezTo>
                  <a:cubicBezTo>
                    <a:pt x="54" y="782"/>
                    <a:pt x="77" y="839"/>
                    <a:pt x="110" y="889"/>
                  </a:cubicBezTo>
                  <a:cubicBezTo>
                    <a:pt x="132" y="945"/>
                    <a:pt x="192" y="889"/>
                    <a:pt x="228" y="882"/>
                  </a:cubicBezTo>
                  <a:cubicBezTo>
                    <a:pt x="277" y="874"/>
                    <a:pt x="315" y="915"/>
                    <a:pt x="363" y="916"/>
                  </a:cubicBezTo>
                  <a:cubicBezTo>
                    <a:pt x="363" y="843"/>
                    <a:pt x="378" y="773"/>
                    <a:pt x="409" y="706"/>
                  </a:cubicBezTo>
                  <a:cubicBezTo>
                    <a:pt x="433" y="706"/>
                    <a:pt x="481" y="705"/>
                    <a:pt x="505" y="704"/>
                  </a:cubicBezTo>
                  <a:cubicBezTo>
                    <a:pt x="533" y="833"/>
                    <a:pt x="564" y="960"/>
                    <a:pt x="584" y="10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21"/>
            <p:cNvSpPr>
              <a:spLocks/>
            </p:cNvSpPr>
            <p:nvPr/>
          </p:nvSpPr>
          <p:spPr bwMode="auto">
            <a:xfrm flipV="1">
              <a:off x="6622455" y="4413921"/>
              <a:ext cx="1182688" cy="942975"/>
            </a:xfrm>
            <a:custGeom>
              <a:avLst/>
              <a:gdLst>
                <a:gd name="T0" fmla="*/ 1173243 w 4132"/>
                <a:gd name="T1" fmla="*/ 906552 h 3288"/>
                <a:gd name="T2" fmla="*/ 1162079 w 4132"/>
                <a:gd name="T3" fmla="*/ 786673 h 3288"/>
                <a:gd name="T4" fmla="*/ 1155210 w 4132"/>
                <a:gd name="T5" fmla="*/ 738779 h 3288"/>
                <a:gd name="T6" fmla="*/ 1102831 w 4132"/>
                <a:gd name="T7" fmla="*/ 689737 h 3288"/>
                <a:gd name="T8" fmla="*/ 1026694 w 4132"/>
                <a:gd name="T9" fmla="*/ 583623 h 3288"/>
                <a:gd name="T10" fmla="*/ 1065335 w 4132"/>
                <a:gd name="T11" fmla="*/ 523397 h 3288"/>
                <a:gd name="T12" fmla="*/ 992061 w 4132"/>
                <a:gd name="T13" fmla="*/ 448257 h 3288"/>
                <a:gd name="T14" fmla="*/ 792561 w 4132"/>
                <a:gd name="T15" fmla="*/ 393767 h 3288"/>
                <a:gd name="T16" fmla="*/ 752203 w 4132"/>
                <a:gd name="T17" fmla="*/ 313465 h 3288"/>
                <a:gd name="T18" fmla="*/ 814028 w 4132"/>
                <a:gd name="T19" fmla="*/ 262415 h 3288"/>
                <a:gd name="T20" fmla="*/ 845227 w 4132"/>
                <a:gd name="T21" fmla="*/ 173510 h 3288"/>
                <a:gd name="T22" fmla="*/ 860969 w 4132"/>
                <a:gd name="T23" fmla="*/ 113283 h 3288"/>
                <a:gd name="T24" fmla="*/ 723581 w 4132"/>
                <a:gd name="T25" fmla="*/ 10038 h 3288"/>
                <a:gd name="T26" fmla="*/ 630557 w 4132"/>
                <a:gd name="T27" fmla="*/ 80302 h 3288"/>
                <a:gd name="T28" fmla="*/ 570736 w 4132"/>
                <a:gd name="T29" fmla="*/ 191291 h 3288"/>
                <a:gd name="T30" fmla="*/ 461111 w 4132"/>
                <a:gd name="T31" fmla="*/ 188997 h 3288"/>
                <a:gd name="T32" fmla="*/ 328588 w 4132"/>
                <a:gd name="T33" fmla="*/ 120166 h 3288"/>
                <a:gd name="T34" fmla="*/ 250162 w 4132"/>
                <a:gd name="T35" fmla="*/ 133645 h 3288"/>
                <a:gd name="T36" fmla="*/ 173739 w 4132"/>
                <a:gd name="T37" fmla="*/ 209359 h 3288"/>
                <a:gd name="T38" fmla="*/ 48372 w 4132"/>
                <a:gd name="T39" fmla="*/ 355910 h 3288"/>
                <a:gd name="T40" fmla="*/ 5438 w 4132"/>
                <a:gd name="T41" fmla="*/ 445963 h 3288"/>
                <a:gd name="T42" fmla="*/ 129088 w 4132"/>
                <a:gd name="T43" fmla="*/ 512212 h 3288"/>
                <a:gd name="T44" fmla="*/ 153417 w 4132"/>
                <a:gd name="T45" fmla="*/ 578174 h 3288"/>
                <a:gd name="T46" fmla="*/ 224974 w 4132"/>
                <a:gd name="T47" fmla="*/ 618326 h 3288"/>
                <a:gd name="T48" fmla="*/ 279071 w 4132"/>
                <a:gd name="T49" fmla="*/ 618039 h 3288"/>
                <a:gd name="T50" fmla="*/ 389840 w 4132"/>
                <a:gd name="T51" fmla="*/ 515367 h 3288"/>
                <a:gd name="T52" fmla="*/ 428481 w 4132"/>
                <a:gd name="T53" fmla="*/ 545767 h 3288"/>
                <a:gd name="T54" fmla="*/ 438213 w 4132"/>
                <a:gd name="T55" fmla="*/ 618612 h 3288"/>
                <a:gd name="T56" fmla="*/ 548410 w 4132"/>
                <a:gd name="T57" fmla="*/ 708665 h 3288"/>
                <a:gd name="T58" fmla="*/ 573884 w 4132"/>
                <a:gd name="T59" fmla="*/ 700348 h 3288"/>
                <a:gd name="T60" fmla="*/ 638858 w 4132"/>
                <a:gd name="T61" fmla="*/ 675397 h 3288"/>
                <a:gd name="T62" fmla="*/ 704403 w 4132"/>
                <a:gd name="T63" fmla="*/ 653027 h 3288"/>
                <a:gd name="T64" fmla="*/ 770235 w 4132"/>
                <a:gd name="T65" fmla="*/ 669088 h 3288"/>
                <a:gd name="T66" fmla="*/ 815459 w 4132"/>
                <a:gd name="T67" fmla="*/ 704650 h 3288"/>
                <a:gd name="T68" fmla="*/ 893313 w 4132"/>
                <a:gd name="T69" fmla="*/ 817360 h 3288"/>
                <a:gd name="T70" fmla="*/ 853814 w 4132"/>
                <a:gd name="T71" fmla="*/ 857798 h 3288"/>
                <a:gd name="T72" fmla="*/ 973742 w 4132"/>
                <a:gd name="T73" fmla="*/ 829692 h 3288"/>
                <a:gd name="T74" fmla="*/ 1057321 w 4132"/>
                <a:gd name="T75" fmla="*/ 887337 h 3288"/>
                <a:gd name="T76" fmla="*/ 1116569 w 4132"/>
                <a:gd name="T77" fmla="*/ 940394 h 32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32"/>
                <a:gd name="T118" fmla="*/ 0 h 3288"/>
                <a:gd name="T119" fmla="*/ 4132 w 4132"/>
                <a:gd name="T120" fmla="*/ 3288 h 32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32" h="3288">
                  <a:moveTo>
                    <a:pt x="3901" y="3279"/>
                  </a:moveTo>
                  <a:cubicBezTo>
                    <a:pt x="3990" y="3288"/>
                    <a:pt x="4017" y="3176"/>
                    <a:pt x="4099" y="3161"/>
                  </a:cubicBezTo>
                  <a:cubicBezTo>
                    <a:pt x="4107" y="3144"/>
                    <a:pt x="4124" y="3111"/>
                    <a:pt x="4132" y="3094"/>
                  </a:cubicBezTo>
                  <a:cubicBezTo>
                    <a:pt x="4099" y="2979"/>
                    <a:pt x="4054" y="2866"/>
                    <a:pt x="4060" y="2743"/>
                  </a:cubicBezTo>
                  <a:cubicBezTo>
                    <a:pt x="4065" y="2700"/>
                    <a:pt x="4003" y="2687"/>
                    <a:pt x="4005" y="2643"/>
                  </a:cubicBezTo>
                  <a:cubicBezTo>
                    <a:pt x="4013" y="2626"/>
                    <a:pt x="4028" y="2593"/>
                    <a:pt x="4036" y="2576"/>
                  </a:cubicBezTo>
                  <a:cubicBezTo>
                    <a:pt x="4012" y="2574"/>
                    <a:pt x="3963" y="2569"/>
                    <a:pt x="3939" y="2566"/>
                  </a:cubicBezTo>
                  <a:cubicBezTo>
                    <a:pt x="3880" y="2528"/>
                    <a:pt x="3914" y="2441"/>
                    <a:pt x="3853" y="2405"/>
                  </a:cubicBezTo>
                  <a:cubicBezTo>
                    <a:pt x="3749" y="2331"/>
                    <a:pt x="3773" y="2169"/>
                    <a:pt x="3658" y="2106"/>
                  </a:cubicBezTo>
                  <a:cubicBezTo>
                    <a:pt x="3640" y="2088"/>
                    <a:pt x="3605" y="2053"/>
                    <a:pt x="3587" y="2035"/>
                  </a:cubicBezTo>
                  <a:cubicBezTo>
                    <a:pt x="3551" y="1973"/>
                    <a:pt x="3650" y="1956"/>
                    <a:pt x="3646" y="1901"/>
                  </a:cubicBezTo>
                  <a:cubicBezTo>
                    <a:pt x="3642" y="1847"/>
                    <a:pt x="3667" y="1822"/>
                    <a:pt x="3722" y="1825"/>
                  </a:cubicBezTo>
                  <a:cubicBezTo>
                    <a:pt x="3671" y="1768"/>
                    <a:pt x="3634" y="1701"/>
                    <a:pt x="3604" y="1631"/>
                  </a:cubicBezTo>
                  <a:cubicBezTo>
                    <a:pt x="3558" y="1608"/>
                    <a:pt x="3513" y="1585"/>
                    <a:pt x="3466" y="1563"/>
                  </a:cubicBezTo>
                  <a:cubicBezTo>
                    <a:pt x="3253" y="1616"/>
                    <a:pt x="3067" y="1456"/>
                    <a:pt x="2900" y="1349"/>
                  </a:cubicBezTo>
                  <a:cubicBezTo>
                    <a:pt x="2855" y="1322"/>
                    <a:pt x="2817" y="1388"/>
                    <a:pt x="2769" y="1373"/>
                  </a:cubicBezTo>
                  <a:cubicBezTo>
                    <a:pt x="2720" y="1355"/>
                    <a:pt x="2672" y="1330"/>
                    <a:pt x="2631" y="1297"/>
                  </a:cubicBezTo>
                  <a:cubicBezTo>
                    <a:pt x="2630" y="1246"/>
                    <a:pt x="2628" y="1144"/>
                    <a:pt x="2628" y="1093"/>
                  </a:cubicBezTo>
                  <a:cubicBezTo>
                    <a:pt x="2679" y="1055"/>
                    <a:pt x="2899" y="1151"/>
                    <a:pt x="2909" y="1021"/>
                  </a:cubicBezTo>
                  <a:cubicBezTo>
                    <a:pt x="2914" y="970"/>
                    <a:pt x="2833" y="967"/>
                    <a:pt x="2844" y="915"/>
                  </a:cubicBezTo>
                  <a:cubicBezTo>
                    <a:pt x="2865" y="861"/>
                    <a:pt x="2874" y="804"/>
                    <a:pt x="2885" y="747"/>
                  </a:cubicBezTo>
                  <a:cubicBezTo>
                    <a:pt x="2932" y="712"/>
                    <a:pt x="2947" y="661"/>
                    <a:pt x="2953" y="605"/>
                  </a:cubicBezTo>
                  <a:cubicBezTo>
                    <a:pt x="2996" y="588"/>
                    <a:pt x="3039" y="570"/>
                    <a:pt x="3083" y="555"/>
                  </a:cubicBezTo>
                  <a:cubicBezTo>
                    <a:pt x="3085" y="495"/>
                    <a:pt x="3049" y="436"/>
                    <a:pt x="3008" y="395"/>
                  </a:cubicBezTo>
                  <a:cubicBezTo>
                    <a:pt x="2877" y="363"/>
                    <a:pt x="2747" y="315"/>
                    <a:pt x="2634" y="241"/>
                  </a:cubicBezTo>
                  <a:cubicBezTo>
                    <a:pt x="2620" y="170"/>
                    <a:pt x="2606" y="61"/>
                    <a:pt x="2528" y="35"/>
                  </a:cubicBezTo>
                  <a:cubicBezTo>
                    <a:pt x="2515" y="73"/>
                    <a:pt x="2506" y="147"/>
                    <a:pt x="2450" y="138"/>
                  </a:cubicBezTo>
                  <a:cubicBezTo>
                    <a:pt x="2327" y="124"/>
                    <a:pt x="2076" y="0"/>
                    <a:pt x="2203" y="280"/>
                  </a:cubicBezTo>
                  <a:cubicBezTo>
                    <a:pt x="2189" y="354"/>
                    <a:pt x="2253" y="412"/>
                    <a:pt x="2237" y="484"/>
                  </a:cubicBezTo>
                  <a:cubicBezTo>
                    <a:pt x="2112" y="482"/>
                    <a:pt x="2127" y="692"/>
                    <a:pt x="1994" y="667"/>
                  </a:cubicBezTo>
                  <a:cubicBezTo>
                    <a:pt x="1941" y="672"/>
                    <a:pt x="1937" y="593"/>
                    <a:pt x="1885" y="598"/>
                  </a:cubicBezTo>
                  <a:cubicBezTo>
                    <a:pt x="1792" y="612"/>
                    <a:pt x="1702" y="641"/>
                    <a:pt x="1611" y="659"/>
                  </a:cubicBezTo>
                  <a:cubicBezTo>
                    <a:pt x="1557" y="619"/>
                    <a:pt x="1526" y="565"/>
                    <a:pt x="1527" y="497"/>
                  </a:cubicBezTo>
                  <a:cubicBezTo>
                    <a:pt x="1403" y="462"/>
                    <a:pt x="1274" y="447"/>
                    <a:pt x="1148" y="419"/>
                  </a:cubicBezTo>
                  <a:cubicBezTo>
                    <a:pt x="1097" y="420"/>
                    <a:pt x="1088" y="350"/>
                    <a:pt x="1038" y="350"/>
                  </a:cubicBezTo>
                  <a:cubicBezTo>
                    <a:pt x="958" y="335"/>
                    <a:pt x="926" y="425"/>
                    <a:pt x="874" y="466"/>
                  </a:cubicBezTo>
                  <a:cubicBezTo>
                    <a:pt x="832" y="538"/>
                    <a:pt x="753" y="410"/>
                    <a:pt x="712" y="481"/>
                  </a:cubicBezTo>
                  <a:cubicBezTo>
                    <a:pt x="636" y="541"/>
                    <a:pt x="639" y="646"/>
                    <a:pt x="607" y="730"/>
                  </a:cubicBezTo>
                  <a:cubicBezTo>
                    <a:pt x="560" y="795"/>
                    <a:pt x="486" y="823"/>
                    <a:pt x="416" y="854"/>
                  </a:cubicBezTo>
                  <a:cubicBezTo>
                    <a:pt x="359" y="999"/>
                    <a:pt x="244" y="1108"/>
                    <a:pt x="169" y="1241"/>
                  </a:cubicBezTo>
                  <a:cubicBezTo>
                    <a:pt x="179" y="1343"/>
                    <a:pt x="161" y="1422"/>
                    <a:pt x="112" y="1503"/>
                  </a:cubicBezTo>
                  <a:cubicBezTo>
                    <a:pt x="80" y="1518"/>
                    <a:pt x="49" y="1535"/>
                    <a:pt x="19" y="1555"/>
                  </a:cubicBezTo>
                  <a:cubicBezTo>
                    <a:pt x="0" y="1616"/>
                    <a:pt x="61" y="1646"/>
                    <a:pt x="96" y="1682"/>
                  </a:cubicBezTo>
                  <a:cubicBezTo>
                    <a:pt x="203" y="1738"/>
                    <a:pt x="369" y="1678"/>
                    <a:pt x="451" y="1786"/>
                  </a:cubicBezTo>
                  <a:cubicBezTo>
                    <a:pt x="500" y="1822"/>
                    <a:pt x="462" y="1886"/>
                    <a:pt x="449" y="1931"/>
                  </a:cubicBezTo>
                  <a:cubicBezTo>
                    <a:pt x="478" y="1960"/>
                    <a:pt x="508" y="1987"/>
                    <a:pt x="536" y="2016"/>
                  </a:cubicBezTo>
                  <a:cubicBezTo>
                    <a:pt x="548" y="2062"/>
                    <a:pt x="545" y="2114"/>
                    <a:pt x="588" y="2143"/>
                  </a:cubicBezTo>
                  <a:cubicBezTo>
                    <a:pt x="637" y="2146"/>
                    <a:pt x="736" y="2153"/>
                    <a:pt x="786" y="2156"/>
                  </a:cubicBezTo>
                  <a:cubicBezTo>
                    <a:pt x="830" y="2192"/>
                    <a:pt x="857" y="2271"/>
                    <a:pt x="926" y="2253"/>
                  </a:cubicBezTo>
                  <a:cubicBezTo>
                    <a:pt x="933" y="2215"/>
                    <a:pt x="949" y="2183"/>
                    <a:pt x="975" y="2155"/>
                  </a:cubicBezTo>
                  <a:cubicBezTo>
                    <a:pt x="1018" y="2151"/>
                    <a:pt x="1060" y="2148"/>
                    <a:pt x="1103" y="2144"/>
                  </a:cubicBezTo>
                  <a:cubicBezTo>
                    <a:pt x="1122" y="1987"/>
                    <a:pt x="1393" y="1980"/>
                    <a:pt x="1362" y="1797"/>
                  </a:cubicBezTo>
                  <a:cubicBezTo>
                    <a:pt x="1386" y="1798"/>
                    <a:pt x="1433" y="1799"/>
                    <a:pt x="1457" y="1800"/>
                  </a:cubicBezTo>
                  <a:cubicBezTo>
                    <a:pt x="1470" y="1834"/>
                    <a:pt x="1483" y="1869"/>
                    <a:pt x="1497" y="1903"/>
                  </a:cubicBezTo>
                  <a:cubicBezTo>
                    <a:pt x="1475" y="1972"/>
                    <a:pt x="1408" y="2030"/>
                    <a:pt x="1431" y="2109"/>
                  </a:cubicBezTo>
                  <a:cubicBezTo>
                    <a:pt x="1460" y="2133"/>
                    <a:pt x="1493" y="2149"/>
                    <a:pt x="1531" y="2157"/>
                  </a:cubicBezTo>
                  <a:cubicBezTo>
                    <a:pt x="1547" y="2248"/>
                    <a:pt x="1461" y="2337"/>
                    <a:pt x="1499" y="2428"/>
                  </a:cubicBezTo>
                  <a:cubicBezTo>
                    <a:pt x="1639" y="2429"/>
                    <a:pt x="1777" y="2457"/>
                    <a:pt x="1916" y="2471"/>
                  </a:cubicBezTo>
                  <a:cubicBezTo>
                    <a:pt x="1919" y="2487"/>
                    <a:pt x="1924" y="2521"/>
                    <a:pt x="1927" y="2538"/>
                  </a:cubicBezTo>
                  <a:cubicBezTo>
                    <a:pt x="1974" y="2534"/>
                    <a:pt x="1982" y="2474"/>
                    <a:pt x="2005" y="2442"/>
                  </a:cubicBezTo>
                  <a:cubicBezTo>
                    <a:pt x="2036" y="2403"/>
                    <a:pt x="2071" y="2368"/>
                    <a:pt x="2106" y="2332"/>
                  </a:cubicBezTo>
                  <a:cubicBezTo>
                    <a:pt x="2151" y="2312"/>
                    <a:pt x="2186" y="2375"/>
                    <a:pt x="2232" y="2355"/>
                  </a:cubicBezTo>
                  <a:cubicBezTo>
                    <a:pt x="2260" y="2324"/>
                    <a:pt x="2288" y="2293"/>
                    <a:pt x="2317" y="2262"/>
                  </a:cubicBezTo>
                  <a:cubicBezTo>
                    <a:pt x="2365" y="2248"/>
                    <a:pt x="2417" y="2253"/>
                    <a:pt x="2461" y="2277"/>
                  </a:cubicBezTo>
                  <a:cubicBezTo>
                    <a:pt x="2505" y="2305"/>
                    <a:pt x="2544" y="2243"/>
                    <a:pt x="2591" y="2256"/>
                  </a:cubicBezTo>
                  <a:cubicBezTo>
                    <a:pt x="2637" y="2257"/>
                    <a:pt x="2657" y="2309"/>
                    <a:pt x="2691" y="2333"/>
                  </a:cubicBezTo>
                  <a:cubicBezTo>
                    <a:pt x="2704" y="2381"/>
                    <a:pt x="2658" y="2420"/>
                    <a:pt x="2662" y="2468"/>
                  </a:cubicBezTo>
                  <a:cubicBezTo>
                    <a:pt x="2723" y="2468"/>
                    <a:pt x="2798" y="2394"/>
                    <a:pt x="2849" y="2457"/>
                  </a:cubicBezTo>
                  <a:cubicBezTo>
                    <a:pt x="2904" y="2531"/>
                    <a:pt x="2989" y="2569"/>
                    <a:pt x="3078" y="2581"/>
                  </a:cubicBezTo>
                  <a:cubicBezTo>
                    <a:pt x="3127" y="2662"/>
                    <a:pt x="3120" y="2760"/>
                    <a:pt x="3121" y="2850"/>
                  </a:cubicBezTo>
                  <a:cubicBezTo>
                    <a:pt x="3072" y="2858"/>
                    <a:pt x="3015" y="2850"/>
                    <a:pt x="2985" y="2896"/>
                  </a:cubicBezTo>
                  <a:cubicBezTo>
                    <a:pt x="2984" y="2920"/>
                    <a:pt x="2983" y="2967"/>
                    <a:pt x="2983" y="2991"/>
                  </a:cubicBezTo>
                  <a:cubicBezTo>
                    <a:pt x="3047" y="3032"/>
                    <a:pt x="3116" y="3010"/>
                    <a:pt x="3182" y="2984"/>
                  </a:cubicBezTo>
                  <a:cubicBezTo>
                    <a:pt x="3243" y="2933"/>
                    <a:pt x="3316" y="2872"/>
                    <a:pt x="3402" y="2893"/>
                  </a:cubicBezTo>
                  <a:cubicBezTo>
                    <a:pt x="3471" y="2918"/>
                    <a:pt x="3541" y="2939"/>
                    <a:pt x="3607" y="2969"/>
                  </a:cubicBezTo>
                  <a:cubicBezTo>
                    <a:pt x="3647" y="3004"/>
                    <a:pt x="3654" y="3060"/>
                    <a:pt x="3694" y="3094"/>
                  </a:cubicBezTo>
                  <a:cubicBezTo>
                    <a:pt x="3743" y="3151"/>
                    <a:pt x="3821" y="3168"/>
                    <a:pt x="3893" y="3178"/>
                  </a:cubicBezTo>
                  <a:cubicBezTo>
                    <a:pt x="3895" y="3204"/>
                    <a:pt x="3899" y="3254"/>
                    <a:pt x="3901" y="3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22"/>
            <p:cNvSpPr>
              <a:spLocks/>
            </p:cNvSpPr>
            <p:nvPr/>
          </p:nvSpPr>
          <p:spPr bwMode="auto">
            <a:xfrm flipV="1">
              <a:off x="10024468" y="5366421"/>
              <a:ext cx="673100" cy="384175"/>
            </a:xfrm>
            <a:custGeom>
              <a:avLst/>
              <a:gdLst>
                <a:gd name="T0" fmla="*/ 422371 w 2349"/>
                <a:gd name="T1" fmla="*/ 381033 h 1345"/>
                <a:gd name="T2" fmla="*/ 458762 w 2349"/>
                <a:gd name="T3" fmla="*/ 381890 h 1345"/>
                <a:gd name="T4" fmla="*/ 472803 w 2349"/>
                <a:gd name="T5" fmla="*/ 345043 h 1345"/>
                <a:gd name="T6" fmla="*/ 540142 w 2349"/>
                <a:gd name="T7" fmla="*/ 341330 h 1345"/>
                <a:gd name="T8" fmla="*/ 553323 w 2349"/>
                <a:gd name="T9" fmla="*/ 253927 h 1345"/>
                <a:gd name="T10" fmla="*/ 671667 w 2349"/>
                <a:gd name="T11" fmla="*/ 200228 h 1345"/>
                <a:gd name="T12" fmla="*/ 673100 w 2349"/>
                <a:gd name="T13" fmla="*/ 191659 h 1345"/>
                <a:gd name="T14" fmla="*/ 603756 w 2349"/>
                <a:gd name="T15" fmla="*/ 190231 h 1345"/>
                <a:gd name="T16" fmla="*/ 577966 w 2349"/>
                <a:gd name="T17" fmla="*/ 155098 h 1345"/>
                <a:gd name="T18" fmla="*/ 522663 w 2349"/>
                <a:gd name="T19" fmla="*/ 128534 h 1345"/>
                <a:gd name="T20" fmla="*/ 510054 w 2349"/>
                <a:gd name="T21" fmla="*/ 81976 h 1345"/>
                <a:gd name="T22" fmla="*/ 443862 w 2349"/>
                <a:gd name="T23" fmla="*/ 57698 h 1345"/>
                <a:gd name="T24" fmla="*/ 417786 w 2349"/>
                <a:gd name="T25" fmla="*/ 10854 h 1345"/>
                <a:gd name="T26" fmla="*/ 377383 w 2349"/>
                <a:gd name="T27" fmla="*/ 47701 h 1345"/>
                <a:gd name="T28" fmla="*/ 328956 w 2349"/>
                <a:gd name="T29" fmla="*/ 121108 h 1345"/>
                <a:gd name="T30" fmla="*/ 327524 w 2349"/>
                <a:gd name="T31" fmla="*/ 139388 h 1345"/>
                <a:gd name="T32" fmla="*/ 209466 w 2349"/>
                <a:gd name="T33" fmla="*/ 169380 h 1345"/>
                <a:gd name="T34" fmla="*/ 199724 w 2349"/>
                <a:gd name="T35" fmla="*/ 111111 h 1345"/>
                <a:gd name="T36" fmla="*/ 200297 w 2349"/>
                <a:gd name="T37" fmla="*/ 67980 h 1345"/>
                <a:gd name="T38" fmla="*/ 165911 w 2349"/>
                <a:gd name="T39" fmla="*/ 1143 h 1345"/>
                <a:gd name="T40" fmla="*/ 157315 w 2349"/>
                <a:gd name="T41" fmla="*/ 0 h 1345"/>
                <a:gd name="T42" fmla="*/ 155882 w 2349"/>
                <a:gd name="T43" fmla="*/ 58555 h 1345"/>
                <a:gd name="T44" fmla="*/ 139835 w 2349"/>
                <a:gd name="T45" fmla="*/ 64267 h 1345"/>
                <a:gd name="T46" fmla="*/ 57883 w 2349"/>
                <a:gd name="T47" fmla="*/ 113110 h 1345"/>
                <a:gd name="T48" fmla="*/ 54731 w 2349"/>
                <a:gd name="T49" fmla="*/ 140245 h 1345"/>
                <a:gd name="T50" fmla="*/ 16333 w 2349"/>
                <a:gd name="T51" fmla="*/ 141959 h 1345"/>
                <a:gd name="T52" fmla="*/ 6591 w 2349"/>
                <a:gd name="T53" fmla="*/ 230219 h 1345"/>
                <a:gd name="T54" fmla="*/ 75935 w 2349"/>
                <a:gd name="T55" fmla="*/ 262781 h 1345"/>
                <a:gd name="T56" fmla="*/ 268495 w 2349"/>
                <a:gd name="T57" fmla="*/ 312767 h 1345"/>
                <a:gd name="T58" fmla="*/ 378243 w 2349"/>
                <a:gd name="T59" fmla="*/ 333904 h 1345"/>
                <a:gd name="T60" fmla="*/ 422371 w 2349"/>
                <a:gd name="T61" fmla="*/ 381033 h 13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49"/>
                <a:gd name="T94" fmla="*/ 0 h 1345"/>
                <a:gd name="T95" fmla="*/ 2349 w 2349"/>
                <a:gd name="T96" fmla="*/ 1345 h 13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49" h="1345">
                  <a:moveTo>
                    <a:pt x="1474" y="1334"/>
                  </a:moveTo>
                  <a:cubicBezTo>
                    <a:pt x="1515" y="1344"/>
                    <a:pt x="1558" y="1345"/>
                    <a:pt x="1601" y="1337"/>
                  </a:cubicBezTo>
                  <a:cubicBezTo>
                    <a:pt x="1642" y="1306"/>
                    <a:pt x="1640" y="1254"/>
                    <a:pt x="1650" y="1208"/>
                  </a:cubicBezTo>
                  <a:cubicBezTo>
                    <a:pt x="1722" y="1165"/>
                    <a:pt x="1810" y="1146"/>
                    <a:pt x="1885" y="1195"/>
                  </a:cubicBezTo>
                  <a:cubicBezTo>
                    <a:pt x="1927" y="1099"/>
                    <a:pt x="1913" y="992"/>
                    <a:pt x="1931" y="889"/>
                  </a:cubicBezTo>
                  <a:cubicBezTo>
                    <a:pt x="2040" y="782"/>
                    <a:pt x="2196" y="729"/>
                    <a:pt x="2344" y="701"/>
                  </a:cubicBezTo>
                  <a:lnTo>
                    <a:pt x="2349" y="671"/>
                  </a:lnTo>
                  <a:cubicBezTo>
                    <a:pt x="2289" y="670"/>
                    <a:pt x="2168" y="667"/>
                    <a:pt x="2107" y="666"/>
                  </a:cubicBezTo>
                  <a:cubicBezTo>
                    <a:pt x="2073" y="628"/>
                    <a:pt x="2039" y="590"/>
                    <a:pt x="2017" y="543"/>
                  </a:cubicBezTo>
                  <a:cubicBezTo>
                    <a:pt x="1941" y="526"/>
                    <a:pt x="1908" y="401"/>
                    <a:pt x="1824" y="450"/>
                  </a:cubicBezTo>
                  <a:cubicBezTo>
                    <a:pt x="1764" y="417"/>
                    <a:pt x="1791" y="343"/>
                    <a:pt x="1780" y="287"/>
                  </a:cubicBezTo>
                  <a:cubicBezTo>
                    <a:pt x="1698" y="284"/>
                    <a:pt x="1599" y="276"/>
                    <a:pt x="1549" y="202"/>
                  </a:cubicBezTo>
                  <a:cubicBezTo>
                    <a:pt x="1522" y="145"/>
                    <a:pt x="1471" y="102"/>
                    <a:pt x="1458" y="38"/>
                  </a:cubicBezTo>
                  <a:cubicBezTo>
                    <a:pt x="1400" y="66"/>
                    <a:pt x="1366" y="127"/>
                    <a:pt x="1317" y="167"/>
                  </a:cubicBezTo>
                  <a:cubicBezTo>
                    <a:pt x="1197" y="170"/>
                    <a:pt x="1083" y="293"/>
                    <a:pt x="1148" y="424"/>
                  </a:cubicBezTo>
                  <a:cubicBezTo>
                    <a:pt x="1147" y="440"/>
                    <a:pt x="1144" y="472"/>
                    <a:pt x="1143" y="488"/>
                  </a:cubicBezTo>
                  <a:cubicBezTo>
                    <a:pt x="1045" y="597"/>
                    <a:pt x="857" y="736"/>
                    <a:pt x="731" y="593"/>
                  </a:cubicBezTo>
                  <a:cubicBezTo>
                    <a:pt x="723" y="542"/>
                    <a:pt x="705" y="440"/>
                    <a:pt x="697" y="389"/>
                  </a:cubicBezTo>
                  <a:cubicBezTo>
                    <a:pt x="709" y="342"/>
                    <a:pt x="752" y="276"/>
                    <a:pt x="699" y="238"/>
                  </a:cubicBezTo>
                  <a:cubicBezTo>
                    <a:pt x="626" y="182"/>
                    <a:pt x="583" y="96"/>
                    <a:pt x="579" y="4"/>
                  </a:cubicBezTo>
                  <a:lnTo>
                    <a:pt x="549" y="0"/>
                  </a:lnTo>
                  <a:cubicBezTo>
                    <a:pt x="548" y="51"/>
                    <a:pt x="546" y="153"/>
                    <a:pt x="544" y="205"/>
                  </a:cubicBezTo>
                  <a:cubicBezTo>
                    <a:pt x="530" y="210"/>
                    <a:pt x="502" y="220"/>
                    <a:pt x="488" y="225"/>
                  </a:cubicBezTo>
                  <a:cubicBezTo>
                    <a:pt x="409" y="306"/>
                    <a:pt x="305" y="354"/>
                    <a:pt x="202" y="396"/>
                  </a:cubicBezTo>
                  <a:cubicBezTo>
                    <a:pt x="200" y="420"/>
                    <a:pt x="194" y="467"/>
                    <a:pt x="191" y="491"/>
                  </a:cubicBezTo>
                  <a:cubicBezTo>
                    <a:pt x="146" y="494"/>
                    <a:pt x="102" y="496"/>
                    <a:pt x="57" y="497"/>
                  </a:cubicBezTo>
                  <a:cubicBezTo>
                    <a:pt x="122" y="618"/>
                    <a:pt x="0" y="697"/>
                    <a:pt x="23" y="806"/>
                  </a:cubicBezTo>
                  <a:cubicBezTo>
                    <a:pt x="92" y="865"/>
                    <a:pt x="185" y="882"/>
                    <a:pt x="265" y="920"/>
                  </a:cubicBezTo>
                  <a:cubicBezTo>
                    <a:pt x="480" y="1005"/>
                    <a:pt x="697" y="1124"/>
                    <a:pt x="937" y="1095"/>
                  </a:cubicBezTo>
                  <a:cubicBezTo>
                    <a:pt x="1067" y="1081"/>
                    <a:pt x="1202" y="1113"/>
                    <a:pt x="1320" y="1169"/>
                  </a:cubicBezTo>
                  <a:cubicBezTo>
                    <a:pt x="1365" y="1230"/>
                    <a:pt x="1422" y="1279"/>
                    <a:pt x="1474" y="1334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5EBDB2"/>
                </a:solidFill>
              </a:endParaRPr>
            </a:p>
          </p:txBody>
        </p:sp>
        <p:sp>
          <p:nvSpPr>
            <p:cNvPr id="98" name="Freeform 123"/>
            <p:cNvSpPr>
              <a:spLocks/>
            </p:cNvSpPr>
            <p:nvPr/>
          </p:nvSpPr>
          <p:spPr bwMode="auto">
            <a:xfrm flipV="1">
              <a:off x="10716619" y="5498182"/>
              <a:ext cx="249237" cy="279400"/>
            </a:xfrm>
            <a:custGeom>
              <a:avLst/>
              <a:gdLst>
                <a:gd name="T0" fmla="*/ 52152 w 865"/>
                <a:gd name="T1" fmla="*/ 279400 h 976"/>
                <a:gd name="T2" fmla="*/ 145796 w 865"/>
                <a:gd name="T3" fmla="*/ 242471 h 976"/>
                <a:gd name="T4" fmla="*/ 212644 w 865"/>
                <a:gd name="T5" fmla="*/ 237605 h 976"/>
                <a:gd name="T6" fmla="*/ 225322 w 865"/>
                <a:gd name="T7" fmla="*/ 77293 h 976"/>
                <a:gd name="T8" fmla="*/ 183542 w 865"/>
                <a:gd name="T9" fmla="*/ 36643 h 976"/>
                <a:gd name="T10" fmla="*/ 95373 w 865"/>
                <a:gd name="T11" fmla="*/ 70995 h 976"/>
                <a:gd name="T12" fmla="*/ 50712 w 865"/>
                <a:gd name="T13" fmla="*/ 127390 h 976"/>
                <a:gd name="T14" fmla="*/ 1729 w 865"/>
                <a:gd name="T15" fmla="*/ 169186 h 976"/>
                <a:gd name="T16" fmla="*/ 864 w 865"/>
                <a:gd name="T17" fmla="*/ 208691 h 976"/>
                <a:gd name="T18" fmla="*/ 51000 w 865"/>
                <a:gd name="T19" fmla="*/ 197813 h 976"/>
                <a:gd name="T20" fmla="*/ 52152 w 865"/>
                <a:gd name="T21" fmla="*/ 279400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5"/>
                <a:gd name="T34" fmla="*/ 0 h 976"/>
                <a:gd name="T35" fmla="*/ 865 w 865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5" h="976">
                  <a:moveTo>
                    <a:pt x="181" y="976"/>
                  </a:moveTo>
                  <a:cubicBezTo>
                    <a:pt x="292" y="944"/>
                    <a:pt x="399" y="893"/>
                    <a:pt x="506" y="847"/>
                  </a:cubicBezTo>
                  <a:cubicBezTo>
                    <a:pt x="564" y="842"/>
                    <a:pt x="680" y="834"/>
                    <a:pt x="738" y="830"/>
                  </a:cubicBezTo>
                  <a:cubicBezTo>
                    <a:pt x="768" y="645"/>
                    <a:pt x="780" y="459"/>
                    <a:pt x="782" y="270"/>
                  </a:cubicBezTo>
                  <a:cubicBezTo>
                    <a:pt x="824" y="182"/>
                    <a:pt x="865" y="0"/>
                    <a:pt x="637" y="128"/>
                  </a:cubicBezTo>
                  <a:cubicBezTo>
                    <a:pt x="470" y="34"/>
                    <a:pt x="446" y="214"/>
                    <a:pt x="331" y="248"/>
                  </a:cubicBezTo>
                  <a:cubicBezTo>
                    <a:pt x="245" y="304"/>
                    <a:pt x="50" y="201"/>
                    <a:pt x="176" y="445"/>
                  </a:cubicBezTo>
                  <a:cubicBezTo>
                    <a:pt x="163" y="524"/>
                    <a:pt x="63" y="547"/>
                    <a:pt x="6" y="591"/>
                  </a:cubicBezTo>
                  <a:cubicBezTo>
                    <a:pt x="1" y="638"/>
                    <a:pt x="0" y="684"/>
                    <a:pt x="3" y="729"/>
                  </a:cubicBezTo>
                  <a:cubicBezTo>
                    <a:pt x="62" y="721"/>
                    <a:pt x="115" y="684"/>
                    <a:pt x="177" y="691"/>
                  </a:cubicBezTo>
                  <a:cubicBezTo>
                    <a:pt x="176" y="786"/>
                    <a:pt x="177" y="882"/>
                    <a:pt x="181" y="976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 flipV="1">
              <a:off x="8230594" y="2669258"/>
              <a:ext cx="835025" cy="1636713"/>
            </a:xfrm>
            <a:custGeom>
              <a:avLst/>
              <a:gdLst>
                <a:gd name="T0" fmla="*/ 122638 w 2921"/>
                <a:gd name="T1" fmla="*/ 1624121 h 5719"/>
                <a:gd name="T2" fmla="*/ 162088 w 2921"/>
                <a:gd name="T3" fmla="*/ 1441532 h 5719"/>
                <a:gd name="T4" fmla="*/ 248421 w 2921"/>
                <a:gd name="T5" fmla="*/ 1264954 h 5719"/>
                <a:gd name="T6" fmla="*/ 357909 w 2921"/>
                <a:gd name="T7" fmla="*/ 1213440 h 5719"/>
                <a:gd name="T8" fmla="*/ 500272 w 2921"/>
                <a:gd name="T9" fmla="*/ 1154485 h 5719"/>
                <a:gd name="T10" fmla="*/ 667505 w 2921"/>
                <a:gd name="T11" fmla="*/ 1140176 h 5719"/>
                <a:gd name="T12" fmla="*/ 761557 w 2921"/>
                <a:gd name="T13" fmla="*/ 1119570 h 5719"/>
                <a:gd name="T14" fmla="*/ 706670 w 2921"/>
                <a:gd name="T15" fmla="*/ 859997 h 5719"/>
                <a:gd name="T16" fmla="*/ 648924 w 2921"/>
                <a:gd name="T17" fmla="*/ 182302 h 5719"/>
                <a:gd name="T18" fmla="*/ 638633 w 2921"/>
                <a:gd name="T19" fmla="*/ 0 h 5719"/>
                <a:gd name="T20" fmla="*/ 545725 w 2921"/>
                <a:gd name="T21" fmla="*/ 69544 h 5719"/>
                <a:gd name="T22" fmla="*/ 495698 w 2921"/>
                <a:gd name="T23" fmla="*/ 43501 h 5719"/>
                <a:gd name="T24" fmla="*/ 384209 w 2921"/>
                <a:gd name="T25" fmla="*/ 32912 h 5719"/>
                <a:gd name="T26" fmla="*/ 256997 w 2921"/>
                <a:gd name="T27" fmla="*/ 42070 h 5719"/>
                <a:gd name="T28" fmla="*/ 182957 w 2921"/>
                <a:gd name="T29" fmla="*/ 141091 h 5719"/>
                <a:gd name="T30" fmla="*/ 152940 w 2921"/>
                <a:gd name="T31" fmla="*/ 122203 h 5719"/>
                <a:gd name="T32" fmla="*/ 15437 w 2921"/>
                <a:gd name="T33" fmla="*/ 210349 h 5719"/>
                <a:gd name="T34" fmla="*/ 4288 w 2921"/>
                <a:gd name="T35" fmla="*/ 254708 h 5719"/>
                <a:gd name="T36" fmla="*/ 44596 w 2921"/>
                <a:gd name="T37" fmla="*/ 374335 h 5719"/>
                <a:gd name="T38" fmla="*/ 152654 w 2921"/>
                <a:gd name="T39" fmla="*/ 435579 h 5719"/>
                <a:gd name="T40" fmla="*/ 136646 w 2921"/>
                <a:gd name="T41" fmla="*/ 558354 h 5719"/>
                <a:gd name="T42" fmla="*/ 124353 w 2921"/>
                <a:gd name="T43" fmla="*/ 695439 h 5719"/>
                <a:gd name="T44" fmla="*/ 176382 w 2921"/>
                <a:gd name="T45" fmla="*/ 736077 h 5719"/>
                <a:gd name="T46" fmla="*/ 254424 w 2921"/>
                <a:gd name="T47" fmla="*/ 747525 h 5719"/>
                <a:gd name="T48" fmla="*/ 333610 w 2921"/>
                <a:gd name="T49" fmla="*/ 851411 h 5719"/>
                <a:gd name="T50" fmla="*/ 455390 w 2921"/>
                <a:gd name="T51" fmla="*/ 998226 h 5719"/>
                <a:gd name="T52" fmla="*/ 415654 w 2921"/>
                <a:gd name="T53" fmla="*/ 1149620 h 5719"/>
                <a:gd name="T54" fmla="*/ 317029 w 2921"/>
                <a:gd name="T55" fmla="*/ 1143037 h 5719"/>
                <a:gd name="T56" fmla="*/ 257283 w 2921"/>
                <a:gd name="T57" fmla="*/ 1172229 h 5719"/>
                <a:gd name="T58" fmla="*/ 186101 w 2921"/>
                <a:gd name="T59" fmla="*/ 1244348 h 5719"/>
                <a:gd name="T60" fmla="*/ 124353 w 2921"/>
                <a:gd name="T61" fmla="*/ 1355103 h 5719"/>
                <a:gd name="T62" fmla="*/ 106058 w 2921"/>
                <a:gd name="T63" fmla="*/ 1426364 h 5719"/>
                <a:gd name="T64" fmla="*/ 83474 w 2921"/>
                <a:gd name="T65" fmla="*/ 1575469 h 5719"/>
                <a:gd name="T66" fmla="*/ 76613 w 2921"/>
                <a:gd name="T67" fmla="*/ 1633565 h 57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21"/>
                <a:gd name="T103" fmla="*/ 0 h 5719"/>
                <a:gd name="T104" fmla="*/ 2921 w 2921"/>
                <a:gd name="T105" fmla="*/ 5719 h 57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21" h="5719">
                  <a:moveTo>
                    <a:pt x="268" y="5708"/>
                  </a:moveTo>
                  <a:cubicBezTo>
                    <a:pt x="323" y="5719"/>
                    <a:pt x="374" y="5678"/>
                    <a:pt x="429" y="5675"/>
                  </a:cubicBezTo>
                  <a:cubicBezTo>
                    <a:pt x="450" y="5551"/>
                    <a:pt x="462" y="5426"/>
                    <a:pt x="475" y="5300"/>
                  </a:cubicBezTo>
                  <a:cubicBezTo>
                    <a:pt x="624" y="5312"/>
                    <a:pt x="489" y="5110"/>
                    <a:pt x="567" y="5037"/>
                  </a:cubicBezTo>
                  <a:cubicBezTo>
                    <a:pt x="632" y="4991"/>
                    <a:pt x="621" y="4879"/>
                    <a:pt x="707" y="4860"/>
                  </a:cubicBezTo>
                  <a:cubicBezTo>
                    <a:pt x="756" y="4712"/>
                    <a:pt x="834" y="4573"/>
                    <a:pt x="869" y="4420"/>
                  </a:cubicBezTo>
                  <a:cubicBezTo>
                    <a:pt x="877" y="4411"/>
                    <a:pt x="893" y="4393"/>
                    <a:pt x="900" y="4384"/>
                  </a:cubicBezTo>
                  <a:cubicBezTo>
                    <a:pt x="1022" y="4356"/>
                    <a:pt x="1183" y="4363"/>
                    <a:pt x="1252" y="4240"/>
                  </a:cubicBezTo>
                  <a:lnTo>
                    <a:pt x="1319" y="4203"/>
                  </a:lnTo>
                  <a:cubicBezTo>
                    <a:pt x="1491" y="4232"/>
                    <a:pt x="1614" y="4109"/>
                    <a:pt x="1750" y="4034"/>
                  </a:cubicBezTo>
                  <a:cubicBezTo>
                    <a:pt x="1879" y="4031"/>
                    <a:pt x="2139" y="4026"/>
                    <a:pt x="2269" y="4023"/>
                  </a:cubicBezTo>
                  <a:lnTo>
                    <a:pt x="2335" y="3984"/>
                  </a:lnTo>
                  <a:cubicBezTo>
                    <a:pt x="2405" y="3882"/>
                    <a:pt x="2522" y="3788"/>
                    <a:pt x="2654" y="3813"/>
                  </a:cubicBezTo>
                  <a:cubicBezTo>
                    <a:pt x="2656" y="3838"/>
                    <a:pt x="2661" y="3887"/>
                    <a:pt x="2664" y="3912"/>
                  </a:cubicBezTo>
                  <a:cubicBezTo>
                    <a:pt x="2747" y="3943"/>
                    <a:pt x="2921" y="4039"/>
                    <a:pt x="2782" y="3787"/>
                  </a:cubicBezTo>
                  <a:cubicBezTo>
                    <a:pt x="2734" y="3507"/>
                    <a:pt x="2522" y="3283"/>
                    <a:pt x="2472" y="3005"/>
                  </a:cubicBezTo>
                  <a:cubicBezTo>
                    <a:pt x="2377" y="2834"/>
                    <a:pt x="2374" y="2633"/>
                    <a:pt x="2327" y="2446"/>
                  </a:cubicBezTo>
                  <a:cubicBezTo>
                    <a:pt x="2248" y="1846"/>
                    <a:pt x="2272" y="1241"/>
                    <a:pt x="2270" y="637"/>
                  </a:cubicBezTo>
                  <a:cubicBezTo>
                    <a:pt x="2277" y="502"/>
                    <a:pt x="2161" y="392"/>
                    <a:pt x="2199" y="249"/>
                  </a:cubicBezTo>
                  <a:cubicBezTo>
                    <a:pt x="2191" y="162"/>
                    <a:pt x="2255" y="89"/>
                    <a:pt x="2234" y="0"/>
                  </a:cubicBezTo>
                  <a:cubicBezTo>
                    <a:pt x="2153" y="21"/>
                    <a:pt x="2123" y="170"/>
                    <a:pt x="2029" y="118"/>
                  </a:cubicBezTo>
                  <a:cubicBezTo>
                    <a:pt x="1988" y="159"/>
                    <a:pt x="1949" y="201"/>
                    <a:pt x="1909" y="243"/>
                  </a:cubicBezTo>
                  <a:cubicBezTo>
                    <a:pt x="1866" y="242"/>
                    <a:pt x="1824" y="227"/>
                    <a:pt x="1781" y="238"/>
                  </a:cubicBezTo>
                  <a:cubicBezTo>
                    <a:pt x="1755" y="216"/>
                    <a:pt x="1740" y="187"/>
                    <a:pt x="1734" y="152"/>
                  </a:cubicBezTo>
                  <a:cubicBezTo>
                    <a:pt x="1643" y="178"/>
                    <a:pt x="1547" y="145"/>
                    <a:pt x="1457" y="173"/>
                  </a:cubicBezTo>
                  <a:cubicBezTo>
                    <a:pt x="1404" y="198"/>
                    <a:pt x="1373" y="148"/>
                    <a:pt x="1344" y="115"/>
                  </a:cubicBezTo>
                  <a:cubicBezTo>
                    <a:pt x="1239" y="92"/>
                    <a:pt x="1155" y="136"/>
                    <a:pt x="1062" y="163"/>
                  </a:cubicBezTo>
                  <a:cubicBezTo>
                    <a:pt x="1008" y="154"/>
                    <a:pt x="954" y="135"/>
                    <a:pt x="899" y="147"/>
                  </a:cubicBezTo>
                  <a:cubicBezTo>
                    <a:pt x="843" y="212"/>
                    <a:pt x="842" y="304"/>
                    <a:pt x="816" y="383"/>
                  </a:cubicBezTo>
                  <a:cubicBezTo>
                    <a:pt x="750" y="403"/>
                    <a:pt x="639" y="401"/>
                    <a:pt x="640" y="493"/>
                  </a:cubicBezTo>
                  <a:cubicBezTo>
                    <a:pt x="617" y="494"/>
                    <a:pt x="570" y="495"/>
                    <a:pt x="547" y="495"/>
                  </a:cubicBezTo>
                  <a:cubicBezTo>
                    <a:pt x="544" y="478"/>
                    <a:pt x="538" y="444"/>
                    <a:pt x="535" y="427"/>
                  </a:cubicBezTo>
                  <a:cubicBezTo>
                    <a:pt x="441" y="436"/>
                    <a:pt x="310" y="387"/>
                    <a:pt x="250" y="487"/>
                  </a:cubicBezTo>
                  <a:cubicBezTo>
                    <a:pt x="20" y="390"/>
                    <a:pt x="74" y="615"/>
                    <a:pt x="54" y="735"/>
                  </a:cubicBezTo>
                  <a:cubicBezTo>
                    <a:pt x="85" y="764"/>
                    <a:pt x="131" y="791"/>
                    <a:pt x="115" y="841"/>
                  </a:cubicBezTo>
                  <a:cubicBezTo>
                    <a:pt x="77" y="849"/>
                    <a:pt x="44" y="866"/>
                    <a:pt x="15" y="890"/>
                  </a:cubicBezTo>
                  <a:cubicBezTo>
                    <a:pt x="0" y="974"/>
                    <a:pt x="86" y="1054"/>
                    <a:pt x="13" y="1130"/>
                  </a:cubicBezTo>
                  <a:cubicBezTo>
                    <a:pt x="237" y="1006"/>
                    <a:pt x="205" y="1216"/>
                    <a:pt x="156" y="1308"/>
                  </a:cubicBezTo>
                  <a:cubicBezTo>
                    <a:pt x="203" y="1385"/>
                    <a:pt x="212" y="1479"/>
                    <a:pt x="264" y="1551"/>
                  </a:cubicBezTo>
                  <a:cubicBezTo>
                    <a:pt x="359" y="1580"/>
                    <a:pt x="439" y="1495"/>
                    <a:pt x="534" y="1522"/>
                  </a:cubicBezTo>
                  <a:cubicBezTo>
                    <a:pt x="534" y="1620"/>
                    <a:pt x="694" y="1651"/>
                    <a:pt x="637" y="1757"/>
                  </a:cubicBezTo>
                  <a:cubicBezTo>
                    <a:pt x="582" y="1820"/>
                    <a:pt x="546" y="1898"/>
                    <a:pt x="478" y="1951"/>
                  </a:cubicBezTo>
                  <a:cubicBezTo>
                    <a:pt x="441" y="2053"/>
                    <a:pt x="543" y="2155"/>
                    <a:pt x="506" y="2260"/>
                  </a:cubicBezTo>
                  <a:cubicBezTo>
                    <a:pt x="487" y="2319"/>
                    <a:pt x="434" y="2366"/>
                    <a:pt x="435" y="2430"/>
                  </a:cubicBezTo>
                  <a:cubicBezTo>
                    <a:pt x="494" y="2437"/>
                    <a:pt x="551" y="2454"/>
                    <a:pt x="605" y="2478"/>
                  </a:cubicBezTo>
                  <a:cubicBezTo>
                    <a:pt x="608" y="2502"/>
                    <a:pt x="614" y="2548"/>
                    <a:pt x="617" y="2572"/>
                  </a:cubicBezTo>
                  <a:cubicBezTo>
                    <a:pt x="674" y="2575"/>
                    <a:pt x="727" y="2588"/>
                    <a:pt x="760" y="2638"/>
                  </a:cubicBezTo>
                  <a:cubicBezTo>
                    <a:pt x="802" y="2624"/>
                    <a:pt x="844" y="2610"/>
                    <a:pt x="890" y="2612"/>
                  </a:cubicBezTo>
                  <a:cubicBezTo>
                    <a:pt x="878" y="2709"/>
                    <a:pt x="959" y="2798"/>
                    <a:pt x="902" y="2889"/>
                  </a:cubicBezTo>
                  <a:cubicBezTo>
                    <a:pt x="962" y="2984"/>
                    <a:pt x="1065" y="2965"/>
                    <a:pt x="1167" y="2975"/>
                  </a:cubicBezTo>
                  <a:cubicBezTo>
                    <a:pt x="1319" y="3107"/>
                    <a:pt x="1478" y="3229"/>
                    <a:pt x="1630" y="3360"/>
                  </a:cubicBezTo>
                  <a:cubicBezTo>
                    <a:pt x="1640" y="3407"/>
                    <a:pt x="1641" y="3463"/>
                    <a:pt x="1593" y="3488"/>
                  </a:cubicBezTo>
                  <a:cubicBezTo>
                    <a:pt x="1548" y="3493"/>
                    <a:pt x="1504" y="3496"/>
                    <a:pt x="1460" y="3498"/>
                  </a:cubicBezTo>
                  <a:cubicBezTo>
                    <a:pt x="1458" y="3628"/>
                    <a:pt x="1455" y="3888"/>
                    <a:pt x="1454" y="4017"/>
                  </a:cubicBezTo>
                  <a:cubicBezTo>
                    <a:pt x="1395" y="4098"/>
                    <a:pt x="1281" y="4037"/>
                    <a:pt x="1202" y="4080"/>
                  </a:cubicBezTo>
                  <a:cubicBezTo>
                    <a:pt x="1137" y="4115"/>
                    <a:pt x="1165" y="3972"/>
                    <a:pt x="1109" y="3994"/>
                  </a:cubicBezTo>
                  <a:cubicBezTo>
                    <a:pt x="1078" y="4036"/>
                    <a:pt x="1060" y="4085"/>
                    <a:pt x="1030" y="4127"/>
                  </a:cubicBezTo>
                  <a:cubicBezTo>
                    <a:pt x="983" y="4134"/>
                    <a:pt x="946" y="4092"/>
                    <a:pt x="900" y="4096"/>
                  </a:cubicBezTo>
                  <a:cubicBezTo>
                    <a:pt x="865" y="4161"/>
                    <a:pt x="876" y="4249"/>
                    <a:pt x="816" y="4297"/>
                  </a:cubicBezTo>
                  <a:cubicBezTo>
                    <a:pt x="759" y="4310"/>
                    <a:pt x="704" y="4327"/>
                    <a:pt x="651" y="4348"/>
                  </a:cubicBezTo>
                  <a:cubicBezTo>
                    <a:pt x="641" y="4452"/>
                    <a:pt x="654" y="4551"/>
                    <a:pt x="643" y="4654"/>
                  </a:cubicBezTo>
                  <a:cubicBezTo>
                    <a:pt x="584" y="4703"/>
                    <a:pt x="511" y="4730"/>
                    <a:pt x="435" y="4735"/>
                  </a:cubicBezTo>
                  <a:cubicBezTo>
                    <a:pt x="437" y="4791"/>
                    <a:pt x="489" y="4841"/>
                    <a:pt x="464" y="4898"/>
                  </a:cubicBezTo>
                  <a:cubicBezTo>
                    <a:pt x="433" y="4927"/>
                    <a:pt x="402" y="4955"/>
                    <a:pt x="371" y="4984"/>
                  </a:cubicBezTo>
                  <a:cubicBezTo>
                    <a:pt x="353" y="5032"/>
                    <a:pt x="413" y="5068"/>
                    <a:pt x="397" y="5116"/>
                  </a:cubicBezTo>
                  <a:cubicBezTo>
                    <a:pt x="345" y="5241"/>
                    <a:pt x="299" y="5369"/>
                    <a:pt x="292" y="5505"/>
                  </a:cubicBezTo>
                  <a:cubicBezTo>
                    <a:pt x="295" y="5584"/>
                    <a:pt x="159" y="5568"/>
                    <a:pt x="157" y="5640"/>
                  </a:cubicBezTo>
                  <a:cubicBezTo>
                    <a:pt x="202" y="5647"/>
                    <a:pt x="236" y="5676"/>
                    <a:pt x="268" y="5708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0" name="Freeform 126"/>
            <p:cNvSpPr>
              <a:spLocks/>
            </p:cNvSpPr>
            <p:nvPr/>
          </p:nvSpPr>
          <p:spPr bwMode="auto">
            <a:xfrm flipV="1">
              <a:off x="7071718" y="3456658"/>
              <a:ext cx="950912" cy="1230313"/>
            </a:xfrm>
            <a:custGeom>
              <a:avLst/>
              <a:gdLst>
                <a:gd name="T0" fmla="*/ 635853 w 3317"/>
                <a:gd name="T1" fmla="*/ 1207407 h 4297"/>
                <a:gd name="T2" fmla="*/ 708669 w 3317"/>
                <a:gd name="T3" fmla="*/ 1118362 h 4297"/>
                <a:gd name="T4" fmla="*/ 860895 w 3317"/>
                <a:gd name="T5" fmla="*/ 1069688 h 4297"/>
                <a:gd name="T6" fmla="*/ 949192 w 3317"/>
                <a:gd name="T7" fmla="*/ 1018723 h 4297"/>
                <a:gd name="T8" fmla="*/ 909057 w 3317"/>
                <a:gd name="T9" fmla="*/ 1027599 h 4297"/>
                <a:gd name="T10" fmla="*/ 867489 w 3317"/>
                <a:gd name="T11" fmla="*/ 958882 h 4297"/>
                <a:gd name="T12" fmla="*/ 828214 w 3317"/>
                <a:gd name="T13" fmla="*/ 876423 h 4297"/>
                <a:gd name="T14" fmla="*/ 623812 w 3317"/>
                <a:gd name="T15" fmla="*/ 718374 h 4297"/>
                <a:gd name="T16" fmla="*/ 528635 w 3317"/>
                <a:gd name="T17" fmla="*/ 701482 h 4297"/>
                <a:gd name="T18" fmla="*/ 645600 w 3317"/>
                <a:gd name="T19" fmla="*/ 470422 h 4297"/>
                <a:gd name="T20" fmla="*/ 658214 w 3317"/>
                <a:gd name="T21" fmla="*/ 411154 h 4297"/>
                <a:gd name="T22" fmla="*/ 770591 w 3317"/>
                <a:gd name="T23" fmla="*/ 500772 h 4297"/>
                <a:gd name="T24" fmla="*/ 808720 w 3317"/>
                <a:gd name="T25" fmla="*/ 451239 h 4297"/>
                <a:gd name="T26" fmla="*/ 768871 w 3317"/>
                <a:gd name="T27" fmla="*/ 352459 h 4297"/>
                <a:gd name="T28" fmla="*/ 776325 w 3317"/>
                <a:gd name="T29" fmla="*/ 261696 h 4297"/>
                <a:gd name="T30" fmla="*/ 746797 w 3317"/>
                <a:gd name="T31" fmla="*/ 267995 h 4297"/>
                <a:gd name="T32" fmla="*/ 629546 w 3317"/>
                <a:gd name="T33" fmla="*/ 332703 h 4297"/>
                <a:gd name="T34" fmla="*/ 583964 w 3317"/>
                <a:gd name="T35" fmla="*/ 398842 h 4297"/>
                <a:gd name="T36" fmla="*/ 467572 w 3317"/>
                <a:gd name="T37" fmla="*/ 388535 h 4297"/>
                <a:gd name="T38" fmla="*/ 411957 w 3317"/>
                <a:gd name="T39" fmla="*/ 332703 h 4297"/>
                <a:gd name="T40" fmla="*/ 380996 w 3317"/>
                <a:gd name="T41" fmla="*/ 186680 h 4297"/>
                <a:gd name="T42" fmla="*/ 413964 w 3317"/>
                <a:gd name="T43" fmla="*/ 99066 h 4297"/>
                <a:gd name="T44" fmla="*/ 294992 w 3317"/>
                <a:gd name="T45" fmla="*/ 55546 h 4297"/>
                <a:gd name="T46" fmla="*/ 234216 w 3317"/>
                <a:gd name="T47" fmla="*/ 0 h 4297"/>
                <a:gd name="T48" fmla="*/ 152226 w 3317"/>
                <a:gd name="T49" fmla="*/ 65853 h 4297"/>
                <a:gd name="T50" fmla="*/ 179747 w 3317"/>
                <a:gd name="T51" fmla="*/ 116532 h 4297"/>
                <a:gd name="T52" fmla="*/ 141619 w 3317"/>
                <a:gd name="T53" fmla="*/ 137147 h 4297"/>
                <a:gd name="T54" fmla="*/ 194655 w 3317"/>
                <a:gd name="T55" fmla="*/ 217030 h 4297"/>
                <a:gd name="T56" fmla="*/ 301586 w 3317"/>
                <a:gd name="T57" fmla="*/ 270858 h 4297"/>
                <a:gd name="T58" fmla="*/ 293845 w 3317"/>
                <a:gd name="T59" fmla="*/ 391684 h 4297"/>
                <a:gd name="T60" fmla="*/ 209562 w 3317"/>
                <a:gd name="T61" fmla="*/ 353031 h 4297"/>
                <a:gd name="T62" fmla="*/ 150793 w 3317"/>
                <a:gd name="T63" fmla="*/ 330985 h 4297"/>
                <a:gd name="T64" fmla="*/ 169140 w 3317"/>
                <a:gd name="T65" fmla="*/ 393689 h 4297"/>
                <a:gd name="T66" fmla="*/ 120405 w 3317"/>
                <a:gd name="T67" fmla="*/ 521960 h 4297"/>
                <a:gd name="T68" fmla="*/ 0 w 3317"/>
                <a:gd name="T69" fmla="*/ 602988 h 4297"/>
                <a:gd name="T70" fmla="*/ 51889 w 3317"/>
                <a:gd name="T71" fmla="*/ 742139 h 4297"/>
                <a:gd name="T72" fmla="*/ 120692 w 3317"/>
                <a:gd name="T73" fmla="*/ 814005 h 4297"/>
                <a:gd name="T74" fmla="*/ 107504 w 3317"/>
                <a:gd name="T75" fmla="*/ 853231 h 4297"/>
                <a:gd name="T76" fmla="*/ 169140 w 3317"/>
                <a:gd name="T77" fmla="*/ 929105 h 4297"/>
                <a:gd name="T78" fmla="*/ 224469 w 3317"/>
                <a:gd name="T79" fmla="*/ 1016432 h 4297"/>
                <a:gd name="T80" fmla="*/ 494233 w 3317"/>
                <a:gd name="T81" fmla="*/ 1029031 h 4297"/>
                <a:gd name="T82" fmla="*/ 444351 w 3317"/>
                <a:gd name="T83" fmla="*/ 1208553 h 4297"/>
                <a:gd name="T84" fmla="*/ 496240 w 3317"/>
                <a:gd name="T85" fmla="*/ 1229168 h 42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7"/>
                <a:gd name="T130" fmla="*/ 0 h 4297"/>
                <a:gd name="T131" fmla="*/ 3317 w 3317"/>
                <a:gd name="T132" fmla="*/ 4297 h 42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7" h="4297">
                  <a:moveTo>
                    <a:pt x="1731" y="4293"/>
                  </a:moveTo>
                  <a:cubicBezTo>
                    <a:pt x="1898" y="4297"/>
                    <a:pt x="2054" y="4230"/>
                    <a:pt x="2218" y="4217"/>
                  </a:cubicBezTo>
                  <a:cubicBezTo>
                    <a:pt x="2296" y="4142"/>
                    <a:pt x="2327" y="3979"/>
                    <a:pt x="2465" y="4007"/>
                  </a:cubicBezTo>
                  <a:cubicBezTo>
                    <a:pt x="2467" y="3982"/>
                    <a:pt x="2470" y="3931"/>
                    <a:pt x="2472" y="3906"/>
                  </a:cubicBezTo>
                  <a:cubicBezTo>
                    <a:pt x="2621" y="3852"/>
                    <a:pt x="2746" y="3953"/>
                    <a:pt x="2889" y="3940"/>
                  </a:cubicBezTo>
                  <a:cubicBezTo>
                    <a:pt x="2917" y="3889"/>
                    <a:pt x="2974" y="3787"/>
                    <a:pt x="3003" y="3736"/>
                  </a:cubicBezTo>
                  <a:cubicBezTo>
                    <a:pt x="3099" y="3686"/>
                    <a:pt x="3209" y="3703"/>
                    <a:pt x="3315" y="3691"/>
                  </a:cubicBezTo>
                  <a:cubicBezTo>
                    <a:pt x="3317" y="3647"/>
                    <a:pt x="3316" y="3602"/>
                    <a:pt x="3311" y="3558"/>
                  </a:cubicBezTo>
                  <a:cubicBezTo>
                    <a:pt x="3271" y="3525"/>
                    <a:pt x="3223" y="3505"/>
                    <a:pt x="3177" y="3482"/>
                  </a:cubicBezTo>
                  <a:cubicBezTo>
                    <a:pt x="3176" y="3509"/>
                    <a:pt x="3173" y="3562"/>
                    <a:pt x="3171" y="3589"/>
                  </a:cubicBezTo>
                  <a:cubicBezTo>
                    <a:pt x="3124" y="3598"/>
                    <a:pt x="3070" y="3569"/>
                    <a:pt x="3072" y="3516"/>
                  </a:cubicBezTo>
                  <a:cubicBezTo>
                    <a:pt x="3069" y="3458"/>
                    <a:pt x="3051" y="3402"/>
                    <a:pt x="3026" y="3349"/>
                  </a:cubicBezTo>
                  <a:cubicBezTo>
                    <a:pt x="2980" y="3339"/>
                    <a:pt x="2927" y="3343"/>
                    <a:pt x="2897" y="3300"/>
                  </a:cubicBezTo>
                  <a:cubicBezTo>
                    <a:pt x="2895" y="3240"/>
                    <a:pt x="2891" y="3120"/>
                    <a:pt x="2889" y="3061"/>
                  </a:cubicBezTo>
                  <a:cubicBezTo>
                    <a:pt x="2788" y="2874"/>
                    <a:pt x="2572" y="2792"/>
                    <a:pt x="2442" y="2628"/>
                  </a:cubicBezTo>
                  <a:cubicBezTo>
                    <a:pt x="2382" y="2541"/>
                    <a:pt x="2264" y="2553"/>
                    <a:pt x="2176" y="2509"/>
                  </a:cubicBezTo>
                  <a:cubicBezTo>
                    <a:pt x="2017" y="2359"/>
                    <a:pt x="2023" y="2596"/>
                    <a:pt x="1910" y="2562"/>
                  </a:cubicBezTo>
                  <a:cubicBezTo>
                    <a:pt x="1881" y="2528"/>
                    <a:pt x="1863" y="2489"/>
                    <a:pt x="1844" y="2450"/>
                  </a:cubicBezTo>
                  <a:cubicBezTo>
                    <a:pt x="1819" y="2264"/>
                    <a:pt x="1877" y="2083"/>
                    <a:pt x="1916" y="1904"/>
                  </a:cubicBezTo>
                  <a:cubicBezTo>
                    <a:pt x="1966" y="1764"/>
                    <a:pt x="2113" y="1671"/>
                    <a:pt x="2252" y="1643"/>
                  </a:cubicBezTo>
                  <a:cubicBezTo>
                    <a:pt x="2236" y="1613"/>
                    <a:pt x="2226" y="1581"/>
                    <a:pt x="2222" y="1548"/>
                  </a:cubicBezTo>
                  <a:cubicBezTo>
                    <a:pt x="2302" y="1562"/>
                    <a:pt x="2293" y="1494"/>
                    <a:pt x="2296" y="1436"/>
                  </a:cubicBezTo>
                  <a:cubicBezTo>
                    <a:pt x="2396" y="1407"/>
                    <a:pt x="2434" y="1527"/>
                    <a:pt x="2533" y="1515"/>
                  </a:cubicBezTo>
                  <a:cubicBezTo>
                    <a:pt x="2575" y="1600"/>
                    <a:pt x="2660" y="1658"/>
                    <a:pt x="2688" y="1749"/>
                  </a:cubicBezTo>
                  <a:cubicBezTo>
                    <a:pt x="2740" y="1765"/>
                    <a:pt x="2762" y="1743"/>
                    <a:pt x="2755" y="1685"/>
                  </a:cubicBezTo>
                  <a:cubicBezTo>
                    <a:pt x="2747" y="1633"/>
                    <a:pt x="2825" y="1627"/>
                    <a:pt x="2821" y="1576"/>
                  </a:cubicBezTo>
                  <a:cubicBezTo>
                    <a:pt x="2832" y="1526"/>
                    <a:pt x="2812" y="1499"/>
                    <a:pt x="2760" y="1496"/>
                  </a:cubicBezTo>
                  <a:cubicBezTo>
                    <a:pt x="2723" y="1411"/>
                    <a:pt x="2658" y="1330"/>
                    <a:pt x="2682" y="1231"/>
                  </a:cubicBezTo>
                  <a:cubicBezTo>
                    <a:pt x="2768" y="1240"/>
                    <a:pt x="2753" y="1147"/>
                    <a:pt x="2776" y="1091"/>
                  </a:cubicBezTo>
                  <a:cubicBezTo>
                    <a:pt x="2711" y="1053"/>
                    <a:pt x="2716" y="980"/>
                    <a:pt x="2708" y="914"/>
                  </a:cubicBezTo>
                  <a:cubicBezTo>
                    <a:pt x="2677" y="887"/>
                    <a:pt x="2652" y="850"/>
                    <a:pt x="2614" y="834"/>
                  </a:cubicBezTo>
                  <a:cubicBezTo>
                    <a:pt x="2612" y="860"/>
                    <a:pt x="2607" y="911"/>
                    <a:pt x="2605" y="936"/>
                  </a:cubicBezTo>
                  <a:cubicBezTo>
                    <a:pt x="2582" y="941"/>
                    <a:pt x="2537" y="950"/>
                    <a:pt x="2514" y="955"/>
                  </a:cubicBezTo>
                  <a:cubicBezTo>
                    <a:pt x="2417" y="1040"/>
                    <a:pt x="2275" y="1056"/>
                    <a:pt x="2196" y="1162"/>
                  </a:cubicBezTo>
                  <a:cubicBezTo>
                    <a:pt x="2183" y="1217"/>
                    <a:pt x="2166" y="1271"/>
                    <a:pt x="2144" y="1323"/>
                  </a:cubicBezTo>
                  <a:cubicBezTo>
                    <a:pt x="2094" y="1331"/>
                    <a:pt x="2032" y="1324"/>
                    <a:pt x="2037" y="1393"/>
                  </a:cubicBezTo>
                  <a:cubicBezTo>
                    <a:pt x="1941" y="1375"/>
                    <a:pt x="1903" y="1510"/>
                    <a:pt x="1807" y="1463"/>
                  </a:cubicBezTo>
                  <a:cubicBezTo>
                    <a:pt x="1768" y="1392"/>
                    <a:pt x="1677" y="1416"/>
                    <a:pt x="1631" y="1357"/>
                  </a:cubicBezTo>
                  <a:cubicBezTo>
                    <a:pt x="1584" y="1306"/>
                    <a:pt x="1489" y="1358"/>
                    <a:pt x="1453" y="1288"/>
                  </a:cubicBezTo>
                  <a:cubicBezTo>
                    <a:pt x="1448" y="1246"/>
                    <a:pt x="1442" y="1204"/>
                    <a:pt x="1437" y="1162"/>
                  </a:cubicBezTo>
                  <a:cubicBezTo>
                    <a:pt x="1348" y="1091"/>
                    <a:pt x="1308" y="980"/>
                    <a:pt x="1256" y="882"/>
                  </a:cubicBezTo>
                  <a:cubicBezTo>
                    <a:pt x="1197" y="802"/>
                    <a:pt x="1275" y="711"/>
                    <a:pt x="1329" y="652"/>
                  </a:cubicBezTo>
                  <a:cubicBezTo>
                    <a:pt x="1323" y="618"/>
                    <a:pt x="1285" y="568"/>
                    <a:pt x="1330" y="544"/>
                  </a:cubicBezTo>
                  <a:cubicBezTo>
                    <a:pt x="1385" y="488"/>
                    <a:pt x="1473" y="441"/>
                    <a:pt x="1444" y="346"/>
                  </a:cubicBezTo>
                  <a:cubicBezTo>
                    <a:pt x="1369" y="306"/>
                    <a:pt x="1296" y="262"/>
                    <a:pt x="1225" y="215"/>
                  </a:cubicBezTo>
                  <a:cubicBezTo>
                    <a:pt x="1161" y="230"/>
                    <a:pt x="1070" y="268"/>
                    <a:pt x="1029" y="194"/>
                  </a:cubicBezTo>
                  <a:cubicBezTo>
                    <a:pt x="1014" y="140"/>
                    <a:pt x="1039" y="66"/>
                    <a:pt x="980" y="33"/>
                  </a:cubicBezTo>
                  <a:cubicBezTo>
                    <a:pt x="925" y="25"/>
                    <a:pt x="870" y="17"/>
                    <a:pt x="817" y="0"/>
                  </a:cubicBezTo>
                  <a:cubicBezTo>
                    <a:pt x="749" y="60"/>
                    <a:pt x="697" y="170"/>
                    <a:pt x="571" y="102"/>
                  </a:cubicBezTo>
                  <a:cubicBezTo>
                    <a:pt x="558" y="145"/>
                    <a:pt x="525" y="183"/>
                    <a:pt x="531" y="230"/>
                  </a:cubicBezTo>
                  <a:cubicBezTo>
                    <a:pt x="576" y="246"/>
                    <a:pt x="621" y="263"/>
                    <a:pt x="666" y="278"/>
                  </a:cubicBezTo>
                  <a:cubicBezTo>
                    <a:pt x="673" y="326"/>
                    <a:pt x="676" y="381"/>
                    <a:pt x="627" y="407"/>
                  </a:cubicBezTo>
                  <a:cubicBezTo>
                    <a:pt x="583" y="412"/>
                    <a:pt x="538" y="415"/>
                    <a:pt x="493" y="416"/>
                  </a:cubicBezTo>
                  <a:cubicBezTo>
                    <a:pt x="494" y="432"/>
                    <a:pt x="494" y="464"/>
                    <a:pt x="494" y="479"/>
                  </a:cubicBezTo>
                  <a:cubicBezTo>
                    <a:pt x="541" y="488"/>
                    <a:pt x="601" y="474"/>
                    <a:pt x="624" y="527"/>
                  </a:cubicBezTo>
                  <a:cubicBezTo>
                    <a:pt x="647" y="603"/>
                    <a:pt x="669" y="679"/>
                    <a:pt x="679" y="758"/>
                  </a:cubicBezTo>
                  <a:cubicBezTo>
                    <a:pt x="712" y="794"/>
                    <a:pt x="747" y="829"/>
                    <a:pt x="783" y="864"/>
                  </a:cubicBezTo>
                  <a:cubicBezTo>
                    <a:pt x="850" y="884"/>
                    <a:pt x="985" y="925"/>
                    <a:pt x="1052" y="946"/>
                  </a:cubicBezTo>
                  <a:cubicBezTo>
                    <a:pt x="1045" y="1057"/>
                    <a:pt x="1114" y="1152"/>
                    <a:pt x="1127" y="1259"/>
                  </a:cubicBezTo>
                  <a:cubicBezTo>
                    <a:pt x="1144" y="1331"/>
                    <a:pt x="1020" y="1305"/>
                    <a:pt x="1025" y="1368"/>
                  </a:cubicBezTo>
                  <a:cubicBezTo>
                    <a:pt x="1024" y="1458"/>
                    <a:pt x="922" y="1553"/>
                    <a:pt x="818" y="1465"/>
                  </a:cubicBezTo>
                  <a:cubicBezTo>
                    <a:pt x="762" y="1400"/>
                    <a:pt x="670" y="1355"/>
                    <a:pt x="731" y="1233"/>
                  </a:cubicBezTo>
                  <a:cubicBezTo>
                    <a:pt x="709" y="1209"/>
                    <a:pt x="686" y="1185"/>
                    <a:pt x="663" y="1162"/>
                  </a:cubicBezTo>
                  <a:cubicBezTo>
                    <a:pt x="617" y="1189"/>
                    <a:pt x="571" y="1184"/>
                    <a:pt x="526" y="1156"/>
                  </a:cubicBezTo>
                  <a:cubicBezTo>
                    <a:pt x="520" y="1208"/>
                    <a:pt x="556" y="1239"/>
                    <a:pt x="591" y="1268"/>
                  </a:cubicBezTo>
                  <a:cubicBezTo>
                    <a:pt x="616" y="1305"/>
                    <a:pt x="545" y="1350"/>
                    <a:pt x="590" y="1375"/>
                  </a:cubicBezTo>
                  <a:cubicBezTo>
                    <a:pt x="664" y="1411"/>
                    <a:pt x="607" y="1485"/>
                    <a:pt x="597" y="1541"/>
                  </a:cubicBezTo>
                  <a:cubicBezTo>
                    <a:pt x="570" y="1678"/>
                    <a:pt x="289" y="1592"/>
                    <a:pt x="420" y="1823"/>
                  </a:cubicBezTo>
                  <a:cubicBezTo>
                    <a:pt x="314" y="1831"/>
                    <a:pt x="215" y="1818"/>
                    <a:pt x="111" y="1828"/>
                  </a:cubicBezTo>
                  <a:cubicBezTo>
                    <a:pt x="79" y="1923"/>
                    <a:pt x="48" y="2018"/>
                    <a:pt x="0" y="2106"/>
                  </a:cubicBezTo>
                  <a:cubicBezTo>
                    <a:pt x="16" y="2146"/>
                    <a:pt x="38" y="2184"/>
                    <a:pt x="56" y="2222"/>
                  </a:cubicBezTo>
                  <a:cubicBezTo>
                    <a:pt x="54" y="2360"/>
                    <a:pt x="96" y="2483"/>
                    <a:pt x="181" y="2592"/>
                  </a:cubicBezTo>
                  <a:cubicBezTo>
                    <a:pt x="272" y="2622"/>
                    <a:pt x="329" y="2710"/>
                    <a:pt x="419" y="2746"/>
                  </a:cubicBezTo>
                  <a:cubicBezTo>
                    <a:pt x="420" y="2770"/>
                    <a:pt x="421" y="2819"/>
                    <a:pt x="421" y="2843"/>
                  </a:cubicBezTo>
                  <a:cubicBezTo>
                    <a:pt x="405" y="2845"/>
                    <a:pt x="371" y="2849"/>
                    <a:pt x="355" y="2851"/>
                  </a:cubicBezTo>
                  <a:cubicBezTo>
                    <a:pt x="377" y="2892"/>
                    <a:pt x="396" y="2935"/>
                    <a:pt x="375" y="2980"/>
                  </a:cubicBezTo>
                  <a:cubicBezTo>
                    <a:pt x="363" y="3040"/>
                    <a:pt x="391" y="3099"/>
                    <a:pt x="394" y="3158"/>
                  </a:cubicBezTo>
                  <a:cubicBezTo>
                    <a:pt x="446" y="3212"/>
                    <a:pt x="521" y="3228"/>
                    <a:pt x="590" y="3245"/>
                  </a:cubicBezTo>
                  <a:cubicBezTo>
                    <a:pt x="653" y="3274"/>
                    <a:pt x="626" y="3350"/>
                    <a:pt x="640" y="3404"/>
                  </a:cubicBezTo>
                  <a:cubicBezTo>
                    <a:pt x="711" y="3418"/>
                    <a:pt x="771" y="3478"/>
                    <a:pt x="783" y="3550"/>
                  </a:cubicBezTo>
                  <a:cubicBezTo>
                    <a:pt x="873" y="3572"/>
                    <a:pt x="973" y="3558"/>
                    <a:pt x="1057" y="3524"/>
                  </a:cubicBezTo>
                  <a:cubicBezTo>
                    <a:pt x="1275" y="3577"/>
                    <a:pt x="1530" y="3444"/>
                    <a:pt x="1724" y="3594"/>
                  </a:cubicBezTo>
                  <a:cubicBezTo>
                    <a:pt x="1712" y="3783"/>
                    <a:pt x="1638" y="3959"/>
                    <a:pt x="1616" y="4146"/>
                  </a:cubicBezTo>
                  <a:cubicBezTo>
                    <a:pt x="1562" y="4144"/>
                    <a:pt x="1540" y="4169"/>
                    <a:pt x="1550" y="4221"/>
                  </a:cubicBezTo>
                  <a:cubicBezTo>
                    <a:pt x="1603" y="4190"/>
                    <a:pt x="1663" y="4182"/>
                    <a:pt x="1725" y="4188"/>
                  </a:cubicBezTo>
                  <a:cubicBezTo>
                    <a:pt x="1726" y="4214"/>
                    <a:pt x="1730" y="4267"/>
                    <a:pt x="1731" y="4293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1" name="Freeform 127"/>
            <p:cNvSpPr>
              <a:spLocks/>
            </p:cNvSpPr>
            <p:nvPr/>
          </p:nvSpPr>
          <p:spPr bwMode="auto">
            <a:xfrm flipV="1">
              <a:off x="6630394" y="4075782"/>
              <a:ext cx="547687" cy="706438"/>
            </a:xfrm>
            <a:custGeom>
              <a:avLst/>
              <a:gdLst>
                <a:gd name="T0" fmla="*/ 78773 w 1912"/>
                <a:gd name="T1" fmla="*/ 686982 h 2469"/>
                <a:gd name="T2" fmla="*/ 147520 w 1912"/>
                <a:gd name="T3" fmla="*/ 668670 h 2469"/>
                <a:gd name="T4" fmla="*/ 187336 w 1912"/>
                <a:gd name="T5" fmla="*/ 668098 h 2469"/>
                <a:gd name="T6" fmla="*/ 188769 w 1912"/>
                <a:gd name="T7" fmla="*/ 629471 h 2469"/>
                <a:gd name="T8" fmla="*/ 208247 w 1912"/>
                <a:gd name="T9" fmla="*/ 626610 h 2469"/>
                <a:gd name="T10" fmla="*/ 168145 w 1912"/>
                <a:gd name="T11" fmla="*/ 587697 h 2469"/>
                <a:gd name="T12" fmla="*/ 189628 w 1912"/>
                <a:gd name="T13" fmla="*/ 527611 h 2469"/>
                <a:gd name="T14" fmla="*/ 231163 w 1912"/>
                <a:gd name="T15" fmla="*/ 534764 h 2469"/>
                <a:gd name="T16" fmla="*/ 277854 w 1912"/>
                <a:gd name="T17" fmla="*/ 547067 h 2469"/>
                <a:gd name="T18" fmla="*/ 347174 w 1912"/>
                <a:gd name="T19" fmla="*/ 478684 h 2469"/>
                <a:gd name="T20" fmla="*/ 361783 w 1912"/>
                <a:gd name="T21" fmla="*/ 494707 h 2469"/>
                <a:gd name="T22" fmla="*/ 389568 w 1912"/>
                <a:gd name="T23" fmla="*/ 476681 h 2469"/>
                <a:gd name="T24" fmla="*/ 359778 w 1912"/>
                <a:gd name="T25" fmla="*/ 366238 h 2469"/>
                <a:gd name="T26" fmla="*/ 419932 w 1912"/>
                <a:gd name="T27" fmla="*/ 365379 h 2469"/>
                <a:gd name="T28" fmla="*/ 432249 w 1912"/>
                <a:gd name="T29" fmla="*/ 306724 h 2469"/>
                <a:gd name="T30" fmla="*/ 490398 w 1912"/>
                <a:gd name="T31" fmla="*/ 304435 h 2469"/>
                <a:gd name="T32" fmla="*/ 513886 w 1912"/>
                <a:gd name="T33" fmla="*/ 216309 h 2469"/>
                <a:gd name="T34" fmla="*/ 541385 w 1912"/>
                <a:gd name="T35" fmla="*/ 213162 h 2469"/>
                <a:gd name="T36" fmla="*/ 529354 w 1912"/>
                <a:gd name="T37" fmla="*/ 166238 h 2469"/>
                <a:gd name="T38" fmla="*/ 420504 w 1912"/>
                <a:gd name="T39" fmla="*/ 143062 h 2469"/>
                <a:gd name="T40" fmla="*/ 398162 w 1912"/>
                <a:gd name="T41" fmla="*/ 54936 h 2469"/>
                <a:gd name="T42" fmla="*/ 351471 w 1912"/>
                <a:gd name="T43" fmla="*/ 24034 h 2469"/>
                <a:gd name="T44" fmla="*/ 327123 w 1912"/>
                <a:gd name="T45" fmla="*/ 61230 h 2469"/>
                <a:gd name="T46" fmla="*/ 290744 w 1912"/>
                <a:gd name="T47" fmla="*/ 64664 h 2469"/>
                <a:gd name="T48" fmla="*/ 231163 w 1912"/>
                <a:gd name="T49" fmla="*/ 90701 h 2469"/>
                <a:gd name="T50" fmla="*/ 149812 w 1912"/>
                <a:gd name="T51" fmla="*/ 60658 h 2469"/>
                <a:gd name="T52" fmla="*/ 128328 w 1912"/>
                <a:gd name="T53" fmla="*/ 32046 h 2469"/>
                <a:gd name="T54" fmla="*/ 107418 w 1912"/>
                <a:gd name="T55" fmla="*/ 3433 h 2469"/>
                <a:gd name="T56" fmla="*/ 56144 w 1912"/>
                <a:gd name="T57" fmla="*/ 13734 h 2469"/>
                <a:gd name="T58" fmla="*/ 124891 w 1912"/>
                <a:gd name="T59" fmla="*/ 84979 h 2469"/>
                <a:gd name="T60" fmla="*/ 130906 w 1912"/>
                <a:gd name="T61" fmla="*/ 181688 h 2469"/>
                <a:gd name="T62" fmla="*/ 147520 w 1912"/>
                <a:gd name="T63" fmla="*/ 214306 h 2469"/>
                <a:gd name="T64" fmla="*/ 109423 w 1912"/>
                <a:gd name="T65" fmla="*/ 248069 h 2469"/>
                <a:gd name="T66" fmla="*/ 69607 w 1912"/>
                <a:gd name="T67" fmla="*/ 276967 h 2469"/>
                <a:gd name="T68" fmla="*/ 18906 w 1912"/>
                <a:gd name="T69" fmla="*/ 378541 h 2469"/>
                <a:gd name="T70" fmla="*/ 9739 w 1912"/>
                <a:gd name="T71" fmla="*/ 499857 h 2469"/>
                <a:gd name="T72" fmla="*/ 18046 w 1912"/>
                <a:gd name="T73" fmla="*/ 546495 h 2469"/>
                <a:gd name="T74" fmla="*/ 76768 w 1912"/>
                <a:gd name="T75" fmla="*/ 537339 h 2469"/>
                <a:gd name="T76" fmla="*/ 76481 w 1912"/>
                <a:gd name="T77" fmla="*/ 596567 h 2469"/>
                <a:gd name="T78" fmla="*/ 56430 w 1912"/>
                <a:gd name="T79" fmla="*/ 599428 h 2469"/>
                <a:gd name="T80" fmla="*/ 73617 w 1912"/>
                <a:gd name="T81" fmla="*/ 640916 h 2469"/>
                <a:gd name="T82" fmla="*/ 78773 w 1912"/>
                <a:gd name="T83" fmla="*/ 686982 h 24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12"/>
                <a:gd name="T127" fmla="*/ 0 h 2469"/>
                <a:gd name="T128" fmla="*/ 1912 w 1912"/>
                <a:gd name="T129" fmla="*/ 2469 h 24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12" h="2469">
                  <a:moveTo>
                    <a:pt x="275" y="2401"/>
                  </a:moveTo>
                  <a:cubicBezTo>
                    <a:pt x="419" y="2469"/>
                    <a:pt x="243" y="2130"/>
                    <a:pt x="515" y="2337"/>
                  </a:cubicBezTo>
                  <a:cubicBezTo>
                    <a:pt x="561" y="2338"/>
                    <a:pt x="607" y="2337"/>
                    <a:pt x="654" y="2335"/>
                  </a:cubicBezTo>
                  <a:cubicBezTo>
                    <a:pt x="655" y="2290"/>
                    <a:pt x="657" y="2245"/>
                    <a:pt x="659" y="2200"/>
                  </a:cubicBezTo>
                  <a:cubicBezTo>
                    <a:pt x="676" y="2198"/>
                    <a:pt x="710" y="2193"/>
                    <a:pt x="727" y="2190"/>
                  </a:cubicBezTo>
                  <a:cubicBezTo>
                    <a:pt x="718" y="2116"/>
                    <a:pt x="584" y="2132"/>
                    <a:pt x="587" y="2054"/>
                  </a:cubicBezTo>
                  <a:cubicBezTo>
                    <a:pt x="617" y="1986"/>
                    <a:pt x="661" y="1923"/>
                    <a:pt x="662" y="1844"/>
                  </a:cubicBezTo>
                  <a:cubicBezTo>
                    <a:pt x="708" y="1848"/>
                    <a:pt x="774" y="1824"/>
                    <a:pt x="807" y="1869"/>
                  </a:cubicBezTo>
                  <a:cubicBezTo>
                    <a:pt x="839" y="1930"/>
                    <a:pt x="913" y="1913"/>
                    <a:pt x="970" y="1912"/>
                  </a:cubicBezTo>
                  <a:cubicBezTo>
                    <a:pt x="1026" y="1815"/>
                    <a:pt x="1074" y="1655"/>
                    <a:pt x="1212" y="1673"/>
                  </a:cubicBezTo>
                  <a:cubicBezTo>
                    <a:pt x="1225" y="1687"/>
                    <a:pt x="1251" y="1715"/>
                    <a:pt x="1263" y="1729"/>
                  </a:cubicBezTo>
                  <a:cubicBezTo>
                    <a:pt x="1294" y="1708"/>
                    <a:pt x="1374" y="1720"/>
                    <a:pt x="1360" y="1666"/>
                  </a:cubicBezTo>
                  <a:cubicBezTo>
                    <a:pt x="1301" y="1545"/>
                    <a:pt x="1242" y="1420"/>
                    <a:pt x="1256" y="1280"/>
                  </a:cubicBezTo>
                  <a:cubicBezTo>
                    <a:pt x="1308" y="1280"/>
                    <a:pt x="1413" y="1278"/>
                    <a:pt x="1466" y="1277"/>
                  </a:cubicBezTo>
                  <a:cubicBezTo>
                    <a:pt x="1406" y="1209"/>
                    <a:pt x="1463" y="1131"/>
                    <a:pt x="1509" y="1072"/>
                  </a:cubicBezTo>
                  <a:cubicBezTo>
                    <a:pt x="1559" y="1070"/>
                    <a:pt x="1661" y="1066"/>
                    <a:pt x="1712" y="1064"/>
                  </a:cubicBezTo>
                  <a:cubicBezTo>
                    <a:pt x="1631" y="920"/>
                    <a:pt x="1759" y="861"/>
                    <a:pt x="1794" y="756"/>
                  </a:cubicBezTo>
                  <a:cubicBezTo>
                    <a:pt x="1818" y="753"/>
                    <a:pt x="1866" y="748"/>
                    <a:pt x="1890" y="745"/>
                  </a:cubicBezTo>
                  <a:cubicBezTo>
                    <a:pt x="1887" y="689"/>
                    <a:pt x="1912" y="611"/>
                    <a:pt x="1848" y="581"/>
                  </a:cubicBezTo>
                  <a:cubicBezTo>
                    <a:pt x="1664" y="678"/>
                    <a:pt x="1655" y="389"/>
                    <a:pt x="1468" y="500"/>
                  </a:cubicBezTo>
                  <a:cubicBezTo>
                    <a:pt x="1331" y="479"/>
                    <a:pt x="1423" y="293"/>
                    <a:pt x="1390" y="192"/>
                  </a:cubicBezTo>
                  <a:cubicBezTo>
                    <a:pt x="1337" y="157"/>
                    <a:pt x="1303" y="62"/>
                    <a:pt x="1227" y="84"/>
                  </a:cubicBezTo>
                  <a:cubicBezTo>
                    <a:pt x="1192" y="123"/>
                    <a:pt x="1151" y="160"/>
                    <a:pt x="1142" y="214"/>
                  </a:cubicBezTo>
                  <a:cubicBezTo>
                    <a:pt x="1099" y="218"/>
                    <a:pt x="1057" y="222"/>
                    <a:pt x="1015" y="226"/>
                  </a:cubicBezTo>
                  <a:cubicBezTo>
                    <a:pt x="944" y="281"/>
                    <a:pt x="995" y="451"/>
                    <a:pt x="807" y="317"/>
                  </a:cubicBezTo>
                  <a:cubicBezTo>
                    <a:pt x="737" y="238"/>
                    <a:pt x="627" y="204"/>
                    <a:pt x="523" y="212"/>
                  </a:cubicBezTo>
                  <a:cubicBezTo>
                    <a:pt x="498" y="179"/>
                    <a:pt x="449" y="158"/>
                    <a:pt x="448" y="112"/>
                  </a:cubicBezTo>
                  <a:cubicBezTo>
                    <a:pt x="441" y="74"/>
                    <a:pt x="429" y="0"/>
                    <a:pt x="375" y="12"/>
                  </a:cubicBezTo>
                  <a:cubicBezTo>
                    <a:pt x="318" y="39"/>
                    <a:pt x="257" y="46"/>
                    <a:pt x="196" y="48"/>
                  </a:cubicBezTo>
                  <a:cubicBezTo>
                    <a:pt x="261" y="147"/>
                    <a:pt x="336" y="234"/>
                    <a:pt x="436" y="297"/>
                  </a:cubicBezTo>
                  <a:cubicBezTo>
                    <a:pt x="466" y="406"/>
                    <a:pt x="497" y="526"/>
                    <a:pt x="457" y="635"/>
                  </a:cubicBezTo>
                  <a:cubicBezTo>
                    <a:pt x="476" y="674"/>
                    <a:pt x="498" y="710"/>
                    <a:pt x="515" y="749"/>
                  </a:cubicBezTo>
                  <a:cubicBezTo>
                    <a:pt x="487" y="805"/>
                    <a:pt x="462" y="915"/>
                    <a:pt x="382" y="867"/>
                  </a:cubicBezTo>
                  <a:cubicBezTo>
                    <a:pt x="341" y="909"/>
                    <a:pt x="284" y="928"/>
                    <a:pt x="243" y="968"/>
                  </a:cubicBezTo>
                  <a:cubicBezTo>
                    <a:pt x="215" y="1101"/>
                    <a:pt x="132" y="1208"/>
                    <a:pt x="66" y="1323"/>
                  </a:cubicBezTo>
                  <a:cubicBezTo>
                    <a:pt x="34" y="1461"/>
                    <a:pt x="94" y="1615"/>
                    <a:pt x="34" y="1747"/>
                  </a:cubicBezTo>
                  <a:cubicBezTo>
                    <a:pt x="0" y="1803"/>
                    <a:pt x="49" y="1858"/>
                    <a:pt x="63" y="1910"/>
                  </a:cubicBezTo>
                  <a:cubicBezTo>
                    <a:pt x="132" y="1901"/>
                    <a:pt x="195" y="1863"/>
                    <a:pt x="268" y="1878"/>
                  </a:cubicBezTo>
                  <a:cubicBezTo>
                    <a:pt x="268" y="1929"/>
                    <a:pt x="267" y="2033"/>
                    <a:pt x="267" y="2085"/>
                  </a:cubicBezTo>
                  <a:cubicBezTo>
                    <a:pt x="249" y="2087"/>
                    <a:pt x="214" y="2093"/>
                    <a:pt x="197" y="2095"/>
                  </a:cubicBezTo>
                  <a:cubicBezTo>
                    <a:pt x="196" y="2150"/>
                    <a:pt x="235" y="2193"/>
                    <a:pt x="257" y="2240"/>
                  </a:cubicBezTo>
                  <a:cubicBezTo>
                    <a:pt x="303" y="2295"/>
                    <a:pt x="196" y="2365"/>
                    <a:pt x="275" y="2401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28"/>
            <p:cNvSpPr>
              <a:spLocks/>
            </p:cNvSpPr>
            <p:nvPr/>
          </p:nvSpPr>
          <p:spPr bwMode="auto">
            <a:xfrm flipV="1">
              <a:off x="7041556" y="4174207"/>
              <a:ext cx="136525" cy="120142"/>
            </a:xfrm>
            <a:custGeom>
              <a:avLst/>
              <a:gdLst>
                <a:gd name="T0" fmla="*/ 22395 w 280"/>
                <a:gd name="T1" fmla="*/ 68419 h 244"/>
                <a:gd name="T2" fmla="*/ 50460 w 280"/>
                <a:gd name="T3" fmla="*/ 69850 h 244"/>
                <a:gd name="T4" fmla="*/ 0 w 280"/>
                <a:gd name="T5" fmla="*/ 0 h 244"/>
                <a:gd name="T6" fmla="*/ 22395 w 280"/>
                <a:gd name="T7" fmla="*/ 68419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244"/>
                <a:gd name="T14" fmla="*/ 280 w 280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244">
                  <a:moveTo>
                    <a:pt x="79" y="239"/>
                  </a:moveTo>
                  <a:cubicBezTo>
                    <a:pt x="104" y="241"/>
                    <a:pt x="154" y="243"/>
                    <a:pt x="178" y="244"/>
                  </a:cubicBezTo>
                  <a:cubicBezTo>
                    <a:pt x="280" y="54"/>
                    <a:pt x="106" y="40"/>
                    <a:pt x="0" y="0"/>
                  </a:cubicBezTo>
                  <a:cubicBezTo>
                    <a:pt x="37" y="77"/>
                    <a:pt x="17" y="178"/>
                    <a:pt x="79" y="23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30"/>
            <p:cNvSpPr>
              <a:spLocks/>
            </p:cNvSpPr>
            <p:nvPr/>
          </p:nvSpPr>
          <p:spPr bwMode="auto">
            <a:xfrm flipV="1">
              <a:off x="6227168" y="2923258"/>
              <a:ext cx="1314450" cy="1350963"/>
            </a:xfrm>
            <a:custGeom>
              <a:avLst/>
              <a:gdLst/>
              <a:ahLst/>
              <a:cxnLst>
                <a:cxn ang="0">
                  <a:pos x="1213" y="4726"/>
                </a:cxn>
                <a:cxn ang="0">
                  <a:pos x="1614" y="4454"/>
                </a:cxn>
                <a:cxn ang="0">
                  <a:pos x="2088" y="4330"/>
                </a:cxn>
                <a:cxn ang="0">
                  <a:pos x="2520" y="4231"/>
                </a:cxn>
                <a:cxn ang="0">
                  <a:pos x="2778" y="4504"/>
                </a:cxn>
                <a:cxn ang="0">
                  <a:pos x="3148" y="4634"/>
                </a:cxn>
                <a:cxn ang="0">
                  <a:pos x="3712" y="4472"/>
                </a:cxn>
                <a:cxn ang="0">
                  <a:pos x="3826" y="4161"/>
                </a:cxn>
                <a:cxn ang="0">
                  <a:pos x="3748" y="3537"/>
                </a:cxn>
                <a:cxn ang="0">
                  <a:pos x="3678" y="3239"/>
                </a:cxn>
                <a:cxn ang="0">
                  <a:pos x="3910" y="2624"/>
                </a:cxn>
                <a:cxn ang="0">
                  <a:pos x="4282" y="2469"/>
                </a:cxn>
                <a:cxn ang="0">
                  <a:pos x="4486" y="2637"/>
                </a:cxn>
                <a:cxn ang="0">
                  <a:pos x="4241" y="2209"/>
                </a:cxn>
                <a:cxn ang="0">
                  <a:pos x="3861" y="2217"/>
                </a:cxn>
                <a:cxn ang="0">
                  <a:pos x="3605" y="2058"/>
                </a:cxn>
                <a:cxn ang="0">
                  <a:pos x="3504" y="1876"/>
                </a:cxn>
                <a:cxn ang="0">
                  <a:pos x="3223" y="1309"/>
                </a:cxn>
                <a:cxn ang="0">
                  <a:pos x="2941" y="848"/>
                </a:cxn>
                <a:cxn ang="0">
                  <a:pos x="2941" y="430"/>
                </a:cxn>
                <a:cxn ang="0">
                  <a:pos x="2725" y="43"/>
                </a:cxn>
                <a:cxn ang="0">
                  <a:pos x="2447" y="208"/>
                </a:cxn>
                <a:cxn ang="0">
                  <a:pos x="2341" y="314"/>
                </a:cxn>
                <a:cxn ang="0">
                  <a:pos x="2237" y="491"/>
                </a:cxn>
                <a:cxn ang="0">
                  <a:pos x="2130" y="634"/>
                </a:cxn>
                <a:cxn ang="0">
                  <a:pos x="1771" y="766"/>
                </a:cxn>
                <a:cxn ang="0">
                  <a:pos x="1489" y="979"/>
                </a:cxn>
                <a:cxn ang="0">
                  <a:pos x="1320" y="1375"/>
                </a:cxn>
                <a:cxn ang="0">
                  <a:pos x="1218" y="1585"/>
                </a:cxn>
                <a:cxn ang="0">
                  <a:pos x="1180" y="1870"/>
                </a:cxn>
                <a:cxn ang="0">
                  <a:pos x="783" y="2161"/>
                </a:cxn>
                <a:cxn ang="0">
                  <a:pos x="648" y="2288"/>
                </a:cxn>
                <a:cxn ang="0">
                  <a:pos x="426" y="2597"/>
                </a:cxn>
                <a:cxn ang="0">
                  <a:pos x="100" y="2972"/>
                </a:cxn>
                <a:cxn ang="0">
                  <a:pos x="94" y="3414"/>
                </a:cxn>
                <a:cxn ang="0">
                  <a:pos x="296" y="3529"/>
                </a:cxn>
                <a:cxn ang="0">
                  <a:pos x="658" y="3521"/>
                </a:cxn>
                <a:cxn ang="0">
                  <a:pos x="688" y="3640"/>
                </a:cxn>
                <a:cxn ang="0">
                  <a:pos x="867" y="4158"/>
                </a:cxn>
              </a:cxnLst>
              <a:rect l="0" t="0" r="r" b="b"/>
              <a:pathLst>
                <a:path w="4588" h="4726">
                  <a:moveTo>
                    <a:pt x="1049" y="4577"/>
                  </a:moveTo>
                  <a:cubicBezTo>
                    <a:pt x="1099" y="4636"/>
                    <a:pt x="1129" y="4710"/>
                    <a:pt x="1213" y="4726"/>
                  </a:cubicBezTo>
                  <a:cubicBezTo>
                    <a:pt x="1311" y="4661"/>
                    <a:pt x="1421" y="4609"/>
                    <a:pt x="1507" y="4527"/>
                  </a:cubicBezTo>
                  <a:cubicBezTo>
                    <a:pt x="1555" y="4516"/>
                    <a:pt x="1612" y="4518"/>
                    <a:pt x="1614" y="4454"/>
                  </a:cubicBezTo>
                  <a:cubicBezTo>
                    <a:pt x="1681" y="4397"/>
                    <a:pt x="1787" y="4436"/>
                    <a:pt x="1841" y="4366"/>
                  </a:cubicBezTo>
                  <a:cubicBezTo>
                    <a:pt x="1894" y="4280"/>
                    <a:pt x="2034" y="4419"/>
                    <a:pt x="2088" y="4330"/>
                  </a:cubicBezTo>
                  <a:cubicBezTo>
                    <a:pt x="2170" y="4247"/>
                    <a:pt x="2255" y="4386"/>
                    <a:pt x="2344" y="4375"/>
                  </a:cubicBezTo>
                  <a:cubicBezTo>
                    <a:pt x="2452" y="4406"/>
                    <a:pt x="2434" y="4253"/>
                    <a:pt x="2520" y="4231"/>
                  </a:cubicBezTo>
                  <a:cubicBezTo>
                    <a:pt x="2561" y="4208"/>
                    <a:pt x="2607" y="4189"/>
                    <a:pt x="2656" y="4201"/>
                  </a:cubicBezTo>
                  <a:cubicBezTo>
                    <a:pt x="2690" y="4305"/>
                    <a:pt x="2724" y="4409"/>
                    <a:pt x="2778" y="4504"/>
                  </a:cubicBezTo>
                  <a:cubicBezTo>
                    <a:pt x="2843" y="4530"/>
                    <a:pt x="2908" y="4580"/>
                    <a:pt x="2916" y="4654"/>
                  </a:cubicBezTo>
                  <a:cubicBezTo>
                    <a:pt x="2999" y="4684"/>
                    <a:pt x="3068" y="4602"/>
                    <a:pt x="3148" y="4634"/>
                  </a:cubicBezTo>
                  <a:cubicBezTo>
                    <a:pt x="3240" y="4652"/>
                    <a:pt x="3336" y="4630"/>
                    <a:pt x="3429" y="4613"/>
                  </a:cubicBezTo>
                  <a:cubicBezTo>
                    <a:pt x="3499" y="4526"/>
                    <a:pt x="3617" y="4519"/>
                    <a:pt x="3712" y="4472"/>
                  </a:cubicBezTo>
                  <a:cubicBezTo>
                    <a:pt x="3719" y="4454"/>
                    <a:pt x="3734" y="4418"/>
                    <a:pt x="3742" y="4400"/>
                  </a:cubicBezTo>
                  <a:cubicBezTo>
                    <a:pt x="3646" y="4263"/>
                    <a:pt x="3812" y="4249"/>
                    <a:pt x="3826" y="4161"/>
                  </a:cubicBezTo>
                  <a:cubicBezTo>
                    <a:pt x="3840" y="4109"/>
                    <a:pt x="3796" y="4078"/>
                    <a:pt x="3763" y="4048"/>
                  </a:cubicBezTo>
                  <a:cubicBezTo>
                    <a:pt x="3759" y="3920"/>
                    <a:pt x="3752" y="3665"/>
                    <a:pt x="3748" y="3537"/>
                  </a:cubicBezTo>
                  <a:cubicBezTo>
                    <a:pt x="3681" y="3474"/>
                    <a:pt x="3593" y="3391"/>
                    <a:pt x="3621" y="3289"/>
                  </a:cubicBezTo>
                  <a:cubicBezTo>
                    <a:pt x="3635" y="3276"/>
                    <a:pt x="3664" y="3251"/>
                    <a:pt x="3678" y="3239"/>
                  </a:cubicBezTo>
                  <a:cubicBezTo>
                    <a:pt x="3658" y="3174"/>
                    <a:pt x="3562" y="3119"/>
                    <a:pt x="3589" y="3044"/>
                  </a:cubicBezTo>
                  <a:cubicBezTo>
                    <a:pt x="3701" y="2908"/>
                    <a:pt x="3809" y="2768"/>
                    <a:pt x="3910" y="2624"/>
                  </a:cubicBezTo>
                  <a:cubicBezTo>
                    <a:pt x="3944" y="2611"/>
                    <a:pt x="3967" y="2586"/>
                    <a:pt x="3978" y="2550"/>
                  </a:cubicBezTo>
                  <a:cubicBezTo>
                    <a:pt x="4081" y="2531"/>
                    <a:pt x="4175" y="2467"/>
                    <a:pt x="4282" y="2469"/>
                  </a:cubicBezTo>
                  <a:cubicBezTo>
                    <a:pt x="4310" y="2522"/>
                    <a:pt x="4366" y="2628"/>
                    <a:pt x="4393" y="2681"/>
                  </a:cubicBezTo>
                  <a:cubicBezTo>
                    <a:pt x="4436" y="2690"/>
                    <a:pt x="4467" y="2675"/>
                    <a:pt x="4486" y="2637"/>
                  </a:cubicBezTo>
                  <a:cubicBezTo>
                    <a:pt x="4529" y="2493"/>
                    <a:pt x="4588" y="2349"/>
                    <a:pt x="4564" y="2193"/>
                  </a:cubicBezTo>
                  <a:cubicBezTo>
                    <a:pt x="4461" y="2153"/>
                    <a:pt x="4316" y="2105"/>
                    <a:pt x="4241" y="2209"/>
                  </a:cubicBezTo>
                  <a:cubicBezTo>
                    <a:pt x="4185" y="2205"/>
                    <a:pt x="4128" y="2201"/>
                    <a:pt x="4073" y="2214"/>
                  </a:cubicBezTo>
                  <a:cubicBezTo>
                    <a:pt x="4005" y="2183"/>
                    <a:pt x="3928" y="2180"/>
                    <a:pt x="3861" y="2217"/>
                  </a:cubicBezTo>
                  <a:cubicBezTo>
                    <a:pt x="3807" y="2195"/>
                    <a:pt x="3749" y="2187"/>
                    <a:pt x="3691" y="2180"/>
                  </a:cubicBezTo>
                  <a:cubicBezTo>
                    <a:pt x="3654" y="2144"/>
                    <a:pt x="3648" y="2088"/>
                    <a:pt x="3605" y="2058"/>
                  </a:cubicBezTo>
                  <a:cubicBezTo>
                    <a:pt x="3572" y="2044"/>
                    <a:pt x="3542" y="2027"/>
                    <a:pt x="3514" y="2006"/>
                  </a:cubicBezTo>
                  <a:cubicBezTo>
                    <a:pt x="3510" y="1963"/>
                    <a:pt x="3507" y="1919"/>
                    <a:pt x="3504" y="1876"/>
                  </a:cubicBezTo>
                  <a:cubicBezTo>
                    <a:pt x="3395" y="1880"/>
                    <a:pt x="3325" y="1790"/>
                    <a:pt x="3231" y="1755"/>
                  </a:cubicBezTo>
                  <a:cubicBezTo>
                    <a:pt x="3221" y="1607"/>
                    <a:pt x="3233" y="1457"/>
                    <a:pt x="3223" y="1309"/>
                  </a:cubicBezTo>
                  <a:cubicBezTo>
                    <a:pt x="3173" y="1271"/>
                    <a:pt x="3073" y="1196"/>
                    <a:pt x="3023" y="1158"/>
                  </a:cubicBezTo>
                  <a:cubicBezTo>
                    <a:pt x="2985" y="1057"/>
                    <a:pt x="2912" y="968"/>
                    <a:pt x="2941" y="848"/>
                  </a:cubicBezTo>
                  <a:cubicBezTo>
                    <a:pt x="2917" y="755"/>
                    <a:pt x="2817" y="691"/>
                    <a:pt x="2885" y="574"/>
                  </a:cubicBezTo>
                  <a:cubicBezTo>
                    <a:pt x="2903" y="527"/>
                    <a:pt x="2949" y="485"/>
                    <a:pt x="2941" y="430"/>
                  </a:cubicBezTo>
                  <a:cubicBezTo>
                    <a:pt x="2896" y="415"/>
                    <a:pt x="2852" y="398"/>
                    <a:pt x="2807" y="381"/>
                  </a:cubicBezTo>
                  <a:cubicBezTo>
                    <a:pt x="2772" y="271"/>
                    <a:pt x="2745" y="158"/>
                    <a:pt x="2725" y="43"/>
                  </a:cubicBezTo>
                  <a:cubicBezTo>
                    <a:pt x="2669" y="33"/>
                    <a:pt x="2616" y="9"/>
                    <a:pt x="2560" y="0"/>
                  </a:cubicBezTo>
                  <a:cubicBezTo>
                    <a:pt x="2531" y="52"/>
                    <a:pt x="2475" y="156"/>
                    <a:pt x="2447" y="208"/>
                  </a:cubicBezTo>
                  <a:cubicBezTo>
                    <a:pt x="2423" y="210"/>
                    <a:pt x="2373" y="214"/>
                    <a:pt x="2348" y="216"/>
                  </a:cubicBezTo>
                  <a:cubicBezTo>
                    <a:pt x="2346" y="240"/>
                    <a:pt x="2342" y="289"/>
                    <a:pt x="2341" y="314"/>
                  </a:cubicBezTo>
                  <a:cubicBezTo>
                    <a:pt x="2315" y="316"/>
                    <a:pt x="2264" y="320"/>
                    <a:pt x="2239" y="321"/>
                  </a:cubicBezTo>
                  <a:cubicBezTo>
                    <a:pt x="2237" y="378"/>
                    <a:pt x="2239" y="435"/>
                    <a:pt x="2237" y="491"/>
                  </a:cubicBezTo>
                  <a:cubicBezTo>
                    <a:pt x="2211" y="492"/>
                    <a:pt x="2161" y="496"/>
                    <a:pt x="2135" y="497"/>
                  </a:cubicBezTo>
                  <a:cubicBezTo>
                    <a:pt x="2133" y="543"/>
                    <a:pt x="2132" y="589"/>
                    <a:pt x="2130" y="634"/>
                  </a:cubicBezTo>
                  <a:cubicBezTo>
                    <a:pt x="2025" y="643"/>
                    <a:pt x="1926" y="628"/>
                    <a:pt x="1823" y="640"/>
                  </a:cubicBezTo>
                  <a:cubicBezTo>
                    <a:pt x="1807" y="683"/>
                    <a:pt x="1789" y="725"/>
                    <a:pt x="1771" y="766"/>
                  </a:cubicBezTo>
                  <a:cubicBezTo>
                    <a:pt x="1714" y="791"/>
                    <a:pt x="1662" y="823"/>
                    <a:pt x="1604" y="844"/>
                  </a:cubicBezTo>
                  <a:cubicBezTo>
                    <a:pt x="1527" y="812"/>
                    <a:pt x="1380" y="744"/>
                    <a:pt x="1489" y="979"/>
                  </a:cubicBezTo>
                  <a:cubicBezTo>
                    <a:pt x="1443" y="1009"/>
                    <a:pt x="1426" y="1046"/>
                    <a:pt x="1458" y="1094"/>
                  </a:cubicBezTo>
                  <a:cubicBezTo>
                    <a:pt x="1421" y="1191"/>
                    <a:pt x="1365" y="1282"/>
                    <a:pt x="1320" y="1375"/>
                  </a:cubicBezTo>
                  <a:cubicBezTo>
                    <a:pt x="1303" y="1367"/>
                    <a:pt x="1269" y="1350"/>
                    <a:pt x="1253" y="1341"/>
                  </a:cubicBezTo>
                  <a:cubicBezTo>
                    <a:pt x="1270" y="1430"/>
                    <a:pt x="1258" y="1511"/>
                    <a:pt x="1218" y="1585"/>
                  </a:cubicBezTo>
                  <a:cubicBezTo>
                    <a:pt x="1244" y="1587"/>
                    <a:pt x="1296" y="1589"/>
                    <a:pt x="1323" y="1591"/>
                  </a:cubicBezTo>
                  <a:cubicBezTo>
                    <a:pt x="1316" y="1701"/>
                    <a:pt x="1183" y="1758"/>
                    <a:pt x="1180" y="1870"/>
                  </a:cubicBezTo>
                  <a:cubicBezTo>
                    <a:pt x="1169" y="1977"/>
                    <a:pt x="1076" y="2051"/>
                    <a:pt x="1033" y="2145"/>
                  </a:cubicBezTo>
                  <a:cubicBezTo>
                    <a:pt x="962" y="2173"/>
                    <a:pt x="837" y="2241"/>
                    <a:pt x="783" y="2161"/>
                  </a:cubicBezTo>
                  <a:cubicBezTo>
                    <a:pt x="751" y="2100"/>
                    <a:pt x="655" y="2100"/>
                    <a:pt x="621" y="2159"/>
                  </a:cubicBezTo>
                  <a:cubicBezTo>
                    <a:pt x="606" y="2206"/>
                    <a:pt x="659" y="2241"/>
                    <a:pt x="648" y="2288"/>
                  </a:cubicBezTo>
                  <a:cubicBezTo>
                    <a:pt x="619" y="2309"/>
                    <a:pt x="588" y="2326"/>
                    <a:pt x="555" y="2338"/>
                  </a:cubicBezTo>
                  <a:cubicBezTo>
                    <a:pt x="544" y="2439"/>
                    <a:pt x="479" y="2516"/>
                    <a:pt x="426" y="2597"/>
                  </a:cubicBezTo>
                  <a:cubicBezTo>
                    <a:pt x="364" y="2626"/>
                    <a:pt x="310" y="2675"/>
                    <a:pt x="286" y="2740"/>
                  </a:cubicBezTo>
                  <a:cubicBezTo>
                    <a:pt x="182" y="2768"/>
                    <a:pt x="168" y="2902"/>
                    <a:pt x="100" y="2972"/>
                  </a:cubicBezTo>
                  <a:cubicBezTo>
                    <a:pt x="111" y="3028"/>
                    <a:pt x="150" y="3106"/>
                    <a:pt x="96" y="3149"/>
                  </a:cubicBezTo>
                  <a:cubicBezTo>
                    <a:pt x="0" y="3212"/>
                    <a:pt x="82" y="3330"/>
                    <a:pt x="94" y="3414"/>
                  </a:cubicBezTo>
                  <a:cubicBezTo>
                    <a:pt x="159" y="3434"/>
                    <a:pt x="268" y="3433"/>
                    <a:pt x="270" y="3522"/>
                  </a:cubicBezTo>
                  <a:lnTo>
                    <a:pt x="296" y="3529"/>
                  </a:lnTo>
                  <a:cubicBezTo>
                    <a:pt x="297" y="3502"/>
                    <a:pt x="300" y="3449"/>
                    <a:pt x="301" y="3422"/>
                  </a:cubicBezTo>
                  <a:cubicBezTo>
                    <a:pt x="416" y="3427"/>
                    <a:pt x="595" y="3380"/>
                    <a:pt x="658" y="3521"/>
                  </a:cubicBezTo>
                  <a:cubicBezTo>
                    <a:pt x="726" y="3534"/>
                    <a:pt x="759" y="3569"/>
                    <a:pt x="756" y="3628"/>
                  </a:cubicBezTo>
                  <a:cubicBezTo>
                    <a:pt x="739" y="3631"/>
                    <a:pt x="705" y="3637"/>
                    <a:pt x="688" y="3640"/>
                  </a:cubicBezTo>
                  <a:cubicBezTo>
                    <a:pt x="592" y="3777"/>
                    <a:pt x="704" y="3823"/>
                    <a:pt x="784" y="3854"/>
                  </a:cubicBezTo>
                  <a:cubicBezTo>
                    <a:pt x="802" y="3957"/>
                    <a:pt x="818" y="4064"/>
                    <a:pt x="867" y="4158"/>
                  </a:cubicBezTo>
                  <a:cubicBezTo>
                    <a:pt x="1021" y="4237"/>
                    <a:pt x="984" y="4443"/>
                    <a:pt x="1049" y="4577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5" name="Freeform 131"/>
            <p:cNvSpPr>
              <a:spLocks/>
            </p:cNvSpPr>
            <p:nvPr/>
          </p:nvSpPr>
          <p:spPr bwMode="auto">
            <a:xfrm flipV="1">
              <a:off x="6819306" y="4183732"/>
              <a:ext cx="49213" cy="52388"/>
            </a:xfrm>
            <a:custGeom>
              <a:avLst/>
              <a:gdLst>
                <a:gd name="T0" fmla="*/ 0 w 177"/>
                <a:gd name="T1" fmla="*/ 32127 h 181"/>
                <a:gd name="T2" fmla="*/ 49213 w 177"/>
                <a:gd name="T3" fmla="*/ 52388 h 181"/>
                <a:gd name="T4" fmla="*/ 20575 w 177"/>
                <a:gd name="T5" fmla="*/ 0 h 181"/>
                <a:gd name="T6" fmla="*/ 18629 w 177"/>
                <a:gd name="T7" fmla="*/ 29523 h 181"/>
                <a:gd name="T8" fmla="*/ 0 w 177"/>
                <a:gd name="T9" fmla="*/ 3212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81"/>
                <a:gd name="T17" fmla="*/ 177 w 177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81">
                  <a:moveTo>
                    <a:pt x="0" y="111"/>
                  </a:moveTo>
                  <a:cubicBezTo>
                    <a:pt x="23" y="171"/>
                    <a:pt x="119" y="174"/>
                    <a:pt x="177" y="181"/>
                  </a:cubicBezTo>
                  <a:cubicBezTo>
                    <a:pt x="139" y="123"/>
                    <a:pt x="154" y="22"/>
                    <a:pt x="74" y="0"/>
                  </a:cubicBezTo>
                  <a:cubicBezTo>
                    <a:pt x="72" y="25"/>
                    <a:pt x="69" y="76"/>
                    <a:pt x="67" y="102"/>
                  </a:cubicBezTo>
                  <a:cubicBezTo>
                    <a:pt x="50" y="104"/>
                    <a:pt x="17" y="109"/>
                    <a:pt x="0" y="1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2"/>
            <p:cNvSpPr>
              <a:spLocks/>
            </p:cNvSpPr>
            <p:nvPr/>
          </p:nvSpPr>
          <p:spPr bwMode="auto">
            <a:xfrm flipV="1">
              <a:off x="8306793" y="4620295"/>
              <a:ext cx="531812" cy="501650"/>
            </a:xfrm>
            <a:custGeom>
              <a:avLst/>
              <a:gdLst/>
              <a:ahLst/>
              <a:cxnLst>
                <a:cxn ang="0">
                  <a:pos x="878" y="1746"/>
                </a:cxn>
                <a:cxn ang="0">
                  <a:pos x="901" y="1757"/>
                </a:cxn>
                <a:cxn ang="0">
                  <a:pos x="948" y="1619"/>
                </a:cxn>
                <a:cxn ang="0">
                  <a:pos x="1251" y="1622"/>
                </a:cxn>
                <a:cxn ang="0">
                  <a:pos x="1359" y="1685"/>
                </a:cxn>
                <a:cxn ang="0">
                  <a:pos x="1372" y="1619"/>
                </a:cxn>
                <a:cxn ang="0">
                  <a:pos x="1679" y="1539"/>
                </a:cxn>
                <a:cxn ang="0">
                  <a:pos x="1605" y="1375"/>
                </a:cxn>
                <a:cxn ang="0">
                  <a:pos x="1365" y="1227"/>
                </a:cxn>
                <a:cxn ang="0">
                  <a:pos x="1296" y="1120"/>
                </a:cxn>
                <a:cxn ang="0">
                  <a:pos x="1294" y="1090"/>
                </a:cxn>
                <a:cxn ang="0">
                  <a:pos x="1364" y="1081"/>
                </a:cxn>
                <a:cxn ang="0">
                  <a:pos x="1268" y="935"/>
                </a:cxn>
                <a:cxn ang="0">
                  <a:pos x="1302" y="741"/>
                </a:cxn>
                <a:cxn ang="0">
                  <a:pos x="1498" y="741"/>
                </a:cxn>
                <a:cxn ang="0">
                  <a:pos x="1621" y="868"/>
                </a:cxn>
                <a:cxn ang="0">
                  <a:pos x="1718" y="944"/>
                </a:cxn>
                <a:cxn ang="0">
                  <a:pos x="1853" y="914"/>
                </a:cxn>
                <a:cxn ang="0">
                  <a:pos x="1582" y="691"/>
                </a:cxn>
                <a:cxn ang="0">
                  <a:pos x="1576" y="591"/>
                </a:cxn>
                <a:cxn ang="0">
                  <a:pos x="1718" y="625"/>
                </a:cxn>
                <a:cxn ang="0">
                  <a:pos x="1670" y="390"/>
                </a:cxn>
                <a:cxn ang="0">
                  <a:pos x="1599" y="193"/>
                </a:cxn>
                <a:cxn ang="0">
                  <a:pos x="1532" y="35"/>
                </a:cxn>
                <a:cxn ang="0">
                  <a:pos x="1370" y="0"/>
                </a:cxn>
                <a:cxn ang="0">
                  <a:pos x="1321" y="161"/>
                </a:cxn>
                <a:cxn ang="0">
                  <a:pos x="1215" y="265"/>
                </a:cxn>
                <a:cxn ang="0">
                  <a:pos x="982" y="315"/>
                </a:cxn>
                <a:cxn ang="0">
                  <a:pos x="971" y="444"/>
                </a:cxn>
                <a:cxn ang="0">
                  <a:pos x="878" y="478"/>
                </a:cxn>
                <a:cxn ang="0">
                  <a:pos x="829" y="424"/>
                </a:cxn>
                <a:cxn ang="0">
                  <a:pos x="719" y="425"/>
                </a:cxn>
                <a:cxn ang="0">
                  <a:pos x="634" y="336"/>
                </a:cxn>
                <a:cxn ang="0">
                  <a:pos x="584" y="207"/>
                </a:cxn>
                <a:cxn ang="0">
                  <a:pos x="453" y="278"/>
                </a:cxn>
                <a:cxn ang="0">
                  <a:pos x="457" y="424"/>
                </a:cxn>
                <a:cxn ang="0">
                  <a:pos x="371" y="588"/>
                </a:cxn>
                <a:cxn ang="0">
                  <a:pos x="244" y="573"/>
                </a:cxn>
                <a:cxn ang="0">
                  <a:pos x="121" y="653"/>
                </a:cxn>
                <a:cxn ang="0">
                  <a:pos x="62" y="670"/>
                </a:cxn>
                <a:cxn ang="0">
                  <a:pos x="103" y="934"/>
                </a:cxn>
                <a:cxn ang="0">
                  <a:pos x="408" y="1055"/>
                </a:cxn>
                <a:cxn ang="0">
                  <a:pos x="340" y="1126"/>
                </a:cxn>
                <a:cxn ang="0">
                  <a:pos x="507" y="1376"/>
                </a:cxn>
                <a:cxn ang="0">
                  <a:pos x="558" y="1538"/>
                </a:cxn>
                <a:cxn ang="0">
                  <a:pos x="831" y="1585"/>
                </a:cxn>
                <a:cxn ang="0">
                  <a:pos x="878" y="1746"/>
                </a:cxn>
              </a:cxnLst>
              <a:rect l="0" t="0" r="r" b="b"/>
              <a:pathLst>
                <a:path w="1853" h="1757">
                  <a:moveTo>
                    <a:pt x="878" y="1746"/>
                  </a:moveTo>
                  <a:lnTo>
                    <a:pt x="901" y="1757"/>
                  </a:lnTo>
                  <a:cubicBezTo>
                    <a:pt x="909" y="1709"/>
                    <a:pt x="900" y="1650"/>
                    <a:pt x="948" y="1619"/>
                  </a:cubicBezTo>
                  <a:cubicBezTo>
                    <a:pt x="1044" y="1629"/>
                    <a:pt x="1153" y="1600"/>
                    <a:pt x="1251" y="1622"/>
                  </a:cubicBezTo>
                  <a:cubicBezTo>
                    <a:pt x="1280" y="1655"/>
                    <a:pt x="1307" y="1696"/>
                    <a:pt x="1359" y="1685"/>
                  </a:cubicBezTo>
                  <a:cubicBezTo>
                    <a:pt x="1362" y="1668"/>
                    <a:pt x="1368" y="1635"/>
                    <a:pt x="1372" y="1619"/>
                  </a:cubicBezTo>
                  <a:cubicBezTo>
                    <a:pt x="1467" y="1594"/>
                    <a:pt x="1598" y="1611"/>
                    <a:pt x="1679" y="1539"/>
                  </a:cubicBezTo>
                  <a:cubicBezTo>
                    <a:pt x="1650" y="1486"/>
                    <a:pt x="1598" y="1446"/>
                    <a:pt x="1605" y="1375"/>
                  </a:cubicBezTo>
                  <a:cubicBezTo>
                    <a:pt x="1512" y="1351"/>
                    <a:pt x="1395" y="1343"/>
                    <a:pt x="1365" y="1227"/>
                  </a:cubicBezTo>
                  <a:lnTo>
                    <a:pt x="1296" y="1120"/>
                  </a:lnTo>
                  <a:lnTo>
                    <a:pt x="1294" y="1090"/>
                  </a:lnTo>
                  <a:cubicBezTo>
                    <a:pt x="1312" y="1088"/>
                    <a:pt x="1347" y="1083"/>
                    <a:pt x="1364" y="1081"/>
                  </a:cubicBezTo>
                  <a:cubicBezTo>
                    <a:pt x="1340" y="1027"/>
                    <a:pt x="1312" y="975"/>
                    <a:pt x="1268" y="935"/>
                  </a:cubicBezTo>
                  <a:cubicBezTo>
                    <a:pt x="1242" y="870"/>
                    <a:pt x="1296" y="806"/>
                    <a:pt x="1302" y="741"/>
                  </a:cubicBezTo>
                  <a:cubicBezTo>
                    <a:pt x="1367" y="736"/>
                    <a:pt x="1452" y="662"/>
                    <a:pt x="1498" y="741"/>
                  </a:cubicBezTo>
                  <a:cubicBezTo>
                    <a:pt x="1532" y="796"/>
                    <a:pt x="1615" y="797"/>
                    <a:pt x="1621" y="868"/>
                  </a:cubicBezTo>
                  <a:lnTo>
                    <a:pt x="1718" y="944"/>
                  </a:lnTo>
                  <a:cubicBezTo>
                    <a:pt x="1818" y="1119"/>
                    <a:pt x="1825" y="971"/>
                    <a:pt x="1853" y="914"/>
                  </a:cubicBezTo>
                  <a:cubicBezTo>
                    <a:pt x="1775" y="823"/>
                    <a:pt x="1666" y="774"/>
                    <a:pt x="1582" y="691"/>
                  </a:cubicBezTo>
                  <a:cubicBezTo>
                    <a:pt x="1580" y="666"/>
                    <a:pt x="1578" y="616"/>
                    <a:pt x="1576" y="591"/>
                  </a:cubicBezTo>
                  <a:cubicBezTo>
                    <a:pt x="1627" y="585"/>
                    <a:pt x="1674" y="602"/>
                    <a:pt x="1718" y="625"/>
                  </a:cubicBezTo>
                  <a:cubicBezTo>
                    <a:pt x="1728" y="543"/>
                    <a:pt x="1696" y="467"/>
                    <a:pt x="1670" y="390"/>
                  </a:cubicBezTo>
                  <a:cubicBezTo>
                    <a:pt x="1631" y="335"/>
                    <a:pt x="1549" y="264"/>
                    <a:pt x="1599" y="193"/>
                  </a:cubicBezTo>
                  <a:cubicBezTo>
                    <a:pt x="1634" y="130"/>
                    <a:pt x="1534" y="98"/>
                    <a:pt x="1532" y="35"/>
                  </a:cubicBezTo>
                  <a:cubicBezTo>
                    <a:pt x="1477" y="27"/>
                    <a:pt x="1422" y="19"/>
                    <a:pt x="1370" y="0"/>
                  </a:cubicBezTo>
                  <a:cubicBezTo>
                    <a:pt x="1314" y="35"/>
                    <a:pt x="1336" y="107"/>
                    <a:pt x="1321" y="161"/>
                  </a:cubicBezTo>
                  <a:cubicBezTo>
                    <a:pt x="1286" y="196"/>
                    <a:pt x="1251" y="231"/>
                    <a:pt x="1215" y="265"/>
                  </a:cubicBezTo>
                  <a:cubicBezTo>
                    <a:pt x="1134" y="269"/>
                    <a:pt x="1056" y="286"/>
                    <a:pt x="982" y="315"/>
                  </a:cubicBezTo>
                  <a:cubicBezTo>
                    <a:pt x="978" y="358"/>
                    <a:pt x="975" y="402"/>
                    <a:pt x="971" y="444"/>
                  </a:cubicBezTo>
                  <a:cubicBezTo>
                    <a:pt x="940" y="457"/>
                    <a:pt x="909" y="468"/>
                    <a:pt x="878" y="478"/>
                  </a:cubicBezTo>
                  <a:cubicBezTo>
                    <a:pt x="866" y="465"/>
                    <a:pt x="841" y="438"/>
                    <a:pt x="829" y="424"/>
                  </a:cubicBezTo>
                  <a:cubicBezTo>
                    <a:pt x="794" y="432"/>
                    <a:pt x="745" y="471"/>
                    <a:pt x="719" y="425"/>
                  </a:cubicBezTo>
                  <a:cubicBezTo>
                    <a:pt x="690" y="396"/>
                    <a:pt x="662" y="367"/>
                    <a:pt x="634" y="336"/>
                  </a:cubicBezTo>
                  <a:cubicBezTo>
                    <a:pt x="622" y="291"/>
                    <a:pt x="621" y="241"/>
                    <a:pt x="584" y="207"/>
                  </a:cubicBezTo>
                  <a:cubicBezTo>
                    <a:pt x="538" y="226"/>
                    <a:pt x="491" y="246"/>
                    <a:pt x="453" y="278"/>
                  </a:cubicBezTo>
                  <a:cubicBezTo>
                    <a:pt x="471" y="323"/>
                    <a:pt x="508" y="387"/>
                    <a:pt x="457" y="424"/>
                  </a:cubicBezTo>
                  <a:cubicBezTo>
                    <a:pt x="396" y="462"/>
                    <a:pt x="426" y="546"/>
                    <a:pt x="371" y="588"/>
                  </a:cubicBezTo>
                  <a:cubicBezTo>
                    <a:pt x="327" y="599"/>
                    <a:pt x="286" y="576"/>
                    <a:pt x="244" y="573"/>
                  </a:cubicBezTo>
                  <a:cubicBezTo>
                    <a:pt x="193" y="590"/>
                    <a:pt x="120" y="582"/>
                    <a:pt x="121" y="653"/>
                  </a:cubicBezTo>
                  <a:cubicBezTo>
                    <a:pt x="106" y="657"/>
                    <a:pt x="77" y="666"/>
                    <a:pt x="62" y="670"/>
                  </a:cubicBezTo>
                  <a:cubicBezTo>
                    <a:pt x="111" y="735"/>
                    <a:pt x="0" y="890"/>
                    <a:pt x="103" y="934"/>
                  </a:cubicBezTo>
                  <a:cubicBezTo>
                    <a:pt x="207" y="967"/>
                    <a:pt x="322" y="985"/>
                    <a:pt x="408" y="1055"/>
                  </a:cubicBezTo>
                  <a:cubicBezTo>
                    <a:pt x="424" y="1111"/>
                    <a:pt x="401" y="1134"/>
                    <a:pt x="340" y="1126"/>
                  </a:cubicBezTo>
                  <a:cubicBezTo>
                    <a:pt x="398" y="1208"/>
                    <a:pt x="461" y="1287"/>
                    <a:pt x="507" y="1376"/>
                  </a:cubicBezTo>
                  <a:cubicBezTo>
                    <a:pt x="525" y="1431"/>
                    <a:pt x="505" y="1500"/>
                    <a:pt x="558" y="1538"/>
                  </a:cubicBezTo>
                  <a:cubicBezTo>
                    <a:pt x="652" y="1471"/>
                    <a:pt x="731" y="1596"/>
                    <a:pt x="831" y="1585"/>
                  </a:cubicBezTo>
                  <a:cubicBezTo>
                    <a:pt x="844" y="1640"/>
                    <a:pt x="816" y="1716"/>
                    <a:pt x="878" y="17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7" name="Freeform 133"/>
            <p:cNvSpPr>
              <a:spLocks/>
            </p:cNvSpPr>
            <p:nvPr/>
          </p:nvSpPr>
          <p:spPr bwMode="auto">
            <a:xfrm flipV="1">
              <a:off x="8668743" y="5114008"/>
              <a:ext cx="260350" cy="155575"/>
            </a:xfrm>
            <a:custGeom>
              <a:avLst/>
              <a:gdLst>
                <a:gd name="T0" fmla="*/ 101642 w 917"/>
                <a:gd name="T1" fmla="*/ 155575 h 540"/>
                <a:gd name="T2" fmla="*/ 208110 w 917"/>
                <a:gd name="T3" fmla="*/ 123884 h 540"/>
                <a:gd name="T4" fmla="*/ 222021 w 917"/>
                <a:gd name="T5" fmla="*/ 87007 h 540"/>
                <a:gd name="T6" fmla="*/ 260350 w 917"/>
                <a:gd name="T7" fmla="*/ 84414 h 540"/>
                <a:gd name="T8" fmla="*/ 260066 w 917"/>
                <a:gd name="T9" fmla="*/ 66263 h 540"/>
                <a:gd name="T10" fmla="*/ 222305 w 917"/>
                <a:gd name="T11" fmla="*/ 53011 h 540"/>
                <a:gd name="T12" fmla="*/ 218898 w 917"/>
                <a:gd name="T13" fmla="*/ 24201 h 540"/>
                <a:gd name="T14" fmla="*/ 182557 w 917"/>
                <a:gd name="T15" fmla="*/ 32556 h 540"/>
                <a:gd name="T16" fmla="*/ 158141 w 917"/>
                <a:gd name="T17" fmla="*/ 5762 h 540"/>
                <a:gd name="T18" fmla="*/ 103061 w 917"/>
                <a:gd name="T19" fmla="*/ 17286 h 540"/>
                <a:gd name="T20" fmla="*/ 76657 w 917"/>
                <a:gd name="T21" fmla="*/ 61078 h 540"/>
                <a:gd name="T22" fmla="*/ 0 w 917"/>
                <a:gd name="T23" fmla="*/ 106310 h 540"/>
                <a:gd name="T24" fmla="*/ 284 w 917"/>
                <a:gd name="T25" fmla="*/ 125324 h 540"/>
                <a:gd name="T26" fmla="*/ 88014 w 917"/>
                <a:gd name="T27" fmla="*/ 126765 h 540"/>
                <a:gd name="T28" fmla="*/ 101642 w 917"/>
                <a:gd name="T29" fmla="*/ 155575 h 5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7"/>
                <a:gd name="T46" fmla="*/ 0 h 540"/>
                <a:gd name="T47" fmla="*/ 917 w 917"/>
                <a:gd name="T48" fmla="*/ 540 h 5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7" h="540">
                  <a:moveTo>
                    <a:pt x="358" y="540"/>
                  </a:moveTo>
                  <a:cubicBezTo>
                    <a:pt x="488" y="540"/>
                    <a:pt x="613" y="479"/>
                    <a:pt x="733" y="430"/>
                  </a:cubicBezTo>
                  <a:cubicBezTo>
                    <a:pt x="743" y="385"/>
                    <a:pt x="739" y="332"/>
                    <a:pt x="782" y="302"/>
                  </a:cubicBezTo>
                  <a:cubicBezTo>
                    <a:pt x="827" y="298"/>
                    <a:pt x="871" y="295"/>
                    <a:pt x="917" y="293"/>
                  </a:cubicBezTo>
                  <a:cubicBezTo>
                    <a:pt x="917" y="277"/>
                    <a:pt x="916" y="246"/>
                    <a:pt x="916" y="230"/>
                  </a:cubicBezTo>
                  <a:cubicBezTo>
                    <a:pt x="868" y="222"/>
                    <a:pt x="811" y="233"/>
                    <a:pt x="783" y="184"/>
                  </a:cubicBezTo>
                  <a:cubicBezTo>
                    <a:pt x="780" y="159"/>
                    <a:pt x="774" y="109"/>
                    <a:pt x="771" y="84"/>
                  </a:cubicBezTo>
                  <a:cubicBezTo>
                    <a:pt x="725" y="82"/>
                    <a:pt x="688" y="126"/>
                    <a:pt x="643" y="113"/>
                  </a:cubicBezTo>
                  <a:cubicBezTo>
                    <a:pt x="613" y="83"/>
                    <a:pt x="585" y="51"/>
                    <a:pt x="557" y="20"/>
                  </a:cubicBezTo>
                  <a:cubicBezTo>
                    <a:pt x="489" y="0"/>
                    <a:pt x="428" y="48"/>
                    <a:pt x="363" y="60"/>
                  </a:cubicBezTo>
                  <a:cubicBezTo>
                    <a:pt x="338" y="114"/>
                    <a:pt x="299" y="160"/>
                    <a:pt x="270" y="212"/>
                  </a:cubicBezTo>
                  <a:cubicBezTo>
                    <a:pt x="143" y="243"/>
                    <a:pt x="225" y="501"/>
                    <a:pt x="0" y="369"/>
                  </a:cubicBezTo>
                  <a:cubicBezTo>
                    <a:pt x="0" y="386"/>
                    <a:pt x="1" y="418"/>
                    <a:pt x="1" y="435"/>
                  </a:cubicBezTo>
                  <a:cubicBezTo>
                    <a:pt x="106" y="466"/>
                    <a:pt x="208" y="471"/>
                    <a:pt x="310" y="440"/>
                  </a:cubicBezTo>
                  <a:cubicBezTo>
                    <a:pt x="317" y="478"/>
                    <a:pt x="333" y="511"/>
                    <a:pt x="358" y="540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35"/>
            <p:cNvSpPr>
              <a:spLocks/>
            </p:cNvSpPr>
            <p:nvPr/>
          </p:nvSpPr>
          <p:spPr bwMode="auto">
            <a:xfrm flipV="1">
              <a:off x="7617818" y="3659857"/>
              <a:ext cx="1109662" cy="979488"/>
            </a:xfrm>
            <a:custGeom>
              <a:avLst/>
              <a:gdLst>
                <a:gd name="T0" fmla="*/ 453069 w 3882"/>
                <a:gd name="T1" fmla="*/ 979488 h 3422"/>
                <a:gd name="T2" fmla="*/ 466504 w 3882"/>
                <a:gd name="T3" fmla="*/ 810611 h 3422"/>
                <a:gd name="T4" fmla="*/ 474794 w 3882"/>
                <a:gd name="T5" fmla="*/ 667781 h 3422"/>
                <a:gd name="T6" fmla="*/ 552830 w 3882"/>
                <a:gd name="T7" fmla="*/ 585632 h 3422"/>
                <a:gd name="T8" fmla="*/ 591706 w 3882"/>
                <a:gd name="T9" fmla="*/ 603665 h 3422"/>
                <a:gd name="T10" fmla="*/ 594278 w 3882"/>
                <a:gd name="T11" fmla="*/ 506345 h 3422"/>
                <a:gd name="T12" fmla="*/ 603711 w 3882"/>
                <a:gd name="T13" fmla="*/ 454824 h 3422"/>
                <a:gd name="T14" fmla="*/ 744920 w 3882"/>
                <a:gd name="T15" fmla="*/ 433642 h 3422"/>
                <a:gd name="T16" fmla="*/ 804091 w 3882"/>
                <a:gd name="T17" fmla="*/ 431925 h 3422"/>
                <a:gd name="T18" fmla="*/ 896705 w 3882"/>
                <a:gd name="T19" fmla="*/ 353784 h 3422"/>
                <a:gd name="T20" fmla="*/ 1045632 w 3882"/>
                <a:gd name="T21" fmla="*/ 340903 h 3422"/>
                <a:gd name="T22" fmla="*/ 1079934 w 3882"/>
                <a:gd name="T23" fmla="*/ 291099 h 3422"/>
                <a:gd name="T24" fmla="*/ 1039343 w 3882"/>
                <a:gd name="T25" fmla="*/ 230131 h 3422"/>
                <a:gd name="T26" fmla="*/ 1029339 w 3882"/>
                <a:gd name="T27" fmla="*/ 149413 h 3422"/>
                <a:gd name="T28" fmla="*/ 1019048 w 3882"/>
                <a:gd name="T29" fmla="*/ 48660 h 3422"/>
                <a:gd name="T30" fmla="*/ 1037914 w 3882"/>
                <a:gd name="T31" fmla="*/ 0 h 3422"/>
                <a:gd name="T32" fmla="*/ 955590 w 3882"/>
                <a:gd name="T33" fmla="*/ 39500 h 3422"/>
                <a:gd name="T34" fmla="*/ 900993 w 3882"/>
                <a:gd name="T35" fmla="*/ 93312 h 3422"/>
                <a:gd name="T36" fmla="*/ 793514 w 3882"/>
                <a:gd name="T37" fmla="*/ 72703 h 3422"/>
                <a:gd name="T38" fmla="*/ 701757 w 3882"/>
                <a:gd name="T39" fmla="*/ 93884 h 3422"/>
                <a:gd name="T40" fmla="*/ 602282 w 3882"/>
                <a:gd name="T41" fmla="*/ 129377 h 3422"/>
                <a:gd name="T42" fmla="*/ 490515 w 3882"/>
                <a:gd name="T43" fmla="*/ 103616 h 3422"/>
                <a:gd name="T44" fmla="*/ 359597 w 3882"/>
                <a:gd name="T45" fmla="*/ 168019 h 3422"/>
                <a:gd name="T46" fmla="*/ 251546 w 3882"/>
                <a:gd name="T47" fmla="*/ 192921 h 3422"/>
                <a:gd name="T48" fmla="*/ 270984 w 3882"/>
                <a:gd name="T49" fmla="*/ 223834 h 3422"/>
                <a:gd name="T50" fmla="*/ 252976 w 3882"/>
                <a:gd name="T51" fmla="*/ 351207 h 3422"/>
                <a:gd name="T52" fmla="*/ 249545 w 3882"/>
                <a:gd name="T53" fmla="*/ 473429 h 3422"/>
                <a:gd name="T54" fmla="*/ 167507 w 3882"/>
                <a:gd name="T55" fmla="*/ 406737 h 3422"/>
                <a:gd name="T56" fmla="*/ 117769 w 3882"/>
                <a:gd name="T57" fmla="*/ 432211 h 3422"/>
                <a:gd name="T58" fmla="*/ 12577 w 3882"/>
                <a:gd name="T59" fmla="*/ 537831 h 3422"/>
                <a:gd name="T60" fmla="*/ 2858 w 3882"/>
                <a:gd name="T61" fmla="*/ 608244 h 3422"/>
                <a:gd name="T62" fmla="*/ 46879 w 3882"/>
                <a:gd name="T63" fmla="*/ 639730 h 3422"/>
                <a:gd name="T64" fmla="*/ 299569 w 3882"/>
                <a:gd name="T65" fmla="*/ 810325 h 3422"/>
                <a:gd name="T66" fmla="*/ 330440 w 3882"/>
                <a:gd name="T67" fmla="*/ 890470 h 3422"/>
                <a:gd name="T68" fmla="*/ 424770 w 3882"/>
                <a:gd name="T69" fmla="*/ 978343 h 3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82"/>
                <a:gd name="T106" fmla="*/ 0 h 3422"/>
                <a:gd name="T107" fmla="*/ 3882 w 3882"/>
                <a:gd name="T108" fmla="*/ 3422 h 34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82" h="3422">
                  <a:moveTo>
                    <a:pt x="1486" y="3418"/>
                  </a:moveTo>
                  <a:cubicBezTo>
                    <a:pt x="1511" y="3419"/>
                    <a:pt x="1560" y="3421"/>
                    <a:pt x="1585" y="3422"/>
                  </a:cubicBezTo>
                  <a:cubicBezTo>
                    <a:pt x="1630" y="3344"/>
                    <a:pt x="1483" y="3109"/>
                    <a:pt x="1653" y="3098"/>
                  </a:cubicBezTo>
                  <a:cubicBezTo>
                    <a:pt x="1684" y="3004"/>
                    <a:pt x="1585" y="2922"/>
                    <a:pt x="1632" y="2832"/>
                  </a:cubicBezTo>
                  <a:cubicBezTo>
                    <a:pt x="1672" y="2762"/>
                    <a:pt x="1697" y="2685"/>
                    <a:pt x="1723" y="2609"/>
                  </a:cubicBezTo>
                  <a:cubicBezTo>
                    <a:pt x="1713" y="2516"/>
                    <a:pt x="1684" y="2425"/>
                    <a:pt x="1661" y="2333"/>
                  </a:cubicBezTo>
                  <a:cubicBezTo>
                    <a:pt x="1821" y="2348"/>
                    <a:pt x="1655" y="2111"/>
                    <a:pt x="1768" y="2051"/>
                  </a:cubicBezTo>
                  <a:lnTo>
                    <a:pt x="1934" y="2046"/>
                  </a:lnTo>
                  <a:cubicBezTo>
                    <a:pt x="1936" y="2073"/>
                    <a:pt x="1939" y="2127"/>
                    <a:pt x="1941" y="2154"/>
                  </a:cubicBezTo>
                  <a:cubicBezTo>
                    <a:pt x="1987" y="2152"/>
                    <a:pt x="2028" y="2126"/>
                    <a:pt x="2070" y="2109"/>
                  </a:cubicBezTo>
                  <a:cubicBezTo>
                    <a:pt x="2075" y="2052"/>
                    <a:pt x="2091" y="2000"/>
                    <a:pt x="2142" y="1968"/>
                  </a:cubicBezTo>
                  <a:cubicBezTo>
                    <a:pt x="2121" y="1901"/>
                    <a:pt x="2062" y="1845"/>
                    <a:pt x="2079" y="1769"/>
                  </a:cubicBezTo>
                  <a:cubicBezTo>
                    <a:pt x="2097" y="1766"/>
                    <a:pt x="2132" y="1761"/>
                    <a:pt x="2150" y="1759"/>
                  </a:cubicBezTo>
                  <a:cubicBezTo>
                    <a:pt x="2141" y="1701"/>
                    <a:pt x="2104" y="1650"/>
                    <a:pt x="2112" y="1589"/>
                  </a:cubicBezTo>
                  <a:cubicBezTo>
                    <a:pt x="2150" y="1526"/>
                    <a:pt x="2390" y="1666"/>
                    <a:pt x="2367" y="1520"/>
                  </a:cubicBezTo>
                  <a:cubicBezTo>
                    <a:pt x="2427" y="1519"/>
                    <a:pt x="2546" y="1516"/>
                    <a:pt x="2606" y="1515"/>
                  </a:cubicBezTo>
                  <a:cubicBezTo>
                    <a:pt x="2658" y="1523"/>
                    <a:pt x="2662" y="1444"/>
                    <a:pt x="2713" y="1447"/>
                  </a:cubicBezTo>
                  <a:cubicBezTo>
                    <a:pt x="2762" y="1441"/>
                    <a:pt x="2765" y="1520"/>
                    <a:pt x="2813" y="1509"/>
                  </a:cubicBezTo>
                  <a:cubicBezTo>
                    <a:pt x="2847" y="1475"/>
                    <a:pt x="2881" y="1439"/>
                    <a:pt x="2914" y="1403"/>
                  </a:cubicBezTo>
                  <a:cubicBezTo>
                    <a:pt x="2953" y="1305"/>
                    <a:pt x="2943" y="1127"/>
                    <a:pt x="3137" y="1236"/>
                  </a:cubicBezTo>
                  <a:cubicBezTo>
                    <a:pt x="3269" y="1245"/>
                    <a:pt x="3409" y="1156"/>
                    <a:pt x="3535" y="1222"/>
                  </a:cubicBezTo>
                  <a:cubicBezTo>
                    <a:pt x="3577" y="1249"/>
                    <a:pt x="3633" y="1234"/>
                    <a:pt x="3658" y="1191"/>
                  </a:cubicBezTo>
                  <a:cubicBezTo>
                    <a:pt x="3706" y="1117"/>
                    <a:pt x="3800" y="1123"/>
                    <a:pt x="3873" y="1089"/>
                  </a:cubicBezTo>
                  <a:cubicBezTo>
                    <a:pt x="3882" y="1038"/>
                    <a:pt x="3796" y="1062"/>
                    <a:pt x="3778" y="1017"/>
                  </a:cubicBezTo>
                  <a:cubicBezTo>
                    <a:pt x="3773" y="975"/>
                    <a:pt x="3769" y="933"/>
                    <a:pt x="3766" y="890"/>
                  </a:cubicBezTo>
                  <a:cubicBezTo>
                    <a:pt x="3711" y="881"/>
                    <a:pt x="3674" y="840"/>
                    <a:pt x="3636" y="804"/>
                  </a:cubicBezTo>
                  <a:cubicBezTo>
                    <a:pt x="3624" y="727"/>
                    <a:pt x="3697" y="668"/>
                    <a:pt x="3736" y="607"/>
                  </a:cubicBezTo>
                  <a:cubicBezTo>
                    <a:pt x="3677" y="603"/>
                    <a:pt x="3640" y="560"/>
                    <a:pt x="3601" y="522"/>
                  </a:cubicBezTo>
                  <a:cubicBezTo>
                    <a:pt x="3471" y="348"/>
                    <a:pt x="3719" y="345"/>
                    <a:pt x="3701" y="217"/>
                  </a:cubicBezTo>
                  <a:cubicBezTo>
                    <a:pt x="3652" y="209"/>
                    <a:pt x="3596" y="218"/>
                    <a:pt x="3565" y="170"/>
                  </a:cubicBezTo>
                  <a:cubicBezTo>
                    <a:pt x="3564" y="147"/>
                    <a:pt x="3562" y="99"/>
                    <a:pt x="3561" y="76"/>
                  </a:cubicBezTo>
                  <a:cubicBezTo>
                    <a:pt x="3620" y="82"/>
                    <a:pt x="3643" y="57"/>
                    <a:pt x="3631" y="0"/>
                  </a:cubicBezTo>
                  <a:cubicBezTo>
                    <a:pt x="3579" y="1"/>
                    <a:pt x="3476" y="2"/>
                    <a:pt x="3424" y="3"/>
                  </a:cubicBezTo>
                  <a:cubicBezTo>
                    <a:pt x="3393" y="46"/>
                    <a:pt x="3374" y="96"/>
                    <a:pt x="3343" y="138"/>
                  </a:cubicBezTo>
                  <a:cubicBezTo>
                    <a:pt x="3296" y="151"/>
                    <a:pt x="3253" y="131"/>
                    <a:pt x="3212" y="110"/>
                  </a:cubicBezTo>
                  <a:cubicBezTo>
                    <a:pt x="3204" y="185"/>
                    <a:pt x="3174" y="254"/>
                    <a:pt x="3152" y="326"/>
                  </a:cubicBezTo>
                  <a:cubicBezTo>
                    <a:pt x="3189" y="415"/>
                    <a:pt x="3130" y="511"/>
                    <a:pt x="3036" y="526"/>
                  </a:cubicBezTo>
                  <a:cubicBezTo>
                    <a:pt x="2954" y="431"/>
                    <a:pt x="2862" y="345"/>
                    <a:pt x="2776" y="254"/>
                  </a:cubicBezTo>
                  <a:cubicBezTo>
                    <a:pt x="2679" y="229"/>
                    <a:pt x="2650" y="361"/>
                    <a:pt x="2603" y="420"/>
                  </a:cubicBezTo>
                  <a:cubicBezTo>
                    <a:pt x="2525" y="448"/>
                    <a:pt x="2476" y="399"/>
                    <a:pt x="2455" y="328"/>
                  </a:cubicBezTo>
                  <a:cubicBezTo>
                    <a:pt x="2412" y="311"/>
                    <a:pt x="2356" y="253"/>
                    <a:pt x="2316" y="308"/>
                  </a:cubicBezTo>
                  <a:cubicBezTo>
                    <a:pt x="2259" y="376"/>
                    <a:pt x="2141" y="357"/>
                    <a:pt x="2107" y="452"/>
                  </a:cubicBezTo>
                  <a:cubicBezTo>
                    <a:pt x="2023" y="527"/>
                    <a:pt x="1911" y="549"/>
                    <a:pt x="1801" y="526"/>
                  </a:cubicBezTo>
                  <a:cubicBezTo>
                    <a:pt x="1762" y="478"/>
                    <a:pt x="1743" y="418"/>
                    <a:pt x="1716" y="362"/>
                  </a:cubicBezTo>
                  <a:cubicBezTo>
                    <a:pt x="1624" y="280"/>
                    <a:pt x="1533" y="395"/>
                    <a:pt x="1450" y="430"/>
                  </a:cubicBezTo>
                  <a:cubicBezTo>
                    <a:pt x="1398" y="496"/>
                    <a:pt x="1338" y="559"/>
                    <a:pt x="1258" y="587"/>
                  </a:cubicBezTo>
                  <a:cubicBezTo>
                    <a:pt x="1159" y="590"/>
                    <a:pt x="1067" y="578"/>
                    <a:pt x="1012" y="663"/>
                  </a:cubicBezTo>
                  <a:cubicBezTo>
                    <a:pt x="968" y="669"/>
                    <a:pt x="924" y="672"/>
                    <a:pt x="880" y="674"/>
                  </a:cubicBezTo>
                  <a:cubicBezTo>
                    <a:pt x="880" y="698"/>
                    <a:pt x="880" y="747"/>
                    <a:pt x="881" y="771"/>
                  </a:cubicBezTo>
                  <a:cubicBezTo>
                    <a:pt x="897" y="774"/>
                    <a:pt x="931" y="779"/>
                    <a:pt x="948" y="782"/>
                  </a:cubicBezTo>
                  <a:cubicBezTo>
                    <a:pt x="901" y="864"/>
                    <a:pt x="1008" y="1022"/>
                    <a:pt x="905" y="1084"/>
                  </a:cubicBezTo>
                  <a:cubicBezTo>
                    <a:pt x="861" y="1116"/>
                    <a:pt x="879" y="1183"/>
                    <a:pt x="885" y="1227"/>
                  </a:cubicBezTo>
                  <a:cubicBezTo>
                    <a:pt x="949" y="1294"/>
                    <a:pt x="1061" y="1343"/>
                    <a:pt x="977" y="1472"/>
                  </a:cubicBezTo>
                  <a:cubicBezTo>
                    <a:pt x="904" y="1512"/>
                    <a:pt x="928" y="1603"/>
                    <a:pt x="873" y="1654"/>
                  </a:cubicBezTo>
                  <a:cubicBezTo>
                    <a:pt x="819" y="1655"/>
                    <a:pt x="735" y="1683"/>
                    <a:pt x="716" y="1612"/>
                  </a:cubicBezTo>
                  <a:cubicBezTo>
                    <a:pt x="688" y="1538"/>
                    <a:pt x="610" y="1497"/>
                    <a:pt x="586" y="1421"/>
                  </a:cubicBezTo>
                  <a:cubicBezTo>
                    <a:pt x="544" y="1409"/>
                    <a:pt x="502" y="1396"/>
                    <a:pt x="461" y="1383"/>
                  </a:cubicBezTo>
                  <a:cubicBezTo>
                    <a:pt x="419" y="1413"/>
                    <a:pt x="423" y="1466"/>
                    <a:pt x="412" y="1510"/>
                  </a:cubicBezTo>
                  <a:cubicBezTo>
                    <a:pt x="360" y="1571"/>
                    <a:pt x="258" y="1557"/>
                    <a:pt x="209" y="1623"/>
                  </a:cubicBezTo>
                  <a:cubicBezTo>
                    <a:pt x="85" y="1658"/>
                    <a:pt x="88" y="1786"/>
                    <a:pt x="44" y="1879"/>
                  </a:cubicBezTo>
                  <a:cubicBezTo>
                    <a:pt x="16" y="1925"/>
                    <a:pt x="49" y="1970"/>
                    <a:pt x="65" y="2011"/>
                  </a:cubicBezTo>
                  <a:cubicBezTo>
                    <a:pt x="51" y="2052"/>
                    <a:pt x="28" y="2087"/>
                    <a:pt x="10" y="2125"/>
                  </a:cubicBezTo>
                  <a:cubicBezTo>
                    <a:pt x="30" y="2171"/>
                    <a:pt x="24" y="2217"/>
                    <a:pt x="0" y="2261"/>
                  </a:cubicBezTo>
                  <a:cubicBezTo>
                    <a:pt x="55" y="2253"/>
                    <a:pt x="108" y="2205"/>
                    <a:pt x="164" y="2235"/>
                  </a:cubicBezTo>
                  <a:cubicBezTo>
                    <a:pt x="297" y="2272"/>
                    <a:pt x="433" y="2303"/>
                    <a:pt x="556" y="2369"/>
                  </a:cubicBezTo>
                  <a:cubicBezTo>
                    <a:pt x="697" y="2547"/>
                    <a:pt x="904" y="2654"/>
                    <a:pt x="1048" y="2831"/>
                  </a:cubicBezTo>
                  <a:cubicBezTo>
                    <a:pt x="1050" y="2921"/>
                    <a:pt x="1054" y="3011"/>
                    <a:pt x="1058" y="3100"/>
                  </a:cubicBezTo>
                  <a:cubicBezTo>
                    <a:pt x="1083" y="3103"/>
                    <a:pt x="1131" y="3108"/>
                    <a:pt x="1156" y="3111"/>
                  </a:cubicBezTo>
                  <a:cubicBezTo>
                    <a:pt x="1189" y="3149"/>
                    <a:pt x="1201" y="3201"/>
                    <a:pt x="1239" y="3237"/>
                  </a:cubicBezTo>
                  <a:cubicBezTo>
                    <a:pt x="1342" y="3253"/>
                    <a:pt x="1467" y="3303"/>
                    <a:pt x="1486" y="34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7" name="Freeform 136"/>
            <p:cNvSpPr>
              <a:spLocks/>
            </p:cNvSpPr>
            <p:nvPr/>
          </p:nvSpPr>
          <p:spPr bwMode="auto">
            <a:xfrm flipV="1">
              <a:off x="7673381" y="4461545"/>
              <a:ext cx="669925" cy="569912"/>
            </a:xfrm>
            <a:custGeom>
              <a:avLst/>
              <a:gdLst>
                <a:gd name="T0" fmla="*/ 168270 w 2337"/>
                <a:gd name="T1" fmla="*/ 562183 h 1991"/>
                <a:gd name="T2" fmla="*/ 239935 w 2337"/>
                <a:gd name="T3" fmla="*/ 548157 h 1991"/>
                <a:gd name="T4" fmla="*/ 321919 w 2337"/>
                <a:gd name="T5" fmla="*/ 517243 h 1991"/>
                <a:gd name="T6" fmla="*/ 341412 w 2337"/>
                <a:gd name="T7" fmla="*/ 495775 h 1991"/>
                <a:gd name="T8" fmla="*/ 409637 w 2337"/>
                <a:gd name="T9" fmla="*/ 463143 h 1991"/>
                <a:gd name="T10" fmla="*/ 468689 w 2337"/>
                <a:gd name="T11" fmla="*/ 474306 h 1991"/>
                <a:gd name="T12" fmla="*/ 481589 w 2337"/>
                <a:gd name="T13" fmla="*/ 522109 h 1991"/>
                <a:gd name="T14" fmla="*/ 534335 w 2337"/>
                <a:gd name="T15" fmla="*/ 496920 h 1991"/>
                <a:gd name="T16" fmla="*/ 588800 w 2337"/>
                <a:gd name="T17" fmla="*/ 470872 h 1991"/>
                <a:gd name="T18" fmla="*/ 593387 w 2337"/>
                <a:gd name="T19" fmla="*/ 453983 h 1991"/>
                <a:gd name="T20" fmla="*/ 643839 w 2337"/>
                <a:gd name="T21" fmla="*/ 414768 h 1991"/>
                <a:gd name="T22" fmla="*/ 655019 w 2337"/>
                <a:gd name="T23" fmla="*/ 388720 h 1991"/>
                <a:gd name="T24" fmla="*/ 592813 w 2337"/>
                <a:gd name="T25" fmla="*/ 401314 h 1991"/>
                <a:gd name="T26" fmla="*/ 562141 w 2337"/>
                <a:gd name="T27" fmla="*/ 320880 h 1991"/>
                <a:gd name="T28" fmla="*/ 530035 w 2337"/>
                <a:gd name="T29" fmla="*/ 320593 h 1991"/>
                <a:gd name="T30" fmla="*/ 451777 w 2337"/>
                <a:gd name="T31" fmla="*/ 298839 h 1991"/>
                <a:gd name="T32" fmla="*/ 414511 w 2337"/>
                <a:gd name="T33" fmla="*/ 243594 h 1991"/>
                <a:gd name="T34" fmla="*/ 439737 w 2337"/>
                <a:gd name="T35" fmla="*/ 139687 h 1991"/>
                <a:gd name="T36" fmla="*/ 465823 w 2337"/>
                <a:gd name="T37" fmla="*/ 115643 h 1991"/>
                <a:gd name="T38" fmla="*/ 487036 w 2337"/>
                <a:gd name="T39" fmla="*/ 86732 h 1991"/>
                <a:gd name="T40" fmla="*/ 478149 w 2337"/>
                <a:gd name="T41" fmla="*/ 20037 h 1991"/>
                <a:gd name="T42" fmla="*/ 439737 w 2337"/>
                <a:gd name="T43" fmla="*/ 10019 h 1991"/>
                <a:gd name="T44" fmla="*/ 378678 w 2337"/>
                <a:gd name="T45" fmla="*/ 0 h 1991"/>
                <a:gd name="T46" fmla="*/ 329659 w 2337"/>
                <a:gd name="T47" fmla="*/ 10305 h 1991"/>
                <a:gd name="T48" fmla="*/ 300993 w 2337"/>
                <a:gd name="T49" fmla="*/ 42937 h 1991"/>
                <a:gd name="T50" fmla="*/ 245381 w 2337"/>
                <a:gd name="T51" fmla="*/ 20323 h 1991"/>
                <a:gd name="T52" fmla="*/ 196649 w 2337"/>
                <a:gd name="T53" fmla="*/ 29769 h 1991"/>
                <a:gd name="T54" fmla="*/ 206109 w 2337"/>
                <a:gd name="T55" fmla="*/ 69557 h 1991"/>
                <a:gd name="T56" fmla="*/ 184036 w 2337"/>
                <a:gd name="T57" fmla="*/ 118505 h 1991"/>
                <a:gd name="T58" fmla="*/ 116671 w 2337"/>
                <a:gd name="T59" fmla="*/ 119364 h 1991"/>
                <a:gd name="T60" fmla="*/ 114377 w 2337"/>
                <a:gd name="T61" fmla="*/ 90739 h 1991"/>
                <a:gd name="T62" fmla="*/ 47586 w 2337"/>
                <a:gd name="T63" fmla="*/ 91598 h 1991"/>
                <a:gd name="T64" fmla="*/ 5160 w 2337"/>
                <a:gd name="T65" fmla="*/ 131672 h 1991"/>
                <a:gd name="T66" fmla="*/ 34686 w 2337"/>
                <a:gd name="T67" fmla="*/ 180620 h 1991"/>
                <a:gd name="T68" fmla="*/ 6020 w 2337"/>
                <a:gd name="T69" fmla="*/ 259051 h 1991"/>
                <a:gd name="T70" fmla="*/ 42999 w 2337"/>
                <a:gd name="T71" fmla="*/ 283668 h 1991"/>
                <a:gd name="T72" fmla="*/ 57905 w 2337"/>
                <a:gd name="T73" fmla="*/ 338341 h 1991"/>
                <a:gd name="T74" fmla="*/ 83131 w 2337"/>
                <a:gd name="T75" fmla="*/ 353512 h 1991"/>
                <a:gd name="T76" fmla="*/ 97464 w 2337"/>
                <a:gd name="T77" fmla="*/ 390151 h 1991"/>
                <a:gd name="T78" fmla="*/ 124984 w 2337"/>
                <a:gd name="T79" fmla="*/ 393586 h 1991"/>
                <a:gd name="T80" fmla="*/ 126990 w 2337"/>
                <a:gd name="T81" fmla="*/ 431084 h 1991"/>
                <a:gd name="T82" fmla="*/ 145623 w 2337"/>
                <a:gd name="T83" fmla="*/ 434232 h 1991"/>
                <a:gd name="T84" fmla="*/ 137884 w 2337"/>
                <a:gd name="T85" fmla="*/ 483180 h 1991"/>
                <a:gd name="T86" fmla="*/ 168270 w 2337"/>
                <a:gd name="T87" fmla="*/ 562183 h 19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37"/>
                <a:gd name="T133" fmla="*/ 0 h 1991"/>
                <a:gd name="T134" fmla="*/ 2337 w 2337"/>
                <a:gd name="T135" fmla="*/ 1991 h 19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37" h="1991">
                  <a:moveTo>
                    <a:pt x="587" y="1964"/>
                  </a:moveTo>
                  <a:cubicBezTo>
                    <a:pt x="675" y="1991"/>
                    <a:pt x="754" y="1935"/>
                    <a:pt x="837" y="1915"/>
                  </a:cubicBezTo>
                  <a:cubicBezTo>
                    <a:pt x="919" y="1904"/>
                    <a:pt x="1085" y="1915"/>
                    <a:pt x="1123" y="1807"/>
                  </a:cubicBezTo>
                  <a:cubicBezTo>
                    <a:pt x="1157" y="1793"/>
                    <a:pt x="1180" y="1768"/>
                    <a:pt x="1191" y="1732"/>
                  </a:cubicBezTo>
                  <a:cubicBezTo>
                    <a:pt x="1269" y="1692"/>
                    <a:pt x="1349" y="1655"/>
                    <a:pt x="1429" y="1618"/>
                  </a:cubicBezTo>
                  <a:cubicBezTo>
                    <a:pt x="1498" y="1628"/>
                    <a:pt x="1562" y="1661"/>
                    <a:pt x="1635" y="1657"/>
                  </a:cubicBezTo>
                  <a:cubicBezTo>
                    <a:pt x="1645" y="1714"/>
                    <a:pt x="1622" y="1787"/>
                    <a:pt x="1680" y="1824"/>
                  </a:cubicBezTo>
                  <a:cubicBezTo>
                    <a:pt x="1750" y="1842"/>
                    <a:pt x="1837" y="1804"/>
                    <a:pt x="1864" y="1736"/>
                  </a:cubicBezTo>
                  <a:cubicBezTo>
                    <a:pt x="1925" y="1698"/>
                    <a:pt x="1976" y="1645"/>
                    <a:pt x="2054" y="1645"/>
                  </a:cubicBezTo>
                  <a:cubicBezTo>
                    <a:pt x="2058" y="1630"/>
                    <a:pt x="2066" y="1601"/>
                    <a:pt x="2070" y="1586"/>
                  </a:cubicBezTo>
                  <a:cubicBezTo>
                    <a:pt x="2281" y="1701"/>
                    <a:pt x="2224" y="1535"/>
                    <a:pt x="2246" y="1449"/>
                  </a:cubicBezTo>
                  <a:cubicBezTo>
                    <a:pt x="2265" y="1425"/>
                    <a:pt x="2337" y="1389"/>
                    <a:pt x="2285" y="1358"/>
                  </a:cubicBezTo>
                  <a:cubicBezTo>
                    <a:pt x="2216" y="1289"/>
                    <a:pt x="2145" y="1424"/>
                    <a:pt x="2068" y="1402"/>
                  </a:cubicBezTo>
                  <a:cubicBezTo>
                    <a:pt x="2005" y="1322"/>
                    <a:pt x="2004" y="1212"/>
                    <a:pt x="1961" y="1121"/>
                  </a:cubicBezTo>
                  <a:cubicBezTo>
                    <a:pt x="1956" y="1052"/>
                    <a:pt x="1882" y="1116"/>
                    <a:pt x="1849" y="1120"/>
                  </a:cubicBezTo>
                  <a:cubicBezTo>
                    <a:pt x="1736" y="1153"/>
                    <a:pt x="1726" y="932"/>
                    <a:pt x="1576" y="1044"/>
                  </a:cubicBezTo>
                  <a:cubicBezTo>
                    <a:pt x="1518" y="990"/>
                    <a:pt x="1455" y="936"/>
                    <a:pt x="1446" y="851"/>
                  </a:cubicBezTo>
                  <a:cubicBezTo>
                    <a:pt x="1379" y="714"/>
                    <a:pt x="1635" y="647"/>
                    <a:pt x="1534" y="488"/>
                  </a:cubicBezTo>
                  <a:cubicBezTo>
                    <a:pt x="1526" y="437"/>
                    <a:pt x="1595" y="431"/>
                    <a:pt x="1625" y="404"/>
                  </a:cubicBezTo>
                  <a:cubicBezTo>
                    <a:pt x="1645" y="368"/>
                    <a:pt x="1671" y="335"/>
                    <a:pt x="1699" y="303"/>
                  </a:cubicBezTo>
                  <a:cubicBezTo>
                    <a:pt x="1686" y="225"/>
                    <a:pt x="1615" y="147"/>
                    <a:pt x="1668" y="70"/>
                  </a:cubicBezTo>
                  <a:cubicBezTo>
                    <a:pt x="1623" y="60"/>
                    <a:pt x="1582" y="20"/>
                    <a:pt x="1534" y="35"/>
                  </a:cubicBezTo>
                  <a:cubicBezTo>
                    <a:pt x="1461" y="70"/>
                    <a:pt x="1391" y="17"/>
                    <a:pt x="1321" y="0"/>
                  </a:cubicBezTo>
                  <a:cubicBezTo>
                    <a:pt x="1266" y="22"/>
                    <a:pt x="1208" y="30"/>
                    <a:pt x="1150" y="36"/>
                  </a:cubicBezTo>
                  <a:cubicBezTo>
                    <a:pt x="1113" y="74"/>
                    <a:pt x="1110" y="138"/>
                    <a:pt x="1050" y="150"/>
                  </a:cubicBezTo>
                  <a:cubicBezTo>
                    <a:pt x="985" y="196"/>
                    <a:pt x="860" y="154"/>
                    <a:pt x="856" y="71"/>
                  </a:cubicBezTo>
                  <a:cubicBezTo>
                    <a:pt x="803" y="98"/>
                    <a:pt x="744" y="101"/>
                    <a:pt x="686" y="104"/>
                  </a:cubicBezTo>
                  <a:cubicBezTo>
                    <a:pt x="679" y="154"/>
                    <a:pt x="699" y="199"/>
                    <a:pt x="719" y="243"/>
                  </a:cubicBezTo>
                  <a:cubicBezTo>
                    <a:pt x="740" y="316"/>
                    <a:pt x="645" y="344"/>
                    <a:pt x="642" y="414"/>
                  </a:cubicBezTo>
                  <a:cubicBezTo>
                    <a:pt x="583" y="414"/>
                    <a:pt x="466" y="416"/>
                    <a:pt x="407" y="417"/>
                  </a:cubicBezTo>
                  <a:cubicBezTo>
                    <a:pt x="405" y="392"/>
                    <a:pt x="401" y="342"/>
                    <a:pt x="399" y="317"/>
                  </a:cubicBezTo>
                  <a:cubicBezTo>
                    <a:pt x="321" y="292"/>
                    <a:pt x="243" y="287"/>
                    <a:pt x="166" y="320"/>
                  </a:cubicBezTo>
                  <a:cubicBezTo>
                    <a:pt x="146" y="388"/>
                    <a:pt x="92" y="453"/>
                    <a:pt x="18" y="460"/>
                  </a:cubicBezTo>
                  <a:cubicBezTo>
                    <a:pt x="37" y="527"/>
                    <a:pt x="96" y="570"/>
                    <a:pt x="121" y="631"/>
                  </a:cubicBezTo>
                  <a:cubicBezTo>
                    <a:pt x="157" y="744"/>
                    <a:pt x="0" y="796"/>
                    <a:pt x="21" y="905"/>
                  </a:cubicBezTo>
                  <a:cubicBezTo>
                    <a:pt x="59" y="940"/>
                    <a:pt x="96" y="980"/>
                    <a:pt x="150" y="991"/>
                  </a:cubicBezTo>
                  <a:cubicBezTo>
                    <a:pt x="156" y="1058"/>
                    <a:pt x="162" y="1126"/>
                    <a:pt x="202" y="1182"/>
                  </a:cubicBezTo>
                  <a:cubicBezTo>
                    <a:pt x="235" y="1195"/>
                    <a:pt x="264" y="1213"/>
                    <a:pt x="290" y="1235"/>
                  </a:cubicBezTo>
                  <a:cubicBezTo>
                    <a:pt x="300" y="1281"/>
                    <a:pt x="295" y="1335"/>
                    <a:pt x="340" y="1363"/>
                  </a:cubicBezTo>
                  <a:cubicBezTo>
                    <a:pt x="364" y="1366"/>
                    <a:pt x="412" y="1372"/>
                    <a:pt x="436" y="1375"/>
                  </a:cubicBezTo>
                  <a:cubicBezTo>
                    <a:pt x="438" y="1419"/>
                    <a:pt x="440" y="1462"/>
                    <a:pt x="443" y="1506"/>
                  </a:cubicBezTo>
                  <a:cubicBezTo>
                    <a:pt x="459" y="1508"/>
                    <a:pt x="492" y="1514"/>
                    <a:pt x="508" y="1517"/>
                  </a:cubicBezTo>
                  <a:cubicBezTo>
                    <a:pt x="516" y="1576"/>
                    <a:pt x="503" y="1634"/>
                    <a:pt x="481" y="1688"/>
                  </a:cubicBezTo>
                  <a:cubicBezTo>
                    <a:pt x="500" y="1790"/>
                    <a:pt x="494" y="1901"/>
                    <a:pt x="587" y="19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37"/>
            <p:cNvSpPr>
              <a:spLocks/>
            </p:cNvSpPr>
            <p:nvPr/>
          </p:nvSpPr>
          <p:spPr bwMode="auto">
            <a:xfrm flipV="1">
              <a:off x="8565555" y="4759995"/>
              <a:ext cx="655638" cy="893762"/>
            </a:xfrm>
            <a:custGeom>
              <a:avLst/>
              <a:gdLst>
                <a:gd name="T0" fmla="*/ 326098 w 2286"/>
                <a:gd name="T1" fmla="*/ 892043 h 3120"/>
                <a:gd name="T2" fmla="*/ 343880 w 2286"/>
                <a:gd name="T3" fmla="*/ 893762 h 3120"/>
                <a:gd name="T4" fmla="*/ 356500 w 2286"/>
                <a:gd name="T5" fmla="*/ 813839 h 3120"/>
                <a:gd name="T6" fmla="*/ 395792 w 2286"/>
                <a:gd name="T7" fmla="*/ 811547 h 3120"/>
                <a:gd name="T8" fmla="*/ 372274 w 2286"/>
                <a:gd name="T9" fmla="*/ 798657 h 3120"/>
                <a:gd name="T10" fmla="*/ 344741 w 2286"/>
                <a:gd name="T11" fmla="*/ 772016 h 3120"/>
                <a:gd name="T12" fmla="*/ 355639 w 2286"/>
                <a:gd name="T13" fmla="*/ 692666 h 3120"/>
                <a:gd name="T14" fmla="*/ 397513 w 2286"/>
                <a:gd name="T15" fmla="*/ 661728 h 3120"/>
                <a:gd name="T16" fmla="*/ 435658 w 2286"/>
                <a:gd name="T17" fmla="*/ 680921 h 3120"/>
                <a:gd name="T18" fmla="*/ 465773 w 2286"/>
                <a:gd name="T19" fmla="*/ 710140 h 3120"/>
                <a:gd name="T20" fmla="*/ 516250 w 2286"/>
                <a:gd name="T21" fmla="*/ 681207 h 3120"/>
                <a:gd name="T22" fmla="*/ 477245 w 2286"/>
                <a:gd name="T23" fmla="*/ 599852 h 3120"/>
                <a:gd name="T24" fmla="*/ 446843 w 2286"/>
                <a:gd name="T25" fmla="*/ 538262 h 3120"/>
                <a:gd name="T26" fmla="*/ 463478 w 2286"/>
                <a:gd name="T27" fmla="*/ 487272 h 3120"/>
                <a:gd name="T28" fmla="*/ 514529 w 2286"/>
                <a:gd name="T29" fmla="*/ 447454 h 3120"/>
                <a:gd name="T30" fmla="*/ 518545 w 2286"/>
                <a:gd name="T31" fmla="*/ 429407 h 3120"/>
                <a:gd name="T32" fmla="*/ 577914 w 2286"/>
                <a:gd name="T33" fmla="*/ 427975 h 3120"/>
                <a:gd name="T34" fmla="*/ 528870 w 2286"/>
                <a:gd name="T35" fmla="*/ 405917 h 3120"/>
                <a:gd name="T36" fmla="*/ 501623 w 2286"/>
                <a:gd name="T37" fmla="*/ 329718 h 3120"/>
                <a:gd name="T38" fmla="*/ 477245 w 2286"/>
                <a:gd name="T39" fmla="*/ 238050 h 3120"/>
                <a:gd name="T40" fmla="*/ 534606 w 2286"/>
                <a:gd name="T41" fmla="*/ 213701 h 3120"/>
                <a:gd name="T42" fmla="*/ 559271 w 2286"/>
                <a:gd name="T43" fmla="*/ 166721 h 3120"/>
                <a:gd name="T44" fmla="*/ 599711 w 2286"/>
                <a:gd name="T45" fmla="*/ 194221 h 3120"/>
                <a:gd name="T46" fmla="*/ 655638 w 2286"/>
                <a:gd name="T47" fmla="*/ 158127 h 3120"/>
                <a:gd name="T48" fmla="*/ 610036 w 2286"/>
                <a:gd name="T49" fmla="*/ 120028 h 3120"/>
                <a:gd name="T50" fmla="*/ 585370 w 2286"/>
                <a:gd name="T51" fmla="*/ 95965 h 3120"/>
                <a:gd name="T52" fmla="*/ 529443 w 2286"/>
                <a:gd name="T53" fmla="*/ 101981 h 3120"/>
                <a:gd name="T54" fmla="*/ 474663 w 2286"/>
                <a:gd name="T55" fmla="*/ 66173 h 3120"/>
                <a:gd name="T56" fmla="*/ 427914 w 2286"/>
                <a:gd name="T57" fmla="*/ 77058 h 3120"/>
                <a:gd name="T58" fmla="*/ 403536 w 2286"/>
                <a:gd name="T59" fmla="*/ 134351 h 3120"/>
                <a:gd name="T60" fmla="*/ 343880 w 2286"/>
                <a:gd name="T61" fmla="*/ 105418 h 3120"/>
                <a:gd name="T62" fmla="*/ 345027 w 2286"/>
                <a:gd name="T63" fmla="*/ 13464 h 3120"/>
                <a:gd name="T64" fmla="*/ 273899 w 2286"/>
                <a:gd name="T65" fmla="*/ 34089 h 3120"/>
                <a:gd name="T66" fmla="*/ 241777 w 2286"/>
                <a:gd name="T67" fmla="*/ 5729 h 3120"/>
                <a:gd name="T68" fmla="*/ 193881 w 2286"/>
                <a:gd name="T69" fmla="*/ 3724 h 3120"/>
                <a:gd name="T70" fmla="*/ 191873 w 2286"/>
                <a:gd name="T71" fmla="*/ 34375 h 3120"/>
                <a:gd name="T72" fmla="*/ 101816 w 2286"/>
                <a:gd name="T73" fmla="*/ 23490 h 3120"/>
                <a:gd name="T74" fmla="*/ 78585 w 2286"/>
                <a:gd name="T75" fmla="*/ 51277 h 3120"/>
                <a:gd name="T76" fmla="*/ 0 w 2286"/>
                <a:gd name="T77" fmla="*/ 124898 h 3120"/>
                <a:gd name="T78" fmla="*/ 30975 w 2286"/>
                <a:gd name="T79" fmla="*/ 145523 h 3120"/>
                <a:gd name="T80" fmla="*/ 89770 w 2286"/>
                <a:gd name="T81" fmla="*/ 146955 h 3120"/>
                <a:gd name="T82" fmla="*/ 91778 w 2286"/>
                <a:gd name="T83" fmla="*/ 246644 h 3120"/>
                <a:gd name="T84" fmla="*/ 117304 w 2286"/>
                <a:gd name="T85" fmla="*/ 390448 h 3120"/>
                <a:gd name="T86" fmla="*/ 111854 w 2286"/>
                <a:gd name="T87" fmla="*/ 459199 h 3120"/>
                <a:gd name="T88" fmla="*/ 185277 w 2286"/>
                <a:gd name="T89" fmla="*/ 380708 h 3120"/>
                <a:gd name="T90" fmla="*/ 243498 w 2286"/>
                <a:gd name="T91" fmla="*/ 358078 h 3120"/>
                <a:gd name="T92" fmla="*/ 286519 w 2286"/>
                <a:gd name="T93" fmla="*/ 385578 h 3120"/>
                <a:gd name="T94" fmla="*/ 322370 w 2286"/>
                <a:gd name="T95" fmla="*/ 379562 h 3120"/>
                <a:gd name="T96" fmla="*/ 347322 w 2286"/>
                <a:gd name="T97" fmla="*/ 416516 h 3120"/>
                <a:gd name="T98" fmla="*/ 414434 w 2286"/>
                <a:gd name="T99" fmla="*/ 447167 h 3120"/>
                <a:gd name="T100" fmla="*/ 337284 w 2286"/>
                <a:gd name="T101" fmla="*/ 501882 h 3120"/>
                <a:gd name="T102" fmla="*/ 287093 w 2286"/>
                <a:gd name="T103" fmla="*/ 542846 h 3120"/>
                <a:gd name="T104" fmla="*/ 272752 w 2286"/>
                <a:gd name="T105" fmla="*/ 568341 h 3120"/>
                <a:gd name="T106" fmla="*/ 244645 w 2286"/>
                <a:gd name="T107" fmla="*/ 559461 h 3120"/>
                <a:gd name="T108" fmla="*/ 223708 w 2286"/>
                <a:gd name="T109" fmla="*/ 591831 h 3120"/>
                <a:gd name="T110" fmla="*/ 224282 w 2286"/>
                <a:gd name="T111" fmla="*/ 618472 h 3120"/>
                <a:gd name="T112" fmla="*/ 252676 w 2286"/>
                <a:gd name="T113" fmla="*/ 632222 h 3120"/>
                <a:gd name="T114" fmla="*/ 250955 w 2286"/>
                <a:gd name="T115" fmla="*/ 663446 h 3120"/>
                <a:gd name="T116" fmla="*/ 244932 w 2286"/>
                <a:gd name="T117" fmla="*/ 739932 h 3120"/>
                <a:gd name="T118" fmla="*/ 291395 w 2286"/>
                <a:gd name="T119" fmla="*/ 784620 h 3120"/>
                <a:gd name="T120" fmla="*/ 321796 w 2286"/>
                <a:gd name="T121" fmla="*/ 825584 h 3120"/>
                <a:gd name="T122" fmla="*/ 326098 w 2286"/>
                <a:gd name="T123" fmla="*/ 892043 h 3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86"/>
                <a:gd name="T187" fmla="*/ 0 h 3120"/>
                <a:gd name="T188" fmla="*/ 2286 w 2286"/>
                <a:gd name="T189" fmla="*/ 3120 h 31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86" h="3120">
                  <a:moveTo>
                    <a:pt x="1137" y="3114"/>
                  </a:moveTo>
                  <a:cubicBezTo>
                    <a:pt x="1152" y="3115"/>
                    <a:pt x="1183" y="3118"/>
                    <a:pt x="1199" y="3120"/>
                  </a:cubicBezTo>
                  <a:cubicBezTo>
                    <a:pt x="1158" y="3026"/>
                    <a:pt x="1212" y="2927"/>
                    <a:pt x="1243" y="2841"/>
                  </a:cubicBezTo>
                  <a:cubicBezTo>
                    <a:pt x="1288" y="2838"/>
                    <a:pt x="1334" y="2835"/>
                    <a:pt x="1380" y="2833"/>
                  </a:cubicBezTo>
                  <a:cubicBezTo>
                    <a:pt x="1364" y="2799"/>
                    <a:pt x="1338" y="2752"/>
                    <a:pt x="1298" y="2788"/>
                  </a:cubicBezTo>
                  <a:cubicBezTo>
                    <a:pt x="1240" y="2827"/>
                    <a:pt x="1184" y="2750"/>
                    <a:pt x="1202" y="2695"/>
                  </a:cubicBezTo>
                  <a:cubicBezTo>
                    <a:pt x="1221" y="2604"/>
                    <a:pt x="1228" y="2513"/>
                    <a:pt x="1240" y="2418"/>
                  </a:cubicBezTo>
                  <a:cubicBezTo>
                    <a:pt x="1314" y="2426"/>
                    <a:pt x="1381" y="2391"/>
                    <a:pt x="1386" y="2310"/>
                  </a:cubicBezTo>
                  <a:cubicBezTo>
                    <a:pt x="1443" y="2296"/>
                    <a:pt x="1473" y="2358"/>
                    <a:pt x="1519" y="2377"/>
                  </a:cubicBezTo>
                  <a:cubicBezTo>
                    <a:pt x="1572" y="2391"/>
                    <a:pt x="1561" y="2496"/>
                    <a:pt x="1624" y="2479"/>
                  </a:cubicBezTo>
                  <a:cubicBezTo>
                    <a:pt x="1682" y="2450"/>
                    <a:pt x="1794" y="2459"/>
                    <a:pt x="1800" y="2378"/>
                  </a:cubicBezTo>
                  <a:cubicBezTo>
                    <a:pt x="1756" y="2283"/>
                    <a:pt x="1702" y="2192"/>
                    <a:pt x="1664" y="2094"/>
                  </a:cubicBezTo>
                  <a:cubicBezTo>
                    <a:pt x="1765" y="1918"/>
                    <a:pt x="1625" y="1940"/>
                    <a:pt x="1558" y="1879"/>
                  </a:cubicBezTo>
                  <a:cubicBezTo>
                    <a:pt x="1545" y="1812"/>
                    <a:pt x="1549" y="1737"/>
                    <a:pt x="1616" y="1701"/>
                  </a:cubicBezTo>
                  <a:cubicBezTo>
                    <a:pt x="1545" y="1598"/>
                    <a:pt x="1675" y="1499"/>
                    <a:pt x="1794" y="1562"/>
                  </a:cubicBezTo>
                  <a:cubicBezTo>
                    <a:pt x="1798" y="1547"/>
                    <a:pt x="1805" y="1515"/>
                    <a:pt x="1808" y="1499"/>
                  </a:cubicBezTo>
                  <a:cubicBezTo>
                    <a:pt x="1860" y="1498"/>
                    <a:pt x="1963" y="1495"/>
                    <a:pt x="2015" y="1494"/>
                  </a:cubicBezTo>
                  <a:cubicBezTo>
                    <a:pt x="1997" y="1412"/>
                    <a:pt x="1907" y="1430"/>
                    <a:pt x="1844" y="1417"/>
                  </a:cubicBezTo>
                  <a:cubicBezTo>
                    <a:pt x="1780" y="1341"/>
                    <a:pt x="1651" y="1289"/>
                    <a:pt x="1749" y="1151"/>
                  </a:cubicBezTo>
                  <a:cubicBezTo>
                    <a:pt x="1774" y="1024"/>
                    <a:pt x="1560" y="985"/>
                    <a:pt x="1664" y="831"/>
                  </a:cubicBezTo>
                  <a:cubicBezTo>
                    <a:pt x="1720" y="783"/>
                    <a:pt x="1792" y="760"/>
                    <a:pt x="1864" y="746"/>
                  </a:cubicBezTo>
                  <a:cubicBezTo>
                    <a:pt x="1914" y="706"/>
                    <a:pt x="1925" y="638"/>
                    <a:pt x="1950" y="582"/>
                  </a:cubicBezTo>
                  <a:cubicBezTo>
                    <a:pt x="2020" y="563"/>
                    <a:pt x="2047" y="643"/>
                    <a:pt x="2091" y="678"/>
                  </a:cubicBezTo>
                  <a:cubicBezTo>
                    <a:pt x="2176" y="701"/>
                    <a:pt x="2279" y="645"/>
                    <a:pt x="2286" y="552"/>
                  </a:cubicBezTo>
                  <a:cubicBezTo>
                    <a:pt x="2233" y="506"/>
                    <a:pt x="2212" y="406"/>
                    <a:pt x="2127" y="419"/>
                  </a:cubicBezTo>
                  <a:cubicBezTo>
                    <a:pt x="2071" y="454"/>
                    <a:pt x="2051" y="375"/>
                    <a:pt x="2041" y="335"/>
                  </a:cubicBezTo>
                  <a:cubicBezTo>
                    <a:pt x="1971" y="310"/>
                    <a:pt x="1913" y="394"/>
                    <a:pt x="1846" y="356"/>
                  </a:cubicBezTo>
                  <a:cubicBezTo>
                    <a:pt x="1777" y="321"/>
                    <a:pt x="1684" y="315"/>
                    <a:pt x="1655" y="231"/>
                  </a:cubicBezTo>
                  <a:cubicBezTo>
                    <a:pt x="1592" y="135"/>
                    <a:pt x="1536" y="228"/>
                    <a:pt x="1492" y="269"/>
                  </a:cubicBezTo>
                  <a:cubicBezTo>
                    <a:pt x="1416" y="313"/>
                    <a:pt x="1480" y="423"/>
                    <a:pt x="1407" y="469"/>
                  </a:cubicBezTo>
                  <a:cubicBezTo>
                    <a:pt x="1334" y="454"/>
                    <a:pt x="1230" y="450"/>
                    <a:pt x="1199" y="368"/>
                  </a:cubicBezTo>
                  <a:cubicBezTo>
                    <a:pt x="1134" y="272"/>
                    <a:pt x="1202" y="153"/>
                    <a:pt x="1203" y="47"/>
                  </a:cubicBezTo>
                  <a:cubicBezTo>
                    <a:pt x="1119" y="76"/>
                    <a:pt x="1090" y="229"/>
                    <a:pt x="955" y="119"/>
                  </a:cubicBezTo>
                  <a:cubicBezTo>
                    <a:pt x="906" y="98"/>
                    <a:pt x="839" y="88"/>
                    <a:pt x="843" y="20"/>
                  </a:cubicBezTo>
                  <a:cubicBezTo>
                    <a:pt x="788" y="62"/>
                    <a:pt x="734" y="26"/>
                    <a:pt x="676" y="13"/>
                  </a:cubicBezTo>
                  <a:cubicBezTo>
                    <a:pt x="674" y="40"/>
                    <a:pt x="671" y="93"/>
                    <a:pt x="669" y="120"/>
                  </a:cubicBezTo>
                  <a:cubicBezTo>
                    <a:pt x="545" y="226"/>
                    <a:pt x="459" y="0"/>
                    <a:pt x="355" y="82"/>
                  </a:cubicBezTo>
                  <a:cubicBezTo>
                    <a:pt x="308" y="95"/>
                    <a:pt x="320" y="160"/>
                    <a:pt x="274" y="179"/>
                  </a:cubicBezTo>
                  <a:cubicBezTo>
                    <a:pt x="164" y="243"/>
                    <a:pt x="63" y="323"/>
                    <a:pt x="0" y="436"/>
                  </a:cubicBezTo>
                  <a:lnTo>
                    <a:pt x="108" y="508"/>
                  </a:lnTo>
                  <a:cubicBezTo>
                    <a:pt x="206" y="704"/>
                    <a:pt x="217" y="466"/>
                    <a:pt x="313" y="513"/>
                  </a:cubicBezTo>
                  <a:cubicBezTo>
                    <a:pt x="424" y="596"/>
                    <a:pt x="339" y="754"/>
                    <a:pt x="320" y="861"/>
                  </a:cubicBezTo>
                  <a:cubicBezTo>
                    <a:pt x="348" y="1027"/>
                    <a:pt x="472" y="1190"/>
                    <a:pt x="409" y="1363"/>
                  </a:cubicBezTo>
                  <a:cubicBezTo>
                    <a:pt x="431" y="1445"/>
                    <a:pt x="373" y="1520"/>
                    <a:pt x="390" y="1603"/>
                  </a:cubicBezTo>
                  <a:cubicBezTo>
                    <a:pt x="532" y="1608"/>
                    <a:pt x="566" y="1416"/>
                    <a:pt x="646" y="1329"/>
                  </a:cubicBezTo>
                  <a:cubicBezTo>
                    <a:pt x="720" y="1319"/>
                    <a:pt x="782" y="1280"/>
                    <a:pt x="849" y="1250"/>
                  </a:cubicBezTo>
                  <a:cubicBezTo>
                    <a:pt x="906" y="1270"/>
                    <a:pt x="957" y="1302"/>
                    <a:pt x="999" y="1346"/>
                  </a:cubicBezTo>
                  <a:cubicBezTo>
                    <a:pt x="1043" y="1372"/>
                    <a:pt x="1078" y="1305"/>
                    <a:pt x="1124" y="1325"/>
                  </a:cubicBezTo>
                  <a:cubicBezTo>
                    <a:pt x="1160" y="1364"/>
                    <a:pt x="1199" y="1401"/>
                    <a:pt x="1211" y="1454"/>
                  </a:cubicBezTo>
                  <a:cubicBezTo>
                    <a:pt x="1264" y="1446"/>
                    <a:pt x="1483" y="1434"/>
                    <a:pt x="1445" y="1561"/>
                  </a:cubicBezTo>
                  <a:cubicBezTo>
                    <a:pt x="1354" y="1625"/>
                    <a:pt x="1300" y="1753"/>
                    <a:pt x="1176" y="1752"/>
                  </a:cubicBezTo>
                  <a:cubicBezTo>
                    <a:pt x="1163" y="1841"/>
                    <a:pt x="1068" y="1860"/>
                    <a:pt x="1001" y="1895"/>
                  </a:cubicBezTo>
                  <a:cubicBezTo>
                    <a:pt x="987" y="1926"/>
                    <a:pt x="970" y="1956"/>
                    <a:pt x="951" y="1984"/>
                  </a:cubicBezTo>
                  <a:cubicBezTo>
                    <a:pt x="919" y="1971"/>
                    <a:pt x="886" y="1960"/>
                    <a:pt x="853" y="1953"/>
                  </a:cubicBezTo>
                  <a:cubicBezTo>
                    <a:pt x="849" y="2010"/>
                    <a:pt x="860" y="2080"/>
                    <a:pt x="780" y="2066"/>
                  </a:cubicBezTo>
                  <a:cubicBezTo>
                    <a:pt x="780" y="2089"/>
                    <a:pt x="781" y="2136"/>
                    <a:pt x="782" y="2159"/>
                  </a:cubicBezTo>
                  <a:cubicBezTo>
                    <a:pt x="819" y="2167"/>
                    <a:pt x="852" y="2183"/>
                    <a:pt x="881" y="2207"/>
                  </a:cubicBezTo>
                  <a:cubicBezTo>
                    <a:pt x="896" y="2245"/>
                    <a:pt x="833" y="2291"/>
                    <a:pt x="875" y="2316"/>
                  </a:cubicBezTo>
                  <a:cubicBezTo>
                    <a:pt x="973" y="2383"/>
                    <a:pt x="872" y="2498"/>
                    <a:pt x="854" y="2583"/>
                  </a:cubicBezTo>
                  <a:cubicBezTo>
                    <a:pt x="946" y="2585"/>
                    <a:pt x="939" y="2706"/>
                    <a:pt x="1016" y="2739"/>
                  </a:cubicBezTo>
                  <a:cubicBezTo>
                    <a:pt x="1045" y="2792"/>
                    <a:pt x="1081" y="2838"/>
                    <a:pt x="1122" y="2882"/>
                  </a:cubicBezTo>
                  <a:cubicBezTo>
                    <a:pt x="1172" y="2955"/>
                    <a:pt x="1059" y="3056"/>
                    <a:pt x="1137" y="3114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38"/>
            <p:cNvSpPr>
              <a:spLocks/>
            </p:cNvSpPr>
            <p:nvPr/>
          </p:nvSpPr>
          <p:spPr bwMode="auto">
            <a:xfrm flipV="1">
              <a:off x="8438556" y="5306095"/>
              <a:ext cx="207963" cy="201612"/>
            </a:xfrm>
            <a:custGeom>
              <a:avLst/>
              <a:gdLst>
                <a:gd name="T0" fmla="*/ 48013 w 732"/>
                <a:gd name="T1" fmla="*/ 201612 h 707"/>
                <a:gd name="T2" fmla="*/ 156256 w 732"/>
                <a:gd name="T3" fmla="*/ 190205 h 707"/>
                <a:gd name="T4" fmla="*/ 158529 w 732"/>
                <a:gd name="T5" fmla="*/ 161689 h 707"/>
                <a:gd name="T6" fmla="*/ 207963 w 732"/>
                <a:gd name="T7" fmla="*/ 160263 h 707"/>
                <a:gd name="T8" fmla="*/ 195747 w 732"/>
                <a:gd name="T9" fmla="*/ 52756 h 707"/>
                <a:gd name="T10" fmla="*/ 117050 w 732"/>
                <a:gd name="T11" fmla="*/ 0 h 707"/>
                <a:gd name="T12" fmla="*/ 85231 w 732"/>
                <a:gd name="T13" fmla="*/ 26520 h 707"/>
                <a:gd name="T14" fmla="*/ 29831 w 732"/>
                <a:gd name="T15" fmla="*/ 32509 h 707"/>
                <a:gd name="T16" fmla="*/ 0 w 732"/>
                <a:gd name="T17" fmla="*/ 82698 h 707"/>
                <a:gd name="T18" fmla="*/ 19887 w 732"/>
                <a:gd name="T19" fmla="*/ 138020 h 707"/>
                <a:gd name="T20" fmla="*/ 48013 w 732"/>
                <a:gd name="T21" fmla="*/ 201612 h 7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2"/>
                <a:gd name="T34" fmla="*/ 0 h 707"/>
                <a:gd name="T35" fmla="*/ 732 w 732"/>
                <a:gd name="T36" fmla="*/ 707 h 7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2" h="707">
                  <a:moveTo>
                    <a:pt x="169" y="707"/>
                  </a:moveTo>
                  <a:cubicBezTo>
                    <a:pt x="295" y="689"/>
                    <a:pt x="422" y="673"/>
                    <a:pt x="550" y="667"/>
                  </a:cubicBezTo>
                  <a:cubicBezTo>
                    <a:pt x="552" y="642"/>
                    <a:pt x="556" y="592"/>
                    <a:pt x="558" y="567"/>
                  </a:cubicBezTo>
                  <a:lnTo>
                    <a:pt x="732" y="562"/>
                  </a:lnTo>
                  <a:cubicBezTo>
                    <a:pt x="713" y="437"/>
                    <a:pt x="700" y="312"/>
                    <a:pt x="689" y="185"/>
                  </a:cubicBezTo>
                  <a:cubicBezTo>
                    <a:pt x="582" y="148"/>
                    <a:pt x="511" y="51"/>
                    <a:pt x="412" y="0"/>
                  </a:cubicBezTo>
                  <a:cubicBezTo>
                    <a:pt x="363" y="12"/>
                    <a:pt x="339" y="65"/>
                    <a:pt x="300" y="93"/>
                  </a:cubicBezTo>
                  <a:cubicBezTo>
                    <a:pt x="234" y="84"/>
                    <a:pt x="169" y="107"/>
                    <a:pt x="105" y="114"/>
                  </a:cubicBezTo>
                  <a:cubicBezTo>
                    <a:pt x="81" y="179"/>
                    <a:pt x="28" y="227"/>
                    <a:pt x="0" y="290"/>
                  </a:cubicBezTo>
                  <a:cubicBezTo>
                    <a:pt x="17" y="356"/>
                    <a:pt x="62" y="414"/>
                    <a:pt x="70" y="484"/>
                  </a:cubicBezTo>
                  <a:cubicBezTo>
                    <a:pt x="155" y="515"/>
                    <a:pt x="247" y="582"/>
                    <a:pt x="169" y="707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41"/>
            <p:cNvSpPr>
              <a:spLocks/>
            </p:cNvSpPr>
            <p:nvPr/>
          </p:nvSpPr>
          <p:spPr bwMode="auto">
            <a:xfrm flipV="1">
              <a:off x="8668744" y="4263107"/>
              <a:ext cx="1495425" cy="1593850"/>
            </a:xfrm>
            <a:custGeom>
              <a:avLst/>
              <a:gdLst>
                <a:gd name="T0" fmla="*/ 150660 w 5221"/>
                <a:gd name="T1" fmla="*/ 1561469 h 5562"/>
                <a:gd name="T2" fmla="*/ 218829 w 5221"/>
                <a:gd name="T3" fmla="*/ 1509028 h 5562"/>
                <a:gd name="T4" fmla="*/ 352303 w 5221"/>
                <a:gd name="T5" fmla="*/ 1337378 h 5562"/>
                <a:gd name="T6" fmla="*/ 346288 w 5221"/>
                <a:gd name="T7" fmla="*/ 1190659 h 5562"/>
                <a:gd name="T8" fmla="*/ 431356 w 5221"/>
                <a:gd name="T9" fmla="*/ 1023308 h 5562"/>
                <a:gd name="T10" fmla="*/ 612950 w 5221"/>
                <a:gd name="T11" fmla="*/ 821283 h 5562"/>
                <a:gd name="T12" fmla="*/ 715203 w 5221"/>
                <a:gd name="T13" fmla="*/ 629574 h 5562"/>
                <a:gd name="T14" fmla="*/ 775639 w 5221"/>
                <a:gd name="T15" fmla="*/ 569682 h 5562"/>
                <a:gd name="T16" fmla="*/ 928876 w 5221"/>
                <a:gd name="T17" fmla="*/ 470532 h 5562"/>
                <a:gd name="T18" fmla="*/ 1062637 w 5221"/>
                <a:gd name="T19" fmla="*/ 432133 h 5562"/>
                <a:gd name="T20" fmla="*/ 1194679 w 5221"/>
                <a:gd name="T21" fmla="*/ 321234 h 5562"/>
                <a:gd name="T22" fmla="*/ 1355077 w 5221"/>
                <a:gd name="T23" fmla="*/ 229822 h 5562"/>
                <a:gd name="T24" fmla="*/ 1458190 w 5221"/>
                <a:gd name="T25" fmla="*/ 160474 h 5562"/>
                <a:gd name="T26" fmla="*/ 1474802 w 5221"/>
                <a:gd name="T27" fmla="*/ 96284 h 5562"/>
                <a:gd name="T28" fmla="*/ 1447592 w 5221"/>
                <a:gd name="T29" fmla="*/ 52727 h 5562"/>
                <a:gd name="T30" fmla="*/ 1141976 w 5221"/>
                <a:gd name="T31" fmla="*/ 25790 h 5562"/>
                <a:gd name="T32" fmla="*/ 1081827 w 5221"/>
                <a:gd name="T33" fmla="*/ 77944 h 5562"/>
                <a:gd name="T34" fmla="*/ 1050320 w 5221"/>
                <a:gd name="T35" fmla="*/ 147865 h 5562"/>
                <a:gd name="T36" fmla="*/ 918279 w 5221"/>
                <a:gd name="T37" fmla="*/ 126946 h 5562"/>
                <a:gd name="T38" fmla="*/ 860994 w 5221"/>
                <a:gd name="T39" fmla="*/ 149871 h 5562"/>
                <a:gd name="T40" fmla="*/ 856411 w 5221"/>
                <a:gd name="T41" fmla="*/ 285987 h 5562"/>
                <a:gd name="T42" fmla="*/ 719213 w 5221"/>
                <a:gd name="T43" fmla="*/ 320661 h 5562"/>
                <a:gd name="T44" fmla="*/ 673672 w 5221"/>
                <a:gd name="T45" fmla="*/ 416659 h 5562"/>
                <a:gd name="T46" fmla="*/ 563684 w 5221"/>
                <a:gd name="T47" fmla="*/ 398892 h 5562"/>
                <a:gd name="T48" fmla="*/ 466300 w 5221"/>
                <a:gd name="T49" fmla="*/ 399465 h 5562"/>
                <a:gd name="T50" fmla="*/ 411020 w 5221"/>
                <a:gd name="T51" fmla="*/ 492884 h 5562"/>
                <a:gd name="T52" fmla="*/ 436225 w 5221"/>
                <a:gd name="T53" fmla="*/ 589455 h 5562"/>
                <a:gd name="T54" fmla="*/ 482340 w 5221"/>
                <a:gd name="T55" fmla="*/ 650206 h 5562"/>
                <a:gd name="T56" fmla="*/ 406151 w 5221"/>
                <a:gd name="T57" fmla="*/ 675137 h 5562"/>
                <a:gd name="T58" fmla="*/ 403000 w 5221"/>
                <a:gd name="T59" fmla="*/ 745344 h 5562"/>
                <a:gd name="T60" fmla="*/ 443672 w 5221"/>
                <a:gd name="T61" fmla="*/ 913269 h 5562"/>
                <a:gd name="T62" fmla="*/ 326525 w 5221"/>
                <a:gd name="T63" fmla="*/ 922152 h 5562"/>
                <a:gd name="T64" fmla="*/ 291294 w 5221"/>
                <a:gd name="T65" fmla="*/ 923871 h 5562"/>
                <a:gd name="T66" fmla="*/ 295304 w 5221"/>
                <a:gd name="T67" fmla="*/ 982616 h 5562"/>
                <a:gd name="T68" fmla="*/ 263225 w 5221"/>
                <a:gd name="T69" fmla="*/ 1048525 h 5562"/>
                <a:gd name="T70" fmla="*/ 203648 w 5221"/>
                <a:gd name="T71" fmla="*/ 1104978 h 5562"/>
                <a:gd name="T72" fmla="*/ 169277 w 5221"/>
                <a:gd name="T73" fmla="*/ 1065719 h 5562"/>
                <a:gd name="T74" fmla="*/ 31507 w 5221"/>
                <a:gd name="T75" fmla="*/ 966282 h 5562"/>
                <a:gd name="T76" fmla="*/ 47547 w 5221"/>
                <a:gd name="T77" fmla="*/ 1018150 h 5562"/>
                <a:gd name="T78" fmla="*/ 119439 w 5221"/>
                <a:gd name="T79" fmla="*/ 1088644 h 5562"/>
                <a:gd name="T80" fmla="*/ 110560 w 5221"/>
                <a:gd name="T81" fmla="*/ 1208140 h 5562"/>
                <a:gd name="T82" fmla="*/ 49838 w 5221"/>
                <a:gd name="T83" fmla="*/ 1268317 h 5562"/>
                <a:gd name="T84" fmla="*/ 48119 w 5221"/>
                <a:gd name="T85" fmla="*/ 1382082 h 5562"/>
                <a:gd name="T86" fmla="*/ 80199 w 5221"/>
                <a:gd name="T87" fmla="*/ 1521923 h 5562"/>
                <a:gd name="T88" fmla="*/ 78767 w 5221"/>
                <a:gd name="T89" fmla="*/ 1572931 h 55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21"/>
                <a:gd name="T136" fmla="*/ 0 h 5562"/>
                <a:gd name="T137" fmla="*/ 5221 w 5221"/>
                <a:gd name="T138" fmla="*/ 5562 h 55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21" h="5562">
                  <a:moveTo>
                    <a:pt x="286" y="5556"/>
                  </a:moveTo>
                  <a:cubicBezTo>
                    <a:pt x="383" y="5562"/>
                    <a:pt x="433" y="5454"/>
                    <a:pt x="526" y="5449"/>
                  </a:cubicBezTo>
                  <a:cubicBezTo>
                    <a:pt x="576" y="5449"/>
                    <a:pt x="589" y="5391"/>
                    <a:pt x="609" y="5355"/>
                  </a:cubicBezTo>
                  <a:cubicBezTo>
                    <a:pt x="661" y="5326"/>
                    <a:pt x="725" y="5315"/>
                    <a:pt x="764" y="5266"/>
                  </a:cubicBezTo>
                  <a:cubicBezTo>
                    <a:pt x="824" y="5028"/>
                    <a:pt x="994" y="4846"/>
                    <a:pt x="1171" y="4686"/>
                  </a:cubicBezTo>
                  <a:cubicBezTo>
                    <a:pt x="1186" y="4681"/>
                    <a:pt x="1215" y="4672"/>
                    <a:pt x="1230" y="4667"/>
                  </a:cubicBezTo>
                  <a:cubicBezTo>
                    <a:pt x="1242" y="4535"/>
                    <a:pt x="1119" y="4426"/>
                    <a:pt x="1162" y="4286"/>
                  </a:cubicBezTo>
                  <a:cubicBezTo>
                    <a:pt x="1154" y="4237"/>
                    <a:pt x="1193" y="4199"/>
                    <a:pt x="1209" y="4155"/>
                  </a:cubicBezTo>
                  <a:cubicBezTo>
                    <a:pt x="1251" y="4059"/>
                    <a:pt x="1280" y="3956"/>
                    <a:pt x="1347" y="3871"/>
                  </a:cubicBezTo>
                  <a:cubicBezTo>
                    <a:pt x="1404" y="3774"/>
                    <a:pt x="1398" y="3636"/>
                    <a:pt x="1506" y="3571"/>
                  </a:cubicBezTo>
                  <a:cubicBezTo>
                    <a:pt x="1660" y="3398"/>
                    <a:pt x="1862" y="3262"/>
                    <a:pt x="1982" y="3060"/>
                  </a:cubicBezTo>
                  <a:cubicBezTo>
                    <a:pt x="2052" y="3011"/>
                    <a:pt x="2078" y="2923"/>
                    <a:pt x="2140" y="2866"/>
                  </a:cubicBezTo>
                  <a:cubicBezTo>
                    <a:pt x="2274" y="2687"/>
                    <a:pt x="2311" y="2459"/>
                    <a:pt x="2368" y="2248"/>
                  </a:cubicBezTo>
                  <a:cubicBezTo>
                    <a:pt x="2411" y="2232"/>
                    <a:pt x="2454" y="2214"/>
                    <a:pt x="2497" y="2197"/>
                  </a:cubicBezTo>
                  <a:cubicBezTo>
                    <a:pt x="2526" y="2148"/>
                    <a:pt x="2583" y="2048"/>
                    <a:pt x="2612" y="1998"/>
                  </a:cubicBezTo>
                  <a:cubicBezTo>
                    <a:pt x="2636" y="1996"/>
                    <a:pt x="2684" y="1991"/>
                    <a:pt x="2708" y="1988"/>
                  </a:cubicBezTo>
                  <a:cubicBezTo>
                    <a:pt x="2716" y="1873"/>
                    <a:pt x="2783" y="1756"/>
                    <a:pt x="2900" y="1725"/>
                  </a:cubicBezTo>
                  <a:cubicBezTo>
                    <a:pt x="3019" y="1702"/>
                    <a:pt x="3108" y="1599"/>
                    <a:pt x="3243" y="1642"/>
                  </a:cubicBezTo>
                  <a:cubicBezTo>
                    <a:pt x="3330" y="1640"/>
                    <a:pt x="3502" y="1636"/>
                    <a:pt x="3588" y="1634"/>
                  </a:cubicBezTo>
                  <a:cubicBezTo>
                    <a:pt x="3629" y="1592"/>
                    <a:pt x="3668" y="1549"/>
                    <a:pt x="3710" y="1508"/>
                  </a:cubicBezTo>
                  <a:cubicBezTo>
                    <a:pt x="3760" y="1505"/>
                    <a:pt x="3860" y="1499"/>
                    <a:pt x="3910" y="1496"/>
                  </a:cubicBezTo>
                  <a:cubicBezTo>
                    <a:pt x="3993" y="1368"/>
                    <a:pt x="4120" y="1269"/>
                    <a:pt x="4171" y="1121"/>
                  </a:cubicBezTo>
                  <a:cubicBezTo>
                    <a:pt x="4318" y="1028"/>
                    <a:pt x="4493" y="1130"/>
                    <a:pt x="4649" y="1143"/>
                  </a:cubicBezTo>
                  <a:cubicBezTo>
                    <a:pt x="4729" y="1051"/>
                    <a:pt x="4703" y="913"/>
                    <a:pt x="4731" y="802"/>
                  </a:cubicBezTo>
                  <a:cubicBezTo>
                    <a:pt x="4784" y="774"/>
                    <a:pt x="4866" y="771"/>
                    <a:pt x="4878" y="698"/>
                  </a:cubicBezTo>
                  <a:cubicBezTo>
                    <a:pt x="4948" y="651"/>
                    <a:pt x="5056" y="644"/>
                    <a:pt x="5091" y="560"/>
                  </a:cubicBezTo>
                  <a:cubicBezTo>
                    <a:pt x="5137" y="538"/>
                    <a:pt x="5176" y="504"/>
                    <a:pt x="5215" y="471"/>
                  </a:cubicBezTo>
                  <a:cubicBezTo>
                    <a:pt x="5196" y="424"/>
                    <a:pt x="5167" y="382"/>
                    <a:pt x="5149" y="336"/>
                  </a:cubicBezTo>
                  <a:cubicBezTo>
                    <a:pt x="5155" y="292"/>
                    <a:pt x="5203" y="274"/>
                    <a:pt x="5221" y="235"/>
                  </a:cubicBezTo>
                  <a:cubicBezTo>
                    <a:pt x="5161" y="231"/>
                    <a:pt x="5104" y="217"/>
                    <a:pt x="5054" y="184"/>
                  </a:cubicBezTo>
                  <a:cubicBezTo>
                    <a:pt x="5017" y="102"/>
                    <a:pt x="4965" y="0"/>
                    <a:pt x="4831" y="88"/>
                  </a:cubicBezTo>
                  <a:cubicBezTo>
                    <a:pt x="4549" y="91"/>
                    <a:pt x="4268" y="84"/>
                    <a:pt x="3987" y="90"/>
                  </a:cubicBezTo>
                  <a:cubicBezTo>
                    <a:pt x="3985" y="135"/>
                    <a:pt x="3983" y="179"/>
                    <a:pt x="3981" y="223"/>
                  </a:cubicBezTo>
                  <a:cubicBezTo>
                    <a:pt x="3912" y="236"/>
                    <a:pt x="3845" y="258"/>
                    <a:pt x="3777" y="272"/>
                  </a:cubicBezTo>
                  <a:cubicBezTo>
                    <a:pt x="3714" y="350"/>
                    <a:pt x="3654" y="428"/>
                    <a:pt x="3595" y="506"/>
                  </a:cubicBezTo>
                  <a:cubicBezTo>
                    <a:pt x="3613" y="509"/>
                    <a:pt x="3649" y="514"/>
                    <a:pt x="3667" y="516"/>
                  </a:cubicBezTo>
                  <a:cubicBezTo>
                    <a:pt x="3673" y="596"/>
                    <a:pt x="3579" y="683"/>
                    <a:pt x="3499" y="644"/>
                  </a:cubicBezTo>
                  <a:cubicBezTo>
                    <a:pt x="3417" y="557"/>
                    <a:pt x="3302" y="511"/>
                    <a:pt x="3206" y="443"/>
                  </a:cubicBezTo>
                  <a:cubicBezTo>
                    <a:pt x="3162" y="439"/>
                    <a:pt x="3118" y="440"/>
                    <a:pt x="3074" y="444"/>
                  </a:cubicBezTo>
                  <a:cubicBezTo>
                    <a:pt x="3071" y="489"/>
                    <a:pt x="3048" y="515"/>
                    <a:pt x="3006" y="523"/>
                  </a:cubicBezTo>
                  <a:cubicBezTo>
                    <a:pt x="2980" y="574"/>
                    <a:pt x="2945" y="627"/>
                    <a:pt x="2966" y="686"/>
                  </a:cubicBezTo>
                  <a:cubicBezTo>
                    <a:pt x="2996" y="787"/>
                    <a:pt x="3006" y="895"/>
                    <a:pt x="2990" y="998"/>
                  </a:cubicBezTo>
                  <a:cubicBezTo>
                    <a:pt x="2928" y="1055"/>
                    <a:pt x="2861" y="1156"/>
                    <a:pt x="2749" y="1079"/>
                  </a:cubicBezTo>
                  <a:cubicBezTo>
                    <a:pt x="2668" y="1106"/>
                    <a:pt x="2584" y="1064"/>
                    <a:pt x="2511" y="1119"/>
                  </a:cubicBezTo>
                  <a:cubicBezTo>
                    <a:pt x="2501" y="1219"/>
                    <a:pt x="2447" y="1303"/>
                    <a:pt x="2372" y="1367"/>
                  </a:cubicBezTo>
                  <a:cubicBezTo>
                    <a:pt x="2367" y="1389"/>
                    <a:pt x="2357" y="1432"/>
                    <a:pt x="2352" y="1454"/>
                  </a:cubicBezTo>
                  <a:cubicBezTo>
                    <a:pt x="2258" y="1520"/>
                    <a:pt x="2151" y="1551"/>
                    <a:pt x="2049" y="1602"/>
                  </a:cubicBezTo>
                  <a:cubicBezTo>
                    <a:pt x="2001" y="1541"/>
                    <a:pt x="1971" y="1469"/>
                    <a:pt x="1968" y="1392"/>
                  </a:cubicBezTo>
                  <a:cubicBezTo>
                    <a:pt x="1895" y="1433"/>
                    <a:pt x="1850" y="1559"/>
                    <a:pt x="1727" y="1464"/>
                  </a:cubicBezTo>
                  <a:cubicBezTo>
                    <a:pt x="1682" y="1461"/>
                    <a:pt x="1667" y="1409"/>
                    <a:pt x="1628" y="1394"/>
                  </a:cubicBezTo>
                  <a:cubicBezTo>
                    <a:pt x="1617" y="1503"/>
                    <a:pt x="1503" y="1548"/>
                    <a:pt x="1413" y="1577"/>
                  </a:cubicBezTo>
                  <a:cubicBezTo>
                    <a:pt x="1413" y="1624"/>
                    <a:pt x="1390" y="1689"/>
                    <a:pt x="1435" y="1720"/>
                  </a:cubicBezTo>
                  <a:cubicBezTo>
                    <a:pt x="1510" y="1764"/>
                    <a:pt x="1478" y="1862"/>
                    <a:pt x="1447" y="1924"/>
                  </a:cubicBezTo>
                  <a:cubicBezTo>
                    <a:pt x="1426" y="1987"/>
                    <a:pt x="1488" y="2019"/>
                    <a:pt x="1523" y="2057"/>
                  </a:cubicBezTo>
                  <a:cubicBezTo>
                    <a:pt x="1579" y="2069"/>
                    <a:pt x="1625" y="2011"/>
                    <a:pt x="1685" y="2030"/>
                  </a:cubicBezTo>
                  <a:cubicBezTo>
                    <a:pt x="1685" y="2109"/>
                    <a:pt x="1774" y="2210"/>
                    <a:pt x="1684" y="2269"/>
                  </a:cubicBezTo>
                  <a:cubicBezTo>
                    <a:pt x="1657" y="2323"/>
                    <a:pt x="1603" y="2302"/>
                    <a:pt x="1558" y="2289"/>
                  </a:cubicBezTo>
                  <a:cubicBezTo>
                    <a:pt x="1511" y="2311"/>
                    <a:pt x="1464" y="2334"/>
                    <a:pt x="1418" y="2356"/>
                  </a:cubicBezTo>
                  <a:cubicBezTo>
                    <a:pt x="1364" y="2402"/>
                    <a:pt x="1359" y="2502"/>
                    <a:pt x="1268" y="2494"/>
                  </a:cubicBezTo>
                  <a:cubicBezTo>
                    <a:pt x="1293" y="2548"/>
                    <a:pt x="1347" y="2591"/>
                    <a:pt x="1407" y="2601"/>
                  </a:cubicBezTo>
                  <a:cubicBezTo>
                    <a:pt x="1411" y="2649"/>
                    <a:pt x="1367" y="2686"/>
                    <a:pt x="1374" y="2734"/>
                  </a:cubicBezTo>
                  <a:cubicBezTo>
                    <a:pt x="1392" y="2896"/>
                    <a:pt x="1554" y="3021"/>
                    <a:pt x="1549" y="3187"/>
                  </a:cubicBezTo>
                  <a:cubicBezTo>
                    <a:pt x="1447" y="3203"/>
                    <a:pt x="1348" y="3236"/>
                    <a:pt x="1258" y="3287"/>
                  </a:cubicBezTo>
                  <a:cubicBezTo>
                    <a:pt x="1202" y="3327"/>
                    <a:pt x="1171" y="3250"/>
                    <a:pt x="1140" y="3218"/>
                  </a:cubicBezTo>
                  <a:cubicBezTo>
                    <a:pt x="1115" y="3189"/>
                    <a:pt x="1111" y="3122"/>
                    <a:pt x="1063" y="3125"/>
                  </a:cubicBezTo>
                  <a:cubicBezTo>
                    <a:pt x="1056" y="3162"/>
                    <a:pt x="1040" y="3195"/>
                    <a:pt x="1017" y="3224"/>
                  </a:cubicBezTo>
                  <a:cubicBezTo>
                    <a:pt x="1000" y="3216"/>
                    <a:pt x="965" y="3202"/>
                    <a:pt x="948" y="3195"/>
                  </a:cubicBezTo>
                  <a:cubicBezTo>
                    <a:pt x="968" y="3275"/>
                    <a:pt x="993" y="3355"/>
                    <a:pt x="1031" y="3429"/>
                  </a:cubicBezTo>
                  <a:cubicBezTo>
                    <a:pt x="1076" y="3452"/>
                    <a:pt x="1153" y="3472"/>
                    <a:pt x="1121" y="3539"/>
                  </a:cubicBezTo>
                  <a:cubicBezTo>
                    <a:pt x="1068" y="3601"/>
                    <a:pt x="995" y="3634"/>
                    <a:pt x="919" y="3659"/>
                  </a:cubicBezTo>
                  <a:cubicBezTo>
                    <a:pt x="897" y="3730"/>
                    <a:pt x="968" y="3786"/>
                    <a:pt x="947" y="3857"/>
                  </a:cubicBezTo>
                  <a:cubicBezTo>
                    <a:pt x="875" y="3887"/>
                    <a:pt x="767" y="3938"/>
                    <a:pt x="711" y="3856"/>
                  </a:cubicBezTo>
                  <a:cubicBezTo>
                    <a:pt x="622" y="3796"/>
                    <a:pt x="683" y="3672"/>
                    <a:pt x="667" y="3580"/>
                  </a:cubicBezTo>
                  <a:cubicBezTo>
                    <a:pt x="609" y="3591"/>
                    <a:pt x="619" y="3677"/>
                    <a:pt x="591" y="3719"/>
                  </a:cubicBezTo>
                  <a:cubicBezTo>
                    <a:pt x="490" y="3750"/>
                    <a:pt x="505" y="3602"/>
                    <a:pt x="424" y="3577"/>
                  </a:cubicBezTo>
                  <a:cubicBezTo>
                    <a:pt x="298" y="3542"/>
                    <a:pt x="258" y="3337"/>
                    <a:pt x="110" y="3372"/>
                  </a:cubicBezTo>
                  <a:cubicBezTo>
                    <a:pt x="97" y="3404"/>
                    <a:pt x="86" y="3436"/>
                    <a:pt x="76" y="3468"/>
                  </a:cubicBezTo>
                  <a:cubicBezTo>
                    <a:pt x="106" y="3497"/>
                    <a:pt x="136" y="3525"/>
                    <a:pt x="166" y="3553"/>
                  </a:cubicBezTo>
                  <a:cubicBezTo>
                    <a:pt x="181" y="3608"/>
                    <a:pt x="160" y="3680"/>
                    <a:pt x="217" y="3715"/>
                  </a:cubicBezTo>
                  <a:cubicBezTo>
                    <a:pt x="261" y="3790"/>
                    <a:pt x="371" y="3726"/>
                    <a:pt x="417" y="3799"/>
                  </a:cubicBezTo>
                  <a:cubicBezTo>
                    <a:pt x="398" y="3870"/>
                    <a:pt x="400" y="3954"/>
                    <a:pt x="449" y="4013"/>
                  </a:cubicBezTo>
                  <a:cubicBezTo>
                    <a:pt x="525" y="4063"/>
                    <a:pt x="509" y="4221"/>
                    <a:pt x="386" y="4216"/>
                  </a:cubicBezTo>
                  <a:cubicBezTo>
                    <a:pt x="325" y="4323"/>
                    <a:pt x="254" y="4236"/>
                    <a:pt x="180" y="4253"/>
                  </a:cubicBezTo>
                  <a:cubicBezTo>
                    <a:pt x="145" y="4310"/>
                    <a:pt x="158" y="4367"/>
                    <a:pt x="174" y="4426"/>
                  </a:cubicBezTo>
                  <a:cubicBezTo>
                    <a:pt x="125" y="4524"/>
                    <a:pt x="54" y="4609"/>
                    <a:pt x="0" y="4703"/>
                  </a:cubicBezTo>
                  <a:cubicBezTo>
                    <a:pt x="74" y="4710"/>
                    <a:pt x="115" y="4778"/>
                    <a:pt x="168" y="4823"/>
                  </a:cubicBezTo>
                  <a:cubicBezTo>
                    <a:pt x="203" y="4898"/>
                    <a:pt x="73" y="4913"/>
                    <a:pt x="104" y="4991"/>
                  </a:cubicBezTo>
                  <a:cubicBezTo>
                    <a:pt x="151" y="5104"/>
                    <a:pt x="220" y="5206"/>
                    <a:pt x="280" y="5311"/>
                  </a:cubicBezTo>
                  <a:cubicBezTo>
                    <a:pt x="314" y="5418"/>
                    <a:pt x="153" y="5399"/>
                    <a:pt x="137" y="5483"/>
                  </a:cubicBezTo>
                  <a:cubicBezTo>
                    <a:pt x="183" y="5485"/>
                    <a:pt x="229" y="5487"/>
                    <a:pt x="275" y="5489"/>
                  </a:cubicBezTo>
                  <a:cubicBezTo>
                    <a:pt x="278" y="5506"/>
                    <a:pt x="283" y="5540"/>
                    <a:pt x="286" y="5556"/>
                  </a:cubicBezTo>
                </a:path>
              </a:pathLst>
            </a:custGeom>
            <a:solidFill>
              <a:srgbClr val="93C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1" name="Freeform 142"/>
            <p:cNvSpPr>
              <a:spLocks/>
            </p:cNvSpPr>
            <p:nvPr/>
          </p:nvSpPr>
          <p:spPr bwMode="auto">
            <a:xfrm flipV="1">
              <a:off x="10495955" y="4720308"/>
              <a:ext cx="984250" cy="879475"/>
            </a:xfrm>
            <a:custGeom>
              <a:avLst/>
              <a:gdLst>
                <a:gd name="T0" fmla="*/ 548302 w 3434"/>
                <a:gd name="T1" fmla="*/ 878329 h 3070"/>
                <a:gd name="T2" fmla="*/ 593875 w 3434"/>
                <a:gd name="T3" fmla="*/ 866870 h 3070"/>
                <a:gd name="T4" fmla="*/ 657218 w 3434"/>
                <a:gd name="T5" fmla="*/ 840515 h 3070"/>
                <a:gd name="T6" fmla="*/ 676135 w 3434"/>
                <a:gd name="T7" fmla="*/ 846817 h 3070"/>
                <a:gd name="T8" fmla="*/ 730306 w 3434"/>
                <a:gd name="T9" fmla="*/ 760302 h 3070"/>
                <a:gd name="T10" fmla="*/ 776738 w 3434"/>
                <a:gd name="T11" fmla="*/ 746265 h 3070"/>
                <a:gd name="T12" fmla="*/ 811705 w 3434"/>
                <a:gd name="T13" fmla="*/ 669776 h 3070"/>
                <a:gd name="T14" fmla="*/ 857564 w 3434"/>
                <a:gd name="T15" fmla="*/ 624513 h 3070"/>
                <a:gd name="T16" fmla="*/ 908296 w 3434"/>
                <a:gd name="T17" fmla="*/ 584693 h 3070"/>
                <a:gd name="T18" fmla="*/ 942977 w 3434"/>
                <a:gd name="T19" fmla="*/ 516226 h 3070"/>
                <a:gd name="T20" fmla="*/ 952435 w 3434"/>
                <a:gd name="T21" fmla="*/ 395048 h 3070"/>
                <a:gd name="T22" fmla="*/ 965906 w 3434"/>
                <a:gd name="T23" fmla="*/ 260405 h 3070"/>
                <a:gd name="T24" fmla="*/ 961607 w 3434"/>
                <a:gd name="T25" fmla="*/ 161858 h 3070"/>
                <a:gd name="T26" fmla="*/ 961034 w 3434"/>
                <a:gd name="T27" fmla="*/ 103131 h 3070"/>
                <a:gd name="T28" fmla="*/ 980811 w 3434"/>
                <a:gd name="T29" fmla="*/ 82505 h 3070"/>
                <a:gd name="T30" fmla="*/ 829476 w 3434"/>
                <a:gd name="T31" fmla="*/ 71046 h 3070"/>
                <a:gd name="T32" fmla="*/ 586709 w 3434"/>
                <a:gd name="T33" fmla="*/ 50992 h 3070"/>
                <a:gd name="T34" fmla="*/ 506169 w 3434"/>
                <a:gd name="T35" fmla="*/ 40966 h 3070"/>
                <a:gd name="T36" fmla="*/ 443400 w 3434"/>
                <a:gd name="T37" fmla="*/ 79353 h 3070"/>
                <a:gd name="T38" fmla="*/ 306109 w 3434"/>
                <a:gd name="T39" fmla="*/ 113730 h 3070"/>
                <a:gd name="T40" fmla="*/ 264836 w 3434"/>
                <a:gd name="T41" fmla="*/ 130919 h 3070"/>
                <a:gd name="T42" fmla="*/ 252225 w 3434"/>
                <a:gd name="T43" fmla="*/ 50706 h 3070"/>
                <a:gd name="T44" fmla="*/ 202066 w 3434"/>
                <a:gd name="T45" fmla="*/ 69900 h 3070"/>
                <a:gd name="T46" fmla="*/ 114074 w 3434"/>
                <a:gd name="T47" fmla="*/ 103990 h 3070"/>
                <a:gd name="T48" fmla="*/ 79680 w 3434"/>
                <a:gd name="T49" fmla="*/ 211704 h 3070"/>
                <a:gd name="T50" fmla="*/ 32388 w 3434"/>
                <a:gd name="T51" fmla="*/ 203397 h 3070"/>
                <a:gd name="T52" fmla="*/ 22930 w 3434"/>
                <a:gd name="T53" fmla="*/ 250665 h 3070"/>
                <a:gd name="T54" fmla="*/ 154488 w 3434"/>
                <a:gd name="T55" fmla="*/ 244935 h 3070"/>
                <a:gd name="T56" fmla="*/ 195188 w 3434"/>
                <a:gd name="T57" fmla="*/ 259832 h 3070"/>
                <a:gd name="T58" fmla="*/ 284040 w 3434"/>
                <a:gd name="T59" fmla="*/ 302803 h 3070"/>
                <a:gd name="T60" fmla="*/ 323593 w 3434"/>
                <a:gd name="T61" fmla="*/ 344628 h 3070"/>
                <a:gd name="T62" fmla="*/ 464896 w 3434"/>
                <a:gd name="T63" fmla="*/ 446040 h 3070"/>
                <a:gd name="T64" fmla="*/ 505596 w 3434"/>
                <a:gd name="T65" fmla="*/ 506199 h 3070"/>
                <a:gd name="T66" fmla="*/ 507602 w 3434"/>
                <a:gd name="T67" fmla="*/ 625086 h 3070"/>
                <a:gd name="T68" fmla="*/ 553461 w 3434"/>
                <a:gd name="T69" fmla="*/ 660609 h 3070"/>
                <a:gd name="T70" fmla="*/ 554608 w 3434"/>
                <a:gd name="T71" fmla="*/ 768896 h 3070"/>
                <a:gd name="T72" fmla="*/ 538557 w 3434"/>
                <a:gd name="T73" fmla="*/ 868016 h 3070"/>
                <a:gd name="T74" fmla="*/ 548302 w 3434"/>
                <a:gd name="T75" fmla="*/ 878329 h 30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4"/>
                <a:gd name="T115" fmla="*/ 0 h 3070"/>
                <a:gd name="T116" fmla="*/ 3434 w 3434"/>
                <a:gd name="T117" fmla="*/ 3070 h 30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4" h="3070">
                  <a:moveTo>
                    <a:pt x="1913" y="3066"/>
                  </a:moveTo>
                  <a:cubicBezTo>
                    <a:pt x="1968" y="3070"/>
                    <a:pt x="2018" y="3036"/>
                    <a:pt x="2072" y="3026"/>
                  </a:cubicBezTo>
                  <a:cubicBezTo>
                    <a:pt x="2114" y="2943"/>
                    <a:pt x="2142" y="2839"/>
                    <a:pt x="2293" y="2934"/>
                  </a:cubicBezTo>
                  <a:cubicBezTo>
                    <a:pt x="2310" y="2939"/>
                    <a:pt x="2342" y="2951"/>
                    <a:pt x="2359" y="2956"/>
                  </a:cubicBezTo>
                  <a:cubicBezTo>
                    <a:pt x="2454" y="2880"/>
                    <a:pt x="2501" y="2765"/>
                    <a:pt x="2548" y="2654"/>
                  </a:cubicBezTo>
                  <a:cubicBezTo>
                    <a:pt x="2603" y="2641"/>
                    <a:pt x="2676" y="2664"/>
                    <a:pt x="2710" y="2605"/>
                  </a:cubicBezTo>
                  <a:cubicBezTo>
                    <a:pt x="2787" y="2537"/>
                    <a:pt x="2754" y="2406"/>
                    <a:pt x="2832" y="2338"/>
                  </a:cubicBezTo>
                  <a:cubicBezTo>
                    <a:pt x="2892" y="2288"/>
                    <a:pt x="2905" y="2203"/>
                    <a:pt x="2992" y="2180"/>
                  </a:cubicBezTo>
                  <a:cubicBezTo>
                    <a:pt x="3035" y="2117"/>
                    <a:pt x="3111" y="2089"/>
                    <a:pt x="3169" y="2041"/>
                  </a:cubicBezTo>
                  <a:cubicBezTo>
                    <a:pt x="3247" y="1982"/>
                    <a:pt x="3371" y="1962"/>
                    <a:pt x="3290" y="1802"/>
                  </a:cubicBezTo>
                  <a:cubicBezTo>
                    <a:pt x="3322" y="1664"/>
                    <a:pt x="3310" y="1521"/>
                    <a:pt x="3323" y="1379"/>
                  </a:cubicBezTo>
                  <a:cubicBezTo>
                    <a:pt x="3373" y="1228"/>
                    <a:pt x="3325" y="1061"/>
                    <a:pt x="3370" y="909"/>
                  </a:cubicBezTo>
                  <a:cubicBezTo>
                    <a:pt x="3377" y="798"/>
                    <a:pt x="3416" y="669"/>
                    <a:pt x="3355" y="565"/>
                  </a:cubicBezTo>
                  <a:cubicBezTo>
                    <a:pt x="3378" y="496"/>
                    <a:pt x="3359" y="429"/>
                    <a:pt x="3353" y="360"/>
                  </a:cubicBezTo>
                  <a:cubicBezTo>
                    <a:pt x="3411" y="367"/>
                    <a:pt x="3434" y="343"/>
                    <a:pt x="3422" y="288"/>
                  </a:cubicBezTo>
                  <a:cubicBezTo>
                    <a:pt x="3247" y="266"/>
                    <a:pt x="3071" y="238"/>
                    <a:pt x="2894" y="248"/>
                  </a:cubicBezTo>
                  <a:cubicBezTo>
                    <a:pt x="2613" y="216"/>
                    <a:pt x="2331" y="171"/>
                    <a:pt x="2047" y="178"/>
                  </a:cubicBezTo>
                  <a:cubicBezTo>
                    <a:pt x="1953" y="181"/>
                    <a:pt x="1858" y="126"/>
                    <a:pt x="1766" y="143"/>
                  </a:cubicBezTo>
                  <a:cubicBezTo>
                    <a:pt x="1498" y="0"/>
                    <a:pt x="1650" y="219"/>
                    <a:pt x="1547" y="277"/>
                  </a:cubicBezTo>
                  <a:cubicBezTo>
                    <a:pt x="1368" y="239"/>
                    <a:pt x="1228" y="350"/>
                    <a:pt x="1068" y="397"/>
                  </a:cubicBezTo>
                  <a:cubicBezTo>
                    <a:pt x="1076" y="487"/>
                    <a:pt x="981" y="458"/>
                    <a:pt x="924" y="457"/>
                  </a:cubicBezTo>
                  <a:cubicBezTo>
                    <a:pt x="884" y="369"/>
                    <a:pt x="887" y="274"/>
                    <a:pt x="880" y="177"/>
                  </a:cubicBezTo>
                  <a:cubicBezTo>
                    <a:pt x="815" y="178"/>
                    <a:pt x="766" y="229"/>
                    <a:pt x="705" y="244"/>
                  </a:cubicBezTo>
                  <a:cubicBezTo>
                    <a:pt x="598" y="275"/>
                    <a:pt x="496" y="314"/>
                    <a:pt x="398" y="363"/>
                  </a:cubicBezTo>
                  <a:cubicBezTo>
                    <a:pt x="357" y="489"/>
                    <a:pt x="369" y="635"/>
                    <a:pt x="278" y="739"/>
                  </a:cubicBezTo>
                  <a:cubicBezTo>
                    <a:pt x="217" y="761"/>
                    <a:pt x="170" y="706"/>
                    <a:pt x="113" y="710"/>
                  </a:cubicBezTo>
                  <a:cubicBezTo>
                    <a:pt x="86" y="759"/>
                    <a:pt x="0" y="840"/>
                    <a:pt x="80" y="875"/>
                  </a:cubicBezTo>
                  <a:cubicBezTo>
                    <a:pt x="219" y="835"/>
                    <a:pt x="441" y="1017"/>
                    <a:pt x="539" y="855"/>
                  </a:cubicBezTo>
                  <a:cubicBezTo>
                    <a:pt x="595" y="829"/>
                    <a:pt x="646" y="866"/>
                    <a:pt x="681" y="907"/>
                  </a:cubicBezTo>
                  <a:cubicBezTo>
                    <a:pt x="797" y="929"/>
                    <a:pt x="881" y="1020"/>
                    <a:pt x="991" y="1057"/>
                  </a:cubicBezTo>
                  <a:cubicBezTo>
                    <a:pt x="1063" y="1081"/>
                    <a:pt x="1055" y="1181"/>
                    <a:pt x="1129" y="1203"/>
                  </a:cubicBezTo>
                  <a:cubicBezTo>
                    <a:pt x="1314" y="1293"/>
                    <a:pt x="1457" y="1438"/>
                    <a:pt x="1622" y="1557"/>
                  </a:cubicBezTo>
                  <a:cubicBezTo>
                    <a:pt x="1657" y="1609"/>
                    <a:pt x="1728" y="1714"/>
                    <a:pt x="1764" y="1767"/>
                  </a:cubicBezTo>
                  <a:cubicBezTo>
                    <a:pt x="1760" y="1906"/>
                    <a:pt x="1762" y="2044"/>
                    <a:pt x="1771" y="2182"/>
                  </a:cubicBezTo>
                  <a:cubicBezTo>
                    <a:pt x="1821" y="2227"/>
                    <a:pt x="1865" y="2283"/>
                    <a:pt x="1931" y="2306"/>
                  </a:cubicBezTo>
                  <a:cubicBezTo>
                    <a:pt x="2038" y="2422"/>
                    <a:pt x="1888" y="2556"/>
                    <a:pt x="1935" y="2684"/>
                  </a:cubicBezTo>
                  <a:cubicBezTo>
                    <a:pt x="1924" y="2800"/>
                    <a:pt x="1919" y="2920"/>
                    <a:pt x="1879" y="3030"/>
                  </a:cubicBezTo>
                  <a:cubicBezTo>
                    <a:pt x="1887" y="3039"/>
                    <a:pt x="1904" y="3057"/>
                    <a:pt x="1913" y="3066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2" name="Freeform 143"/>
            <p:cNvSpPr>
              <a:spLocks/>
            </p:cNvSpPr>
            <p:nvPr/>
          </p:nvSpPr>
          <p:spPr bwMode="auto">
            <a:xfrm flipV="1">
              <a:off x="6941544" y="5183858"/>
              <a:ext cx="293687" cy="227013"/>
            </a:xfrm>
            <a:custGeom>
              <a:avLst/>
              <a:gdLst>
                <a:gd name="T0" fmla="*/ 253938 w 1027"/>
                <a:gd name="T1" fmla="*/ 227013 h 791"/>
                <a:gd name="T2" fmla="*/ 289683 w 1027"/>
                <a:gd name="T3" fmla="*/ 183964 h 791"/>
                <a:gd name="T4" fmla="*/ 291399 w 1027"/>
                <a:gd name="T5" fmla="*/ 66870 h 791"/>
                <a:gd name="T6" fmla="*/ 254224 w 1027"/>
                <a:gd name="T7" fmla="*/ 43336 h 791"/>
                <a:gd name="T8" fmla="*/ 240211 w 1027"/>
                <a:gd name="T9" fmla="*/ 5740 h 791"/>
                <a:gd name="T10" fmla="*/ 209327 w 1027"/>
                <a:gd name="T11" fmla="*/ 22386 h 791"/>
                <a:gd name="T12" fmla="*/ 122965 w 1027"/>
                <a:gd name="T13" fmla="*/ 77489 h 791"/>
                <a:gd name="T14" fmla="*/ 84074 w 1027"/>
                <a:gd name="T15" fmla="*/ 99013 h 791"/>
                <a:gd name="T16" fmla="*/ 30026 w 1027"/>
                <a:gd name="T17" fmla="*/ 127713 h 791"/>
                <a:gd name="T18" fmla="*/ 0 w 1027"/>
                <a:gd name="T19" fmla="*/ 144932 h 791"/>
                <a:gd name="T20" fmla="*/ 110669 w 1027"/>
                <a:gd name="T21" fmla="*/ 167031 h 791"/>
                <a:gd name="T22" fmla="*/ 152706 w 1027"/>
                <a:gd name="T23" fmla="*/ 216394 h 791"/>
                <a:gd name="T24" fmla="*/ 211615 w 1027"/>
                <a:gd name="T25" fmla="*/ 198314 h 791"/>
                <a:gd name="T26" fmla="*/ 253938 w 1027"/>
                <a:gd name="T27" fmla="*/ 227013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7"/>
                <a:gd name="T43" fmla="*/ 0 h 791"/>
                <a:gd name="T44" fmla="*/ 1027 w 1027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7" h="791">
                  <a:moveTo>
                    <a:pt x="888" y="791"/>
                  </a:moveTo>
                  <a:cubicBezTo>
                    <a:pt x="952" y="772"/>
                    <a:pt x="958" y="680"/>
                    <a:pt x="1013" y="641"/>
                  </a:cubicBezTo>
                  <a:cubicBezTo>
                    <a:pt x="1026" y="505"/>
                    <a:pt x="1027" y="369"/>
                    <a:pt x="1019" y="233"/>
                  </a:cubicBezTo>
                  <a:cubicBezTo>
                    <a:pt x="978" y="202"/>
                    <a:pt x="927" y="187"/>
                    <a:pt x="889" y="151"/>
                  </a:cubicBezTo>
                  <a:cubicBezTo>
                    <a:pt x="879" y="105"/>
                    <a:pt x="882" y="52"/>
                    <a:pt x="840" y="20"/>
                  </a:cubicBezTo>
                  <a:cubicBezTo>
                    <a:pt x="789" y="0"/>
                    <a:pt x="760" y="47"/>
                    <a:pt x="732" y="78"/>
                  </a:cubicBezTo>
                  <a:cubicBezTo>
                    <a:pt x="655" y="175"/>
                    <a:pt x="520" y="190"/>
                    <a:pt x="430" y="270"/>
                  </a:cubicBezTo>
                  <a:cubicBezTo>
                    <a:pt x="390" y="304"/>
                    <a:pt x="339" y="319"/>
                    <a:pt x="294" y="345"/>
                  </a:cubicBezTo>
                  <a:cubicBezTo>
                    <a:pt x="271" y="423"/>
                    <a:pt x="183" y="487"/>
                    <a:pt x="105" y="445"/>
                  </a:cubicBezTo>
                  <a:cubicBezTo>
                    <a:pt x="71" y="464"/>
                    <a:pt x="1" y="457"/>
                    <a:pt x="0" y="505"/>
                  </a:cubicBezTo>
                  <a:cubicBezTo>
                    <a:pt x="132" y="517"/>
                    <a:pt x="248" y="601"/>
                    <a:pt x="387" y="582"/>
                  </a:cubicBezTo>
                  <a:cubicBezTo>
                    <a:pt x="466" y="598"/>
                    <a:pt x="490" y="696"/>
                    <a:pt x="534" y="754"/>
                  </a:cubicBezTo>
                  <a:cubicBezTo>
                    <a:pt x="606" y="750"/>
                    <a:pt x="670" y="709"/>
                    <a:pt x="740" y="691"/>
                  </a:cubicBezTo>
                  <a:cubicBezTo>
                    <a:pt x="797" y="720"/>
                    <a:pt x="897" y="702"/>
                    <a:pt x="888" y="791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" name="Freeform 145"/>
            <p:cNvSpPr>
              <a:spLocks/>
            </p:cNvSpPr>
            <p:nvPr/>
          </p:nvSpPr>
          <p:spPr bwMode="auto">
            <a:xfrm flipV="1">
              <a:off x="11062693" y="4328195"/>
              <a:ext cx="804862" cy="660400"/>
            </a:xfrm>
            <a:custGeom>
              <a:avLst/>
              <a:gdLst>
                <a:gd name="T0" fmla="*/ 618551 w 2808"/>
                <a:gd name="T1" fmla="*/ 649503 h 2303"/>
                <a:gd name="T2" fmla="*/ 747536 w 2808"/>
                <a:gd name="T3" fmla="*/ 632011 h 2303"/>
                <a:gd name="T4" fmla="*/ 775339 w 2808"/>
                <a:gd name="T5" fmla="*/ 619394 h 2303"/>
                <a:gd name="T6" fmla="*/ 788237 w 2808"/>
                <a:gd name="T7" fmla="*/ 510140 h 2303"/>
                <a:gd name="T8" fmla="*/ 794830 w 2808"/>
                <a:gd name="T9" fmla="*/ 462251 h 2303"/>
                <a:gd name="T10" fmla="*/ 761007 w 2808"/>
                <a:gd name="T11" fmla="*/ 406334 h 2303"/>
                <a:gd name="T12" fmla="*/ 703968 w 2808"/>
                <a:gd name="T13" fmla="*/ 311417 h 2303"/>
                <a:gd name="T14" fmla="*/ 654380 w 2808"/>
                <a:gd name="T15" fmla="*/ 259515 h 2303"/>
                <a:gd name="T16" fmla="*/ 555206 w 2808"/>
                <a:gd name="T17" fmla="*/ 227111 h 2303"/>
                <a:gd name="T18" fmla="*/ 504472 w 2808"/>
                <a:gd name="T19" fmla="*/ 186678 h 2303"/>
                <a:gd name="T20" fmla="*/ 476095 w 2808"/>
                <a:gd name="T21" fmla="*/ 154562 h 2303"/>
                <a:gd name="T22" fmla="*/ 405584 w 2808"/>
                <a:gd name="T23" fmla="*/ 72836 h 2303"/>
                <a:gd name="T24" fmla="*/ 340519 w 2808"/>
                <a:gd name="T25" fmla="*/ 6309 h 2303"/>
                <a:gd name="T26" fmla="*/ 253669 w 2808"/>
                <a:gd name="T27" fmla="*/ 77711 h 2303"/>
                <a:gd name="T28" fmla="*/ 213827 w 2808"/>
                <a:gd name="T29" fmla="*/ 158290 h 2303"/>
                <a:gd name="T30" fmla="*/ 173126 w 2808"/>
                <a:gd name="T31" fmla="*/ 188686 h 2303"/>
                <a:gd name="T32" fmla="*/ 100321 w 2808"/>
                <a:gd name="T33" fmla="*/ 266683 h 2303"/>
                <a:gd name="T34" fmla="*/ 47294 w 2808"/>
                <a:gd name="T35" fmla="*/ 275286 h 2303"/>
                <a:gd name="T36" fmla="*/ 0 w 2808"/>
                <a:gd name="T37" fmla="*/ 289624 h 2303"/>
                <a:gd name="T38" fmla="*/ 573 w 2808"/>
                <a:gd name="T39" fmla="*/ 397444 h 2303"/>
                <a:gd name="T40" fmla="*/ 97455 w 2808"/>
                <a:gd name="T41" fmla="*/ 463398 h 2303"/>
                <a:gd name="T42" fmla="*/ 222713 w 2808"/>
                <a:gd name="T43" fmla="*/ 518169 h 2303"/>
                <a:gd name="T44" fmla="*/ 392972 w 2808"/>
                <a:gd name="T45" fmla="*/ 552579 h 2303"/>
                <a:gd name="T46" fmla="*/ 497306 w 2808"/>
                <a:gd name="T47" fmla="*/ 608497 h 2303"/>
                <a:gd name="T48" fmla="*/ 618551 w 2808"/>
                <a:gd name="T49" fmla="*/ 649503 h 23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08"/>
                <a:gd name="T76" fmla="*/ 0 h 2303"/>
                <a:gd name="T77" fmla="*/ 2808 w 2808"/>
                <a:gd name="T78" fmla="*/ 2303 h 23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08" h="2303">
                  <a:moveTo>
                    <a:pt x="2158" y="2265"/>
                  </a:moveTo>
                  <a:cubicBezTo>
                    <a:pt x="2318" y="2303"/>
                    <a:pt x="2447" y="2173"/>
                    <a:pt x="2608" y="2204"/>
                  </a:cubicBezTo>
                  <a:cubicBezTo>
                    <a:pt x="2650" y="2209"/>
                    <a:pt x="2682" y="2195"/>
                    <a:pt x="2705" y="2160"/>
                  </a:cubicBezTo>
                  <a:cubicBezTo>
                    <a:pt x="2730" y="2035"/>
                    <a:pt x="2742" y="1908"/>
                    <a:pt x="2750" y="1779"/>
                  </a:cubicBezTo>
                  <a:cubicBezTo>
                    <a:pt x="2743" y="1722"/>
                    <a:pt x="2808" y="1669"/>
                    <a:pt x="2773" y="1612"/>
                  </a:cubicBezTo>
                  <a:cubicBezTo>
                    <a:pt x="2737" y="1545"/>
                    <a:pt x="2708" y="1473"/>
                    <a:pt x="2655" y="1417"/>
                  </a:cubicBezTo>
                  <a:cubicBezTo>
                    <a:pt x="2633" y="1284"/>
                    <a:pt x="2511" y="1203"/>
                    <a:pt x="2456" y="1086"/>
                  </a:cubicBezTo>
                  <a:cubicBezTo>
                    <a:pt x="2362" y="1065"/>
                    <a:pt x="2354" y="956"/>
                    <a:pt x="2283" y="905"/>
                  </a:cubicBezTo>
                  <a:cubicBezTo>
                    <a:pt x="2160" y="897"/>
                    <a:pt x="2045" y="847"/>
                    <a:pt x="1937" y="792"/>
                  </a:cubicBezTo>
                  <a:cubicBezTo>
                    <a:pt x="1864" y="762"/>
                    <a:pt x="1831" y="681"/>
                    <a:pt x="1760" y="651"/>
                  </a:cubicBezTo>
                  <a:cubicBezTo>
                    <a:pt x="1707" y="636"/>
                    <a:pt x="1691" y="578"/>
                    <a:pt x="1661" y="539"/>
                  </a:cubicBezTo>
                  <a:cubicBezTo>
                    <a:pt x="1572" y="449"/>
                    <a:pt x="1545" y="300"/>
                    <a:pt x="1415" y="254"/>
                  </a:cubicBezTo>
                  <a:cubicBezTo>
                    <a:pt x="1340" y="176"/>
                    <a:pt x="1262" y="101"/>
                    <a:pt x="1188" y="22"/>
                  </a:cubicBezTo>
                  <a:cubicBezTo>
                    <a:pt x="1033" y="0"/>
                    <a:pt x="1029" y="250"/>
                    <a:pt x="885" y="271"/>
                  </a:cubicBezTo>
                  <a:cubicBezTo>
                    <a:pt x="885" y="380"/>
                    <a:pt x="837" y="488"/>
                    <a:pt x="746" y="552"/>
                  </a:cubicBezTo>
                  <a:cubicBezTo>
                    <a:pt x="728" y="632"/>
                    <a:pt x="675" y="656"/>
                    <a:pt x="604" y="658"/>
                  </a:cubicBezTo>
                  <a:cubicBezTo>
                    <a:pt x="585" y="791"/>
                    <a:pt x="473" y="890"/>
                    <a:pt x="350" y="930"/>
                  </a:cubicBezTo>
                  <a:cubicBezTo>
                    <a:pt x="291" y="901"/>
                    <a:pt x="160" y="854"/>
                    <a:pt x="165" y="960"/>
                  </a:cubicBezTo>
                  <a:cubicBezTo>
                    <a:pt x="108" y="972"/>
                    <a:pt x="53" y="989"/>
                    <a:pt x="0" y="1010"/>
                  </a:cubicBezTo>
                  <a:cubicBezTo>
                    <a:pt x="0" y="1104"/>
                    <a:pt x="1" y="1292"/>
                    <a:pt x="2" y="1386"/>
                  </a:cubicBezTo>
                  <a:cubicBezTo>
                    <a:pt x="109" y="1467"/>
                    <a:pt x="200" y="1592"/>
                    <a:pt x="340" y="1616"/>
                  </a:cubicBezTo>
                  <a:cubicBezTo>
                    <a:pt x="460" y="1729"/>
                    <a:pt x="637" y="1729"/>
                    <a:pt x="777" y="1807"/>
                  </a:cubicBezTo>
                  <a:cubicBezTo>
                    <a:pt x="977" y="1835"/>
                    <a:pt x="1172" y="1889"/>
                    <a:pt x="1371" y="1927"/>
                  </a:cubicBezTo>
                  <a:cubicBezTo>
                    <a:pt x="1503" y="1967"/>
                    <a:pt x="1640" y="2016"/>
                    <a:pt x="1735" y="2122"/>
                  </a:cubicBezTo>
                  <a:cubicBezTo>
                    <a:pt x="1876" y="2176"/>
                    <a:pt x="2054" y="2134"/>
                    <a:pt x="2158" y="2265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4" name="Freeform 146"/>
            <p:cNvSpPr>
              <a:spLocks/>
            </p:cNvSpPr>
            <p:nvPr/>
          </p:nvSpPr>
          <p:spPr bwMode="auto">
            <a:xfrm flipV="1">
              <a:off x="8071844" y="4528220"/>
              <a:ext cx="452437" cy="474662"/>
            </a:xfrm>
            <a:custGeom>
              <a:avLst/>
              <a:gdLst>
                <a:gd name="T0" fmla="*/ 414972 w 1582"/>
                <a:gd name="T1" fmla="*/ 470659 h 1660"/>
                <a:gd name="T2" fmla="*/ 420692 w 1582"/>
                <a:gd name="T3" fmla="*/ 474662 h 1660"/>
                <a:gd name="T4" fmla="*/ 441283 w 1582"/>
                <a:gd name="T5" fmla="*/ 355139 h 1660"/>
                <a:gd name="T6" fmla="*/ 392093 w 1582"/>
                <a:gd name="T7" fmla="*/ 352565 h 1660"/>
                <a:gd name="T8" fmla="*/ 361778 w 1582"/>
                <a:gd name="T9" fmla="*/ 313105 h 1660"/>
                <a:gd name="T10" fmla="*/ 309728 w 1582"/>
                <a:gd name="T11" fmla="*/ 183860 h 1660"/>
                <a:gd name="T12" fmla="*/ 232796 w 1582"/>
                <a:gd name="T13" fmla="*/ 149547 h 1660"/>
                <a:gd name="T14" fmla="*/ 229364 w 1582"/>
                <a:gd name="T15" fmla="*/ 82923 h 1660"/>
                <a:gd name="T16" fmla="*/ 191328 w 1582"/>
                <a:gd name="T17" fmla="*/ 68912 h 1660"/>
                <a:gd name="T18" fmla="*/ 199621 w 1582"/>
                <a:gd name="T19" fmla="*/ 30596 h 1660"/>
                <a:gd name="T20" fmla="*/ 178458 w 1582"/>
                <a:gd name="T21" fmla="*/ 2573 h 1660"/>
                <a:gd name="T22" fmla="*/ 153005 w 1582"/>
                <a:gd name="T23" fmla="*/ 22875 h 1660"/>
                <a:gd name="T24" fmla="*/ 92089 w 1582"/>
                <a:gd name="T25" fmla="*/ 83495 h 1660"/>
                <a:gd name="T26" fmla="*/ 58342 w 1582"/>
                <a:gd name="T27" fmla="*/ 161557 h 1660"/>
                <a:gd name="T28" fmla="*/ 40039 w 1582"/>
                <a:gd name="T29" fmla="*/ 230468 h 1660"/>
                <a:gd name="T30" fmla="*/ 178172 w 1582"/>
                <a:gd name="T31" fmla="*/ 263924 h 1660"/>
                <a:gd name="T32" fmla="*/ 200193 w 1582"/>
                <a:gd name="T33" fmla="*/ 284511 h 1660"/>
                <a:gd name="T34" fmla="*/ 201623 w 1582"/>
                <a:gd name="T35" fmla="*/ 341128 h 1660"/>
                <a:gd name="T36" fmla="*/ 213349 w 1582"/>
                <a:gd name="T37" fmla="*/ 338268 h 1660"/>
                <a:gd name="T38" fmla="*/ 290280 w 1582"/>
                <a:gd name="T39" fmla="*/ 355711 h 1660"/>
                <a:gd name="T40" fmla="*/ 290280 w 1582"/>
                <a:gd name="T41" fmla="*/ 392311 h 1660"/>
                <a:gd name="T42" fmla="*/ 261967 w 1582"/>
                <a:gd name="T43" fmla="*/ 406036 h 1660"/>
                <a:gd name="T44" fmla="*/ 279413 w 1582"/>
                <a:gd name="T45" fmla="*/ 452073 h 1660"/>
                <a:gd name="T46" fmla="*/ 313732 w 1582"/>
                <a:gd name="T47" fmla="*/ 415758 h 1660"/>
                <a:gd name="T48" fmla="*/ 369786 w 1582"/>
                <a:gd name="T49" fmla="*/ 414900 h 1660"/>
                <a:gd name="T50" fmla="*/ 384943 w 1582"/>
                <a:gd name="T51" fmla="*/ 450929 h 1660"/>
                <a:gd name="T52" fmla="*/ 414972 w 1582"/>
                <a:gd name="T53" fmla="*/ 470659 h 16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82"/>
                <a:gd name="T82" fmla="*/ 0 h 1660"/>
                <a:gd name="T83" fmla="*/ 1582 w 1582"/>
                <a:gd name="T84" fmla="*/ 1660 h 16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82" h="1660">
                  <a:moveTo>
                    <a:pt x="1451" y="1646"/>
                  </a:moveTo>
                  <a:lnTo>
                    <a:pt x="1471" y="1660"/>
                  </a:lnTo>
                  <a:cubicBezTo>
                    <a:pt x="1486" y="1518"/>
                    <a:pt x="1582" y="1392"/>
                    <a:pt x="1543" y="1242"/>
                  </a:cubicBezTo>
                  <a:cubicBezTo>
                    <a:pt x="1504" y="1175"/>
                    <a:pt x="1425" y="1205"/>
                    <a:pt x="1371" y="1233"/>
                  </a:cubicBezTo>
                  <a:cubicBezTo>
                    <a:pt x="1312" y="1222"/>
                    <a:pt x="1261" y="1157"/>
                    <a:pt x="1265" y="1095"/>
                  </a:cubicBezTo>
                  <a:cubicBezTo>
                    <a:pt x="1252" y="926"/>
                    <a:pt x="1082" y="814"/>
                    <a:pt x="1083" y="643"/>
                  </a:cubicBezTo>
                  <a:cubicBezTo>
                    <a:pt x="987" y="618"/>
                    <a:pt x="876" y="611"/>
                    <a:pt x="814" y="523"/>
                  </a:cubicBezTo>
                  <a:cubicBezTo>
                    <a:pt x="811" y="465"/>
                    <a:pt x="805" y="348"/>
                    <a:pt x="802" y="290"/>
                  </a:cubicBezTo>
                  <a:cubicBezTo>
                    <a:pt x="758" y="274"/>
                    <a:pt x="713" y="257"/>
                    <a:pt x="669" y="241"/>
                  </a:cubicBezTo>
                  <a:cubicBezTo>
                    <a:pt x="656" y="193"/>
                    <a:pt x="680" y="150"/>
                    <a:pt x="698" y="107"/>
                  </a:cubicBezTo>
                  <a:cubicBezTo>
                    <a:pt x="700" y="61"/>
                    <a:pt x="647" y="42"/>
                    <a:pt x="624" y="9"/>
                  </a:cubicBezTo>
                  <a:cubicBezTo>
                    <a:pt x="581" y="0"/>
                    <a:pt x="565" y="59"/>
                    <a:pt x="535" y="80"/>
                  </a:cubicBezTo>
                  <a:cubicBezTo>
                    <a:pt x="527" y="189"/>
                    <a:pt x="432" y="287"/>
                    <a:pt x="322" y="292"/>
                  </a:cubicBezTo>
                  <a:cubicBezTo>
                    <a:pt x="319" y="428"/>
                    <a:pt x="75" y="358"/>
                    <a:pt x="204" y="565"/>
                  </a:cubicBezTo>
                  <a:cubicBezTo>
                    <a:pt x="203" y="655"/>
                    <a:pt x="0" y="657"/>
                    <a:pt x="140" y="806"/>
                  </a:cubicBezTo>
                  <a:cubicBezTo>
                    <a:pt x="297" y="860"/>
                    <a:pt x="453" y="928"/>
                    <a:pt x="623" y="923"/>
                  </a:cubicBezTo>
                  <a:cubicBezTo>
                    <a:pt x="624" y="972"/>
                    <a:pt x="650" y="996"/>
                    <a:pt x="700" y="995"/>
                  </a:cubicBezTo>
                  <a:cubicBezTo>
                    <a:pt x="702" y="1064"/>
                    <a:pt x="660" y="1130"/>
                    <a:pt x="705" y="1193"/>
                  </a:cubicBezTo>
                  <a:cubicBezTo>
                    <a:pt x="716" y="1191"/>
                    <a:pt x="736" y="1185"/>
                    <a:pt x="746" y="1183"/>
                  </a:cubicBezTo>
                  <a:cubicBezTo>
                    <a:pt x="884" y="1074"/>
                    <a:pt x="913" y="1233"/>
                    <a:pt x="1015" y="1244"/>
                  </a:cubicBezTo>
                  <a:cubicBezTo>
                    <a:pt x="1020" y="1287"/>
                    <a:pt x="1020" y="1329"/>
                    <a:pt x="1015" y="1372"/>
                  </a:cubicBezTo>
                  <a:cubicBezTo>
                    <a:pt x="986" y="1396"/>
                    <a:pt x="953" y="1412"/>
                    <a:pt x="916" y="1420"/>
                  </a:cubicBezTo>
                  <a:cubicBezTo>
                    <a:pt x="909" y="1474"/>
                    <a:pt x="897" y="1585"/>
                    <a:pt x="977" y="1581"/>
                  </a:cubicBezTo>
                  <a:cubicBezTo>
                    <a:pt x="1017" y="1539"/>
                    <a:pt x="1057" y="1496"/>
                    <a:pt x="1097" y="1454"/>
                  </a:cubicBezTo>
                  <a:cubicBezTo>
                    <a:pt x="1146" y="1453"/>
                    <a:pt x="1244" y="1452"/>
                    <a:pt x="1293" y="1451"/>
                  </a:cubicBezTo>
                  <a:cubicBezTo>
                    <a:pt x="1308" y="1495"/>
                    <a:pt x="1326" y="1536"/>
                    <a:pt x="1346" y="1577"/>
                  </a:cubicBezTo>
                  <a:cubicBezTo>
                    <a:pt x="1385" y="1595"/>
                    <a:pt x="1418" y="1620"/>
                    <a:pt x="1451" y="1646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47"/>
            <p:cNvSpPr>
              <a:spLocks/>
            </p:cNvSpPr>
            <p:nvPr/>
          </p:nvSpPr>
          <p:spPr bwMode="auto">
            <a:xfrm flipV="1">
              <a:off x="7641630" y="5372770"/>
              <a:ext cx="1206500" cy="762000"/>
            </a:xfrm>
            <a:custGeom>
              <a:avLst/>
              <a:gdLst>
                <a:gd name="T0" fmla="*/ 452902 w 4217"/>
                <a:gd name="T1" fmla="*/ 745928 h 2655"/>
                <a:gd name="T2" fmla="*/ 484374 w 4217"/>
                <a:gd name="T3" fmla="*/ 705173 h 2655"/>
                <a:gd name="T4" fmla="*/ 493243 w 4217"/>
                <a:gd name="T5" fmla="*/ 649781 h 2655"/>
                <a:gd name="T6" fmla="*/ 511840 w 4217"/>
                <a:gd name="T7" fmla="*/ 627394 h 2655"/>
                <a:gd name="T8" fmla="*/ 533297 w 4217"/>
                <a:gd name="T9" fmla="*/ 598407 h 2655"/>
                <a:gd name="T10" fmla="*/ 564769 w 4217"/>
                <a:gd name="T11" fmla="*/ 612757 h 2655"/>
                <a:gd name="T12" fmla="*/ 618843 w 4217"/>
                <a:gd name="T13" fmla="*/ 650355 h 2655"/>
                <a:gd name="T14" fmla="*/ 634864 w 4217"/>
                <a:gd name="T15" fmla="*/ 660974 h 2655"/>
                <a:gd name="T16" fmla="*/ 672916 w 4217"/>
                <a:gd name="T17" fmla="*/ 676472 h 2655"/>
                <a:gd name="T18" fmla="*/ 763039 w 4217"/>
                <a:gd name="T19" fmla="*/ 707756 h 2655"/>
                <a:gd name="T20" fmla="*/ 771908 w 4217"/>
                <a:gd name="T21" fmla="*/ 706895 h 2655"/>
                <a:gd name="T22" fmla="*/ 815396 w 4217"/>
                <a:gd name="T23" fmla="*/ 638875 h 2655"/>
                <a:gd name="T24" fmla="*/ 882058 w 4217"/>
                <a:gd name="T25" fmla="*/ 623950 h 2655"/>
                <a:gd name="T26" fmla="*/ 896077 w 4217"/>
                <a:gd name="T27" fmla="*/ 577742 h 2655"/>
                <a:gd name="T28" fmla="*/ 962167 w 4217"/>
                <a:gd name="T29" fmla="*/ 533256 h 2655"/>
                <a:gd name="T30" fmla="*/ 978189 w 4217"/>
                <a:gd name="T31" fmla="*/ 498242 h 2655"/>
                <a:gd name="T32" fmla="*/ 1025968 w 4217"/>
                <a:gd name="T33" fmla="*/ 475281 h 2655"/>
                <a:gd name="T34" fmla="*/ 1084620 w 4217"/>
                <a:gd name="T35" fmla="*/ 494798 h 2655"/>
                <a:gd name="T36" fmla="*/ 1093489 w 4217"/>
                <a:gd name="T37" fmla="*/ 456913 h 2655"/>
                <a:gd name="T38" fmla="*/ 1078325 w 4217"/>
                <a:gd name="T39" fmla="*/ 441989 h 2655"/>
                <a:gd name="T40" fmla="*/ 1115233 w 4217"/>
                <a:gd name="T41" fmla="*/ 371385 h 2655"/>
                <a:gd name="T42" fmla="*/ 1127249 w 4217"/>
                <a:gd name="T43" fmla="*/ 274090 h 2655"/>
                <a:gd name="T44" fmla="*/ 1155287 w 4217"/>
                <a:gd name="T45" fmla="*/ 260027 h 2655"/>
                <a:gd name="T46" fmla="*/ 1157862 w 4217"/>
                <a:gd name="T47" fmla="*/ 223003 h 2655"/>
                <a:gd name="T48" fmla="*/ 1206500 w 4217"/>
                <a:gd name="T49" fmla="*/ 201765 h 2655"/>
                <a:gd name="T50" fmla="*/ 1202495 w 4217"/>
                <a:gd name="T51" fmla="*/ 158714 h 2655"/>
                <a:gd name="T52" fmla="*/ 1159007 w 4217"/>
                <a:gd name="T53" fmla="*/ 108775 h 2655"/>
                <a:gd name="T54" fmla="*/ 1154715 w 4217"/>
                <a:gd name="T55" fmla="*/ 82084 h 2655"/>
                <a:gd name="T56" fmla="*/ 1117521 w 4217"/>
                <a:gd name="T57" fmla="*/ 68020 h 2655"/>
                <a:gd name="T58" fmla="*/ 1125532 w 4217"/>
                <a:gd name="T59" fmla="*/ 20664 h 2655"/>
                <a:gd name="T60" fmla="*/ 1067453 w 4217"/>
                <a:gd name="T61" fmla="*/ 0 h 2655"/>
                <a:gd name="T62" fmla="*/ 1003366 w 4217"/>
                <a:gd name="T63" fmla="*/ 68020 h 2655"/>
                <a:gd name="T64" fmla="*/ 965600 w 4217"/>
                <a:gd name="T65" fmla="*/ 60558 h 2655"/>
                <a:gd name="T66" fmla="*/ 745873 w 4217"/>
                <a:gd name="T67" fmla="*/ 103896 h 2655"/>
                <a:gd name="T68" fmla="*/ 699238 w 4217"/>
                <a:gd name="T69" fmla="*/ 137763 h 2655"/>
                <a:gd name="T70" fmla="*/ 649456 w 4217"/>
                <a:gd name="T71" fmla="*/ 168472 h 2655"/>
                <a:gd name="T72" fmla="*/ 539878 w 4217"/>
                <a:gd name="T73" fmla="*/ 209227 h 2655"/>
                <a:gd name="T74" fmla="*/ 512126 w 4217"/>
                <a:gd name="T75" fmla="*/ 214393 h 2655"/>
                <a:gd name="T76" fmla="*/ 418856 w 4217"/>
                <a:gd name="T77" fmla="*/ 249695 h 2655"/>
                <a:gd name="T78" fmla="*/ 230314 w 4217"/>
                <a:gd name="T79" fmla="*/ 345842 h 2655"/>
                <a:gd name="T80" fmla="*/ 206281 w 4217"/>
                <a:gd name="T81" fmla="*/ 381431 h 2655"/>
                <a:gd name="T82" fmla="*/ 160790 w 4217"/>
                <a:gd name="T83" fmla="*/ 396929 h 2655"/>
                <a:gd name="T84" fmla="*/ 123597 w 4217"/>
                <a:gd name="T85" fmla="*/ 450886 h 2655"/>
                <a:gd name="T86" fmla="*/ 69809 w 4217"/>
                <a:gd name="T87" fmla="*/ 488771 h 2655"/>
                <a:gd name="T88" fmla="*/ 6294 w 4217"/>
                <a:gd name="T89" fmla="*/ 495659 h 2655"/>
                <a:gd name="T90" fmla="*/ 18597 w 4217"/>
                <a:gd name="T91" fmla="*/ 543589 h 2655"/>
                <a:gd name="T92" fmla="*/ 96131 w 4217"/>
                <a:gd name="T93" fmla="*/ 567697 h 2655"/>
                <a:gd name="T94" fmla="*/ 89264 w 4217"/>
                <a:gd name="T95" fmla="*/ 655521 h 2655"/>
                <a:gd name="T96" fmla="*/ 98992 w 4217"/>
                <a:gd name="T97" fmla="*/ 665853 h 2655"/>
                <a:gd name="T98" fmla="*/ 218297 w 4217"/>
                <a:gd name="T99" fmla="*/ 637153 h 2655"/>
                <a:gd name="T100" fmla="*/ 327017 w 4217"/>
                <a:gd name="T101" fmla="*/ 645189 h 2655"/>
                <a:gd name="T102" fmla="*/ 387957 w 4217"/>
                <a:gd name="T103" fmla="*/ 634570 h 2655"/>
                <a:gd name="T104" fmla="*/ 422289 w 4217"/>
                <a:gd name="T105" fmla="*/ 598407 h 2655"/>
                <a:gd name="T106" fmla="*/ 458624 w 4217"/>
                <a:gd name="T107" fmla="*/ 598120 h 2655"/>
                <a:gd name="T108" fmla="*/ 469210 w 4217"/>
                <a:gd name="T109" fmla="*/ 635144 h 2655"/>
                <a:gd name="T110" fmla="*/ 420859 w 4217"/>
                <a:gd name="T111" fmla="*/ 669010 h 2655"/>
                <a:gd name="T112" fmla="*/ 421145 w 4217"/>
                <a:gd name="T113" fmla="*/ 725837 h 2655"/>
                <a:gd name="T114" fmla="*/ 452902 w 4217"/>
                <a:gd name="T115" fmla="*/ 745928 h 26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7"/>
                <a:gd name="T175" fmla="*/ 0 h 2655"/>
                <a:gd name="T176" fmla="*/ 4217 w 4217"/>
                <a:gd name="T177" fmla="*/ 2655 h 26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7" h="2655">
                  <a:moveTo>
                    <a:pt x="1583" y="2599"/>
                  </a:moveTo>
                  <a:cubicBezTo>
                    <a:pt x="1674" y="2655"/>
                    <a:pt x="1735" y="2525"/>
                    <a:pt x="1693" y="2457"/>
                  </a:cubicBezTo>
                  <a:cubicBezTo>
                    <a:pt x="1661" y="2393"/>
                    <a:pt x="1717" y="2329"/>
                    <a:pt x="1724" y="2264"/>
                  </a:cubicBezTo>
                  <a:cubicBezTo>
                    <a:pt x="1770" y="2260"/>
                    <a:pt x="1792" y="2234"/>
                    <a:pt x="1789" y="2186"/>
                  </a:cubicBezTo>
                  <a:cubicBezTo>
                    <a:pt x="1790" y="2140"/>
                    <a:pt x="1839" y="2118"/>
                    <a:pt x="1864" y="2085"/>
                  </a:cubicBezTo>
                  <a:cubicBezTo>
                    <a:pt x="1910" y="2062"/>
                    <a:pt x="1940" y="2114"/>
                    <a:pt x="1974" y="2135"/>
                  </a:cubicBezTo>
                  <a:cubicBezTo>
                    <a:pt x="2046" y="2166"/>
                    <a:pt x="2089" y="2240"/>
                    <a:pt x="2163" y="2266"/>
                  </a:cubicBezTo>
                  <a:cubicBezTo>
                    <a:pt x="2165" y="2315"/>
                    <a:pt x="2184" y="2328"/>
                    <a:pt x="2219" y="2303"/>
                  </a:cubicBezTo>
                  <a:cubicBezTo>
                    <a:pt x="2277" y="2260"/>
                    <a:pt x="2298" y="2360"/>
                    <a:pt x="2352" y="2357"/>
                  </a:cubicBezTo>
                  <a:cubicBezTo>
                    <a:pt x="2483" y="2354"/>
                    <a:pt x="2492" y="2581"/>
                    <a:pt x="2667" y="2466"/>
                  </a:cubicBezTo>
                  <a:lnTo>
                    <a:pt x="2698" y="2463"/>
                  </a:lnTo>
                  <a:cubicBezTo>
                    <a:pt x="2748" y="2384"/>
                    <a:pt x="2796" y="2303"/>
                    <a:pt x="2850" y="2226"/>
                  </a:cubicBezTo>
                  <a:cubicBezTo>
                    <a:pt x="2930" y="2221"/>
                    <a:pt x="3006" y="2198"/>
                    <a:pt x="3083" y="2174"/>
                  </a:cubicBezTo>
                  <a:cubicBezTo>
                    <a:pt x="3146" y="2146"/>
                    <a:pt x="3118" y="2069"/>
                    <a:pt x="3132" y="2013"/>
                  </a:cubicBezTo>
                  <a:cubicBezTo>
                    <a:pt x="3207" y="1958"/>
                    <a:pt x="3294" y="1920"/>
                    <a:pt x="3363" y="1858"/>
                  </a:cubicBezTo>
                  <a:cubicBezTo>
                    <a:pt x="3381" y="1818"/>
                    <a:pt x="3400" y="1777"/>
                    <a:pt x="3419" y="1736"/>
                  </a:cubicBezTo>
                  <a:cubicBezTo>
                    <a:pt x="3475" y="1710"/>
                    <a:pt x="3528" y="1679"/>
                    <a:pt x="3586" y="1656"/>
                  </a:cubicBezTo>
                  <a:cubicBezTo>
                    <a:pt x="3664" y="1638"/>
                    <a:pt x="3725" y="1695"/>
                    <a:pt x="3791" y="1724"/>
                  </a:cubicBezTo>
                  <a:cubicBezTo>
                    <a:pt x="3798" y="1680"/>
                    <a:pt x="3810" y="1636"/>
                    <a:pt x="3822" y="1592"/>
                  </a:cubicBezTo>
                  <a:cubicBezTo>
                    <a:pt x="3808" y="1579"/>
                    <a:pt x="3782" y="1553"/>
                    <a:pt x="3769" y="1540"/>
                  </a:cubicBezTo>
                  <a:cubicBezTo>
                    <a:pt x="3691" y="1420"/>
                    <a:pt x="3801" y="1321"/>
                    <a:pt x="3898" y="1294"/>
                  </a:cubicBezTo>
                  <a:cubicBezTo>
                    <a:pt x="3933" y="1187"/>
                    <a:pt x="3973" y="1068"/>
                    <a:pt x="3940" y="955"/>
                  </a:cubicBezTo>
                  <a:cubicBezTo>
                    <a:pt x="3969" y="932"/>
                    <a:pt x="4002" y="916"/>
                    <a:pt x="4038" y="906"/>
                  </a:cubicBezTo>
                  <a:cubicBezTo>
                    <a:pt x="4042" y="863"/>
                    <a:pt x="4044" y="820"/>
                    <a:pt x="4047" y="777"/>
                  </a:cubicBezTo>
                  <a:cubicBezTo>
                    <a:pt x="4106" y="769"/>
                    <a:pt x="4217" y="791"/>
                    <a:pt x="4217" y="703"/>
                  </a:cubicBezTo>
                  <a:cubicBezTo>
                    <a:pt x="4192" y="656"/>
                    <a:pt x="4176" y="604"/>
                    <a:pt x="4203" y="553"/>
                  </a:cubicBezTo>
                  <a:cubicBezTo>
                    <a:pt x="4215" y="460"/>
                    <a:pt x="4113" y="424"/>
                    <a:pt x="4051" y="379"/>
                  </a:cubicBezTo>
                  <a:cubicBezTo>
                    <a:pt x="4047" y="356"/>
                    <a:pt x="4040" y="309"/>
                    <a:pt x="4036" y="286"/>
                  </a:cubicBezTo>
                  <a:cubicBezTo>
                    <a:pt x="3993" y="270"/>
                    <a:pt x="3950" y="253"/>
                    <a:pt x="3906" y="237"/>
                  </a:cubicBezTo>
                  <a:cubicBezTo>
                    <a:pt x="3894" y="180"/>
                    <a:pt x="3904" y="122"/>
                    <a:pt x="3934" y="72"/>
                  </a:cubicBezTo>
                  <a:cubicBezTo>
                    <a:pt x="3859" y="72"/>
                    <a:pt x="3797" y="32"/>
                    <a:pt x="3731" y="0"/>
                  </a:cubicBezTo>
                  <a:cubicBezTo>
                    <a:pt x="3661" y="84"/>
                    <a:pt x="3581" y="158"/>
                    <a:pt x="3507" y="237"/>
                  </a:cubicBezTo>
                  <a:cubicBezTo>
                    <a:pt x="3459" y="256"/>
                    <a:pt x="3423" y="196"/>
                    <a:pt x="3375" y="211"/>
                  </a:cubicBezTo>
                  <a:cubicBezTo>
                    <a:pt x="3130" y="308"/>
                    <a:pt x="2868" y="352"/>
                    <a:pt x="2607" y="362"/>
                  </a:cubicBezTo>
                  <a:cubicBezTo>
                    <a:pt x="2550" y="399"/>
                    <a:pt x="2462" y="406"/>
                    <a:pt x="2444" y="480"/>
                  </a:cubicBezTo>
                  <a:cubicBezTo>
                    <a:pt x="2383" y="511"/>
                    <a:pt x="2317" y="535"/>
                    <a:pt x="2270" y="587"/>
                  </a:cubicBezTo>
                  <a:cubicBezTo>
                    <a:pt x="2175" y="622"/>
                    <a:pt x="1983" y="693"/>
                    <a:pt x="1887" y="729"/>
                  </a:cubicBezTo>
                  <a:lnTo>
                    <a:pt x="1790" y="747"/>
                  </a:lnTo>
                  <a:cubicBezTo>
                    <a:pt x="1696" y="836"/>
                    <a:pt x="1558" y="782"/>
                    <a:pt x="1464" y="870"/>
                  </a:cubicBezTo>
                  <a:cubicBezTo>
                    <a:pt x="1191" y="875"/>
                    <a:pt x="1062" y="1167"/>
                    <a:pt x="805" y="1205"/>
                  </a:cubicBezTo>
                  <a:cubicBezTo>
                    <a:pt x="767" y="1241"/>
                    <a:pt x="758" y="1294"/>
                    <a:pt x="721" y="1329"/>
                  </a:cubicBezTo>
                  <a:cubicBezTo>
                    <a:pt x="665" y="1339"/>
                    <a:pt x="611" y="1354"/>
                    <a:pt x="562" y="1383"/>
                  </a:cubicBezTo>
                  <a:cubicBezTo>
                    <a:pt x="536" y="1457"/>
                    <a:pt x="464" y="1500"/>
                    <a:pt x="432" y="1571"/>
                  </a:cubicBezTo>
                  <a:cubicBezTo>
                    <a:pt x="359" y="1601"/>
                    <a:pt x="319" y="1679"/>
                    <a:pt x="244" y="1703"/>
                  </a:cubicBezTo>
                  <a:cubicBezTo>
                    <a:pt x="171" y="1727"/>
                    <a:pt x="93" y="1783"/>
                    <a:pt x="22" y="1727"/>
                  </a:cubicBezTo>
                  <a:cubicBezTo>
                    <a:pt x="27" y="1785"/>
                    <a:pt x="0" y="1863"/>
                    <a:pt x="65" y="1894"/>
                  </a:cubicBezTo>
                  <a:cubicBezTo>
                    <a:pt x="160" y="1890"/>
                    <a:pt x="262" y="1916"/>
                    <a:pt x="336" y="1978"/>
                  </a:cubicBezTo>
                  <a:cubicBezTo>
                    <a:pt x="332" y="2082"/>
                    <a:pt x="360" y="2189"/>
                    <a:pt x="312" y="2284"/>
                  </a:cubicBezTo>
                  <a:cubicBezTo>
                    <a:pt x="320" y="2293"/>
                    <a:pt x="337" y="2311"/>
                    <a:pt x="346" y="2320"/>
                  </a:cubicBezTo>
                  <a:cubicBezTo>
                    <a:pt x="559" y="2454"/>
                    <a:pt x="547" y="2085"/>
                    <a:pt x="763" y="2220"/>
                  </a:cubicBezTo>
                  <a:cubicBezTo>
                    <a:pt x="887" y="2246"/>
                    <a:pt x="1016" y="2269"/>
                    <a:pt x="1143" y="2248"/>
                  </a:cubicBezTo>
                  <a:cubicBezTo>
                    <a:pt x="1185" y="2164"/>
                    <a:pt x="1284" y="2176"/>
                    <a:pt x="1356" y="2211"/>
                  </a:cubicBezTo>
                  <a:cubicBezTo>
                    <a:pt x="1396" y="2170"/>
                    <a:pt x="1435" y="2127"/>
                    <a:pt x="1476" y="2085"/>
                  </a:cubicBezTo>
                  <a:cubicBezTo>
                    <a:pt x="1518" y="2075"/>
                    <a:pt x="1560" y="2075"/>
                    <a:pt x="1603" y="2084"/>
                  </a:cubicBezTo>
                  <a:cubicBezTo>
                    <a:pt x="1649" y="2111"/>
                    <a:pt x="1651" y="2166"/>
                    <a:pt x="1640" y="2213"/>
                  </a:cubicBezTo>
                  <a:cubicBezTo>
                    <a:pt x="1592" y="2264"/>
                    <a:pt x="1529" y="2294"/>
                    <a:pt x="1471" y="2331"/>
                  </a:cubicBezTo>
                  <a:cubicBezTo>
                    <a:pt x="1471" y="2380"/>
                    <a:pt x="1472" y="2480"/>
                    <a:pt x="1472" y="2529"/>
                  </a:cubicBezTo>
                  <a:cubicBezTo>
                    <a:pt x="1517" y="2538"/>
                    <a:pt x="1551" y="2567"/>
                    <a:pt x="1583" y="25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6" name="Freeform 150"/>
            <p:cNvSpPr>
              <a:spLocks/>
            </p:cNvSpPr>
            <p:nvPr/>
          </p:nvSpPr>
          <p:spPr bwMode="auto">
            <a:xfrm flipV="1">
              <a:off x="7184532" y="4898108"/>
              <a:ext cx="1038225" cy="739775"/>
            </a:xfrm>
            <a:custGeom>
              <a:avLst/>
              <a:gdLst>
                <a:gd name="T0" fmla="*/ 457518 w 3624"/>
                <a:gd name="T1" fmla="*/ 733472 h 2582"/>
                <a:gd name="T2" fmla="*/ 477859 w 3624"/>
                <a:gd name="T3" fmla="*/ 719433 h 2582"/>
                <a:gd name="T4" fmla="*/ 507653 w 3624"/>
                <a:gd name="T5" fmla="*/ 677315 h 2582"/>
                <a:gd name="T6" fmla="*/ 594458 w 3624"/>
                <a:gd name="T7" fmla="*/ 677888 h 2582"/>
                <a:gd name="T8" fmla="*/ 618810 w 3624"/>
                <a:gd name="T9" fmla="*/ 715708 h 2582"/>
                <a:gd name="T10" fmla="*/ 654334 w 3624"/>
                <a:gd name="T11" fmla="*/ 694506 h 2582"/>
                <a:gd name="T12" fmla="*/ 658631 w 3624"/>
                <a:gd name="T13" fmla="*/ 626603 h 2582"/>
                <a:gd name="T14" fmla="*/ 735696 w 3624"/>
                <a:gd name="T15" fmla="*/ 617434 h 2582"/>
                <a:gd name="T16" fmla="*/ 766636 w 3624"/>
                <a:gd name="T17" fmla="*/ 645512 h 2582"/>
                <a:gd name="T18" fmla="*/ 779815 w 3624"/>
                <a:gd name="T19" fmla="*/ 595373 h 2582"/>
                <a:gd name="T20" fmla="*/ 820782 w 3624"/>
                <a:gd name="T21" fmla="*/ 599957 h 2582"/>
                <a:gd name="T22" fmla="*/ 906728 w 3624"/>
                <a:gd name="T23" fmla="*/ 601676 h 2582"/>
                <a:gd name="T24" fmla="*/ 942825 w 3624"/>
                <a:gd name="T25" fmla="*/ 602822 h 2582"/>
                <a:gd name="T26" fmla="*/ 979495 w 3624"/>
                <a:gd name="T27" fmla="*/ 617148 h 2582"/>
                <a:gd name="T28" fmla="*/ 992101 w 3624"/>
                <a:gd name="T29" fmla="*/ 695652 h 2582"/>
                <a:gd name="T30" fmla="*/ 1017312 w 3624"/>
                <a:gd name="T31" fmla="*/ 642647 h 2582"/>
                <a:gd name="T32" fmla="*/ 1018171 w 3624"/>
                <a:gd name="T33" fmla="*/ 547525 h 2582"/>
                <a:gd name="T34" fmla="*/ 991528 w 3624"/>
                <a:gd name="T35" fmla="*/ 533200 h 2582"/>
                <a:gd name="T36" fmla="*/ 998117 w 3624"/>
                <a:gd name="T37" fmla="*/ 491655 h 2582"/>
                <a:gd name="T38" fmla="*/ 1009863 w 3624"/>
                <a:gd name="T39" fmla="*/ 455841 h 2582"/>
                <a:gd name="T40" fmla="*/ 976631 w 3624"/>
                <a:gd name="T41" fmla="*/ 396247 h 2582"/>
                <a:gd name="T42" fmla="*/ 938241 w 3624"/>
                <a:gd name="T43" fmla="*/ 334933 h 2582"/>
                <a:gd name="T44" fmla="*/ 909593 w 3624"/>
                <a:gd name="T45" fmla="*/ 312299 h 2582"/>
                <a:gd name="T46" fmla="*/ 877793 w 3624"/>
                <a:gd name="T47" fmla="*/ 274192 h 2582"/>
                <a:gd name="T48" fmla="*/ 840263 w 3624"/>
                <a:gd name="T49" fmla="*/ 269895 h 2582"/>
                <a:gd name="T50" fmla="*/ 848858 w 3624"/>
                <a:gd name="T51" fmla="*/ 171907 h 2582"/>
                <a:gd name="T52" fmla="*/ 800728 w 3624"/>
                <a:gd name="T53" fmla="*/ 163599 h 2582"/>
                <a:gd name="T54" fmla="*/ 719939 w 3624"/>
                <a:gd name="T55" fmla="*/ 184514 h 2582"/>
                <a:gd name="T56" fmla="*/ 674388 w 3624"/>
                <a:gd name="T57" fmla="*/ 175059 h 2582"/>
                <a:gd name="T58" fmla="*/ 586723 w 3624"/>
                <a:gd name="T59" fmla="*/ 203137 h 2582"/>
                <a:gd name="T60" fmla="*/ 517107 w 3624"/>
                <a:gd name="T61" fmla="*/ 178784 h 2582"/>
                <a:gd name="T62" fmla="*/ 524842 w 3624"/>
                <a:gd name="T63" fmla="*/ 101712 h 2582"/>
                <a:gd name="T64" fmla="*/ 456945 w 3624"/>
                <a:gd name="T65" fmla="*/ 77358 h 2582"/>
                <a:gd name="T66" fmla="*/ 423140 w 3624"/>
                <a:gd name="T67" fmla="*/ 0 h 2582"/>
                <a:gd name="T68" fmla="*/ 273881 w 3624"/>
                <a:gd name="T69" fmla="*/ 41258 h 2582"/>
                <a:gd name="T70" fmla="*/ 53286 w 3624"/>
                <a:gd name="T71" fmla="*/ 122914 h 2582"/>
                <a:gd name="T72" fmla="*/ 0 w 3624"/>
                <a:gd name="T73" fmla="*/ 221188 h 2582"/>
                <a:gd name="T74" fmla="*/ 62740 w 3624"/>
                <a:gd name="T75" fmla="*/ 299979 h 2582"/>
                <a:gd name="T76" fmla="*/ 129492 w 3624"/>
                <a:gd name="T77" fmla="*/ 310293 h 2582"/>
                <a:gd name="T78" fmla="*/ 151838 w 3624"/>
                <a:gd name="T79" fmla="*/ 281928 h 2582"/>
                <a:gd name="T80" fmla="*/ 195383 w 3624"/>
                <a:gd name="T81" fmla="*/ 318888 h 2582"/>
                <a:gd name="T82" fmla="*/ 214578 w 3624"/>
                <a:gd name="T83" fmla="*/ 350691 h 2582"/>
                <a:gd name="T84" fmla="*/ 311410 w 3624"/>
                <a:gd name="T85" fmla="*/ 374185 h 2582"/>
                <a:gd name="T86" fmla="*/ 343783 w 3624"/>
                <a:gd name="T87" fmla="*/ 483346 h 2582"/>
                <a:gd name="T88" fmla="*/ 294794 w 3624"/>
                <a:gd name="T89" fmla="*/ 485065 h 2582"/>
                <a:gd name="T90" fmla="*/ 291929 w 3624"/>
                <a:gd name="T91" fmla="*/ 503975 h 2582"/>
                <a:gd name="T92" fmla="*/ 273021 w 3624"/>
                <a:gd name="T93" fmla="*/ 535205 h 2582"/>
                <a:gd name="T94" fmla="*/ 291070 w 3624"/>
                <a:gd name="T95" fmla="*/ 567294 h 2582"/>
                <a:gd name="T96" fmla="*/ 270729 w 3624"/>
                <a:gd name="T97" fmla="*/ 622878 h 2582"/>
                <a:gd name="T98" fmla="*/ 202832 w 3624"/>
                <a:gd name="T99" fmla="*/ 637490 h 2582"/>
                <a:gd name="T100" fmla="*/ 202259 w 3624"/>
                <a:gd name="T101" fmla="*/ 656113 h 2582"/>
                <a:gd name="T102" fmla="*/ 252681 w 3624"/>
                <a:gd name="T103" fmla="*/ 646659 h 2582"/>
                <a:gd name="T104" fmla="*/ 283621 w 3624"/>
                <a:gd name="T105" fmla="*/ 664995 h 2582"/>
                <a:gd name="T106" fmla="*/ 306254 w 3624"/>
                <a:gd name="T107" fmla="*/ 683905 h 2582"/>
                <a:gd name="T108" fmla="*/ 356102 w 3624"/>
                <a:gd name="T109" fmla="*/ 715421 h 2582"/>
                <a:gd name="T110" fmla="*/ 457518 w 3624"/>
                <a:gd name="T111" fmla="*/ 733472 h 25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4"/>
                <a:gd name="T169" fmla="*/ 0 h 2582"/>
                <a:gd name="T170" fmla="*/ 3624 w 3624"/>
                <a:gd name="T171" fmla="*/ 2582 h 25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4" h="2582">
                  <a:moveTo>
                    <a:pt x="1597" y="2560"/>
                  </a:moveTo>
                  <a:cubicBezTo>
                    <a:pt x="1642" y="2582"/>
                    <a:pt x="1666" y="2566"/>
                    <a:pt x="1668" y="2511"/>
                  </a:cubicBezTo>
                  <a:cubicBezTo>
                    <a:pt x="1743" y="2503"/>
                    <a:pt x="1744" y="2418"/>
                    <a:pt x="1772" y="2364"/>
                  </a:cubicBezTo>
                  <a:cubicBezTo>
                    <a:pt x="1870" y="2371"/>
                    <a:pt x="1976" y="2348"/>
                    <a:pt x="2075" y="2366"/>
                  </a:cubicBezTo>
                  <a:cubicBezTo>
                    <a:pt x="2112" y="2405"/>
                    <a:pt x="2153" y="2442"/>
                    <a:pt x="2160" y="2498"/>
                  </a:cubicBezTo>
                  <a:cubicBezTo>
                    <a:pt x="2219" y="2516"/>
                    <a:pt x="2248" y="2458"/>
                    <a:pt x="2284" y="2424"/>
                  </a:cubicBezTo>
                  <a:cubicBezTo>
                    <a:pt x="2243" y="2346"/>
                    <a:pt x="2305" y="2269"/>
                    <a:pt x="2299" y="2187"/>
                  </a:cubicBezTo>
                  <a:cubicBezTo>
                    <a:pt x="2386" y="2225"/>
                    <a:pt x="2480" y="2127"/>
                    <a:pt x="2568" y="2155"/>
                  </a:cubicBezTo>
                  <a:cubicBezTo>
                    <a:pt x="2605" y="2186"/>
                    <a:pt x="2628" y="2238"/>
                    <a:pt x="2676" y="2253"/>
                  </a:cubicBezTo>
                  <a:cubicBezTo>
                    <a:pt x="2697" y="2196"/>
                    <a:pt x="2715" y="2139"/>
                    <a:pt x="2722" y="2078"/>
                  </a:cubicBezTo>
                  <a:cubicBezTo>
                    <a:pt x="2771" y="2074"/>
                    <a:pt x="2817" y="2099"/>
                    <a:pt x="2865" y="2094"/>
                  </a:cubicBezTo>
                  <a:cubicBezTo>
                    <a:pt x="2974" y="1980"/>
                    <a:pt x="3066" y="2153"/>
                    <a:pt x="3165" y="2100"/>
                  </a:cubicBezTo>
                  <a:cubicBezTo>
                    <a:pt x="3202" y="2080"/>
                    <a:pt x="3262" y="2060"/>
                    <a:pt x="3291" y="2104"/>
                  </a:cubicBezTo>
                  <a:cubicBezTo>
                    <a:pt x="3317" y="2151"/>
                    <a:pt x="3372" y="2146"/>
                    <a:pt x="3419" y="2154"/>
                  </a:cubicBezTo>
                  <a:cubicBezTo>
                    <a:pt x="3383" y="2261"/>
                    <a:pt x="3435" y="2338"/>
                    <a:pt x="3463" y="2428"/>
                  </a:cubicBezTo>
                  <a:cubicBezTo>
                    <a:pt x="3554" y="2414"/>
                    <a:pt x="3511" y="2301"/>
                    <a:pt x="3551" y="2243"/>
                  </a:cubicBezTo>
                  <a:cubicBezTo>
                    <a:pt x="3624" y="2147"/>
                    <a:pt x="3586" y="2018"/>
                    <a:pt x="3554" y="1911"/>
                  </a:cubicBezTo>
                  <a:cubicBezTo>
                    <a:pt x="3521" y="1899"/>
                    <a:pt x="3490" y="1882"/>
                    <a:pt x="3461" y="1861"/>
                  </a:cubicBezTo>
                  <a:cubicBezTo>
                    <a:pt x="3461" y="1815"/>
                    <a:pt x="3438" y="1748"/>
                    <a:pt x="3484" y="1716"/>
                  </a:cubicBezTo>
                  <a:cubicBezTo>
                    <a:pt x="3531" y="1691"/>
                    <a:pt x="3533" y="1638"/>
                    <a:pt x="3525" y="1591"/>
                  </a:cubicBezTo>
                  <a:cubicBezTo>
                    <a:pt x="3438" y="1574"/>
                    <a:pt x="3349" y="1500"/>
                    <a:pt x="3409" y="1383"/>
                  </a:cubicBezTo>
                  <a:cubicBezTo>
                    <a:pt x="3364" y="1312"/>
                    <a:pt x="3319" y="1241"/>
                    <a:pt x="3275" y="1169"/>
                  </a:cubicBezTo>
                  <a:cubicBezTo>
                    <a:pt x="3230" y="1162"/>
                    <a:pt x="3190" y="1135"/>
                    <a:pt x="3175" y="1090"/>
                  </a:cubicBezTo>
                  <a:cubicBezTo>
                    <a:pt x="3151" y="1037"/>
                    <a:pt x="3102" y="1000"/>
                    <a:pt x="3064" y="957"/>
                  </a:cubicBezTo>
                  <a:cubicBezTo>
                    <a:pt x="3018" y="977"/>
                    <a:pt x="2961" y="999"/>
                    <a:pt x="2933" y="942"/>
                  </a:cubicBezTo>
                  <a:cubicBezTo>
                    <a:pt x="2868" y="816"/>
                    <a:pt x="2991" y="721"/>
                    <a:pt x="2963" y="600"/>
                  </a:cubicBezTo>
                  <a:cubicBezTo>
                    <a:pt x="2906" y="596"/>
                    <a:pt x="2849" y="591"/>
                    <a:pt x="2795" y="571"/>
                  </a:cubicBezTo>
                  <a:cubicBezTo>
                    <a:pt x="2733" y="669"/>
                    <a:pt x="2608" y="616"/>
                    <a:pt x="2513" y="644"/>
                  </a:cubicBezTo>
                  <a:cubicBezTo>
                    <a:pt x="2458" y="662"/>
                    <a:pt x="2406" y="622"/>
                    <a:pt x="2354" y="611"/>
                  </a:cubicBezTo>
                  <a:cubicBezTo>
                    <a:pt x="2186" y="488"/>
                    <a:pt x="2175" y="708"/>
                    <a:pt x="2048" y="709"/>
                  </a:cubicBezTo>
                  <a:cubicBezTo>
                    <a:pt x="1960" y="742"/>
                    <a:pt x="1862" y="693"/>
                    <a:pt x="1805" y="624"/>
                  </a:cubicBezTo>
                  <a:cubicBezTo>
                    <a:pt x="1714" y="523"/>
                    <a:pt x="1839" y="445"/>
                    <a:pt x="1832" y="355"/>
                  </a:cubicBezTo>
                  <a:cubicBezTo>
                    <a:pt x="1766" y="297"/>
                    <a:pt x="1680" y="276"/>
                    <a:pt x="1595" y="270"/>
                  </a:cubicBezTo>
                  <a:cubicBezTo>
                    <a:pt x="1507" y="209"/>
                    <a:pt x="1498" y="97"/>
                    <a:pt x="1477" y="0"/>
                  </a:cubicBezTo>
                  <a:cubicBezTo>
                    <a:pt x="1310" y="70"/>
                    <a:pt x="1134" y="115"/>
                    <a:pt x="956" y="144"/>
                  </a:cubicBezTo>
                  <a:cubicBezTo>
                    <a:pt x="712" y="274"/>
                    <a:pt x="429" y="297"/>
                    <a:pt x="186" y="429"/>
                  </a:cubicBezTo>
                  <a:cubicBezTo>
                    <a:pt x="183" y="574"/>
                    <a:pt x="42" y="644"/>
                    <a:pt x="0" y="772"/>
                  </a:cubicBezTo>
                  <a:cubicBezTo>
                    <a:pt x="54" y="875"/>
                    <a:pt x="142" y="961"/>
                    <a:pt x="219" y="1047"/>
                  </a:cubicBezTo>
                  <a:cubicBezTo>
                    <a:pt x="301" y="1040"/>
                    <a:pt x="379" y="1052"/>
                    <a:pt x="452" y="1083"/>
                  </a:cubicBezTo>
                  <a:cubicBezTo>
                    <a:pt x="467" y="1047"/>
                    <a:pt x="476" y="977"/>
                    <a:pt x="530" y="984"/>
                  </a:cubicBezTo>
                  <a:cubicBezTo>
                    <a:pt x="611" y="967"/>
                    <a:pt x="650" y="1056"/>
                    <a:pt x="682" y="1113"/>
                  </a:cubicBezTo>
                  <a:cubicBezTo>
                    <a:pt x="745" y="1118"/>
                    <a:pt x="740" y="1177"/>
                    <a:pt x="749" y="1224"/>
                  </a:cubicBezTo>
                  <a:cubicBezTo>
                    <a:pt x="835" y="1320"/>
                    <a:pt x="971" y="1293"/>
                    <a:pt x="1087" y="1306"/>
                  </a:cubicBezTo>
                  <a:cubicBezTo>
                    <a:pt x="1102" y="1441"/>
                    <a:pt x="1221" y="1548"/>
                    <a:pt x="1200" y="1687"/>
                  </a:cubicBezTo>
                  <a:lnTo>
                    <a:pt x="1029" y="1693"/>
                  </a:lnTo>
                  <a:cubicBezTo>
                    <a:pt x="1027" y="1709"/>
                    <a:pt x="1022" y="1742"/>
                    <a:pt x="1019" y="1759"/>
                  </a:cubicBezTo>
                  <a:cubicBezTo>
                    <a:pt x="1025" y="1810"/>
                    <a:pt x="950" y="1817"/>
                    <a:pt x="953" y="1868"/>
                  </a:cubicBezTo>
                  <a:cubicBezTo>
                    <a:pt x="938" y="1921"/>
                    <a:pt x="982" y="1951"/>
                    <a:pt x="1016" y="1980"/>
                  </a:cubicBezTo>
                  <a:cubicBezTo>
                    <a:pt x="1045" y="2058"/>
                    <a:pt x="1013" y="2132"/>
                    <a:pt x="945" y="2174"/>
                  </a:cubicBezTo>
                  <a:cubicBezTo>
                    <a:pt x="865" y="2185"/>
                    <a:pt x="788" y="2210"/>
                    <a:pt x="708" y="2225"/>
                  </a:cubicBezTo>
                  <a:cubicBezTo>
                    <a:pt x="708" y="2241"/>
                    <a:pt x="706" y="2273"/>
                    <a:pt x="706" y="2290"/>
                  </a:cubicBezTo>
                  <a:cubicBezTo>
                    <a:pt x="767" y="2296"/>
                    <a:pt x="828" y="2287"/>
                    <a:pt x="882" y="2257"/>
                  </a:cubicBezTo>
                  <a:cubicBezTo>
                    <a:pt x="931" y="2254"/>
                    <a:pt x="940" y="2325"/>
                    <a:pt x="990" y="2321"/>
                  </a:cubicBezTo>
                  <a:cubicBezTo>
                    <a:pt x="1037" y="2319"/>
                    <a:pt x="1063" y="2341"/>
                    <a:pt x="1069" y="2387"/>
                  </a:cubicBezTo>
                  <a:cubicBezTo>
                    <a:pt x="1125" y="2437"/>
                    <a:pt x="1245" y="2400"/>
                    <a:pt x="1243" y="2497"/>
                  </a:cubicBezTo>
                  <a:cubicBezTo>
                    <a:pt x="1363" y="2496"/>
                    <a:pt x="1495" y="2483"/>
                    <a:pt x="1597" y="25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51"/>
            <p:cNvSpPr>
              <a:spLocks/>
            </p:cNvSpPr>
            <p:nvPr/>
          </p:nvSpPr>
          <p:spPr bwMode="auto">
            <a:xfrm flipV="1">
              <a:off x="8730655" y="5428333"/>
              <a:ext cx="1360488" cy="900113"/>
            </a:xfrm>
            <a:custGeom>
              <a:avLst/>
              <a:gdLst>
                <a:gd name="T0" fmla="*/ 571016 w 4758"/>
                <a:gd name="T1" fmla="*/ 888081 h 3142"/>
                <a:gd name="T2" fmla="*/ 636496 w 4758"/>
                <a:gd name="T3" fmla="*/ 781798 h 3142"/>
                <a:gd name="T4" fmla="*/ 714270 w 4758"/>
                <a:gd name="T5" fmla="*/ 751718 h 3142"/>
                <a:gd name="T6" fmla="*/ 754874 w 4758"/>
                <a:gd name="T7" fmla="*/ 638559 h 3142"/>
                <a:gd name="T8" fmla="*/ 838367 w 4758"/>
                <a:gd name="T9" fmla="*/ 572669 h 3142"/>
                <a:gd name="T10" fmla="*/ 974187 w 4758"/>
                <a:gd name="T11" fmla="*/ 575247 h 3142"/>
                <a:gd name="T12" fmla="*/ 1054821 w 4758"/>
                <a:gd name="T13" fmla="*/ 505060 h 3142"/>
                <a:gd name="T14" fmla="*/ 1360488 w 4758"/>
                <a:gd name="T15" fmla="*/ 475839 h 3142"/>
                <a:gd name="T16" fmla="*/ 1326462 w 4758"/>
                <a:gd name="T17" fmla="*/ 220874 h 3142"/>
                <a:gd name="T18" fmla="*/ 1308162 w 4758"/>
                <a:gd name="T19" fmla="*/ 164152 h 3142"/>
                <a:gd name="T20" fmla="*/ 928151 w 4758"/>
                <a:gd name="T21" fmla="*/ 131780 h 3142"/>
                <a:gd name="T22" fmla="*/ 827787 w 4758"/>
                <a:gd name="T23" fmla="*/ 89381 h 3142"/>
                <a:gd name="T24" fmla="*/ 717130 w 4758"/>
                <a:gd name="T25" fmla="*/ 38388 h 3142"/>
                <a:gd name="T26" fmla="*/ 593605 w 4758"/>
                <a:gd name="T27" fmla="*/ 1432 h 3142"/>
                <a:gd name="T28" fmla="*/ 455212 w 4758"/>
                <a:gd name="T29" fmla="*/ 45836 h 3142"/>
                <a:gd name="T30" fmla="*/ 242475 w 4758"/>
                <a:gd name="T31" fmla="*/ 86803 h 3142"/>
                <a:gd name="T32" fmla="*/ 76059 w 4758"/>
                <a:gd name="T33" fmla="*/ 169308 h 3142"/>
                <a:gd name="T34" fmla="*/ 18586 w 4758"/>
                <a:gd name="T35" fmla="*/ 191940 h 3142"/>
                <a:gd name="T36" fmla="*/ 49181 w 4758"/>
                <a:gd name="T37" fmla="*/ 243220 h 3142"/>
                <a:gd name="T38" fmla="*/ 89784 w 4758"/>
                <a:gd name="T39" fmla="*/ 293353 h 3142"/>
                <a:gd name="T40" fmla="*/ 131817 w 4758"/>
                <a:gd name="T41" fmla="*/ 373567 h 3142"/>
                <a:gd name="T42" fmla="*/ 90070 w 4758"/>
                <a:gd name="T43" fmla="*/ 437451 h 3142"/>
                <a:gd name="T44" fmla="*/ 71198 w 4758"/>
                <a:gd name="T45" fmla="*/ 478991 h 3142"/>
                <a:gd name="T46" fmla="*/ 9150 w 4758"/>
                <a:gd name="T47" fmla="*/ 599025 h 3142"/>
                <a:gd name="T48" fmla="*/ 96933 w 4758"/>
                <a:gd name="T49" fmla="*/ 659758 h 3142"/>
                <a:gd name="T50" fmla="*/ 148115 w 4758"/>
                <a:gd name="T51" fmla="*/ 688120 h 3142"/>
                <a:gd name="T52" fmla="*/ 239329 w 4758"/>
                <a:gd name="T53" fmla="*/ 700725 h 3142"/>
                <a:gd name="T54" fmla="*/ 189862 w 4758"/>
                <a:gd name="T55" fmla="*/ 740831 h 3142"/>
                <a:gd name="T56" fmla="*/ 228750 w 4758"/>
                <a:gd name="T57" fmla="*/ 779219 h 3142"/>
                <a:gd name="T58" fmla="*/ 391734 w 4758"/>
                <a:gd name="T59" fmla="*/ 748853 h 3142"/>
                <a:gd name="T60" fmla="*/ 490668 w 4758"/>
                <a:gd name="T61" fmla="*/ 781511 h 3142"/>
                <a:gd name="T62" fmla="*/ 532129 w 4758"/>
                <a:gd name="T63" fmla="*/ 821332 h 3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8"/>
                <a:gd name="T97" fmla="*/ 0 h 3142"/>
                <a:gd name="T98" fmla="*/ 4758 w 4758"/>
                <a:gd name="T99" fmla="*/ 3142 h 3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8" h="3142">
                  <a:moveTo>
                    <a:pt x="1864" y="3142"/>
                  </a:moveTo>
                  <a:cubicBezTo>
                    <a:pt x="1907" y="3124"/>
                    <a:pt x="1952" y="3112"/>
                    <a:pt x="1997" y="3100"/>
                  </a:cubicBezTo>
                  <a:cubicBezTo>
                    <a:pt x="2054" y="3049"/>
                    <a:pt x="2066" y="2964"/>
                    <a:pt x="2139" y="2926"/>
                  </a:cubicBezTo>
                  <a:cubicBezTo>
                    <a:pt x="2181" y="2867"/>
                    <a:pt x="2216" y="2802"/>
                    <a:pt x="2226" y="2729"/>
                  </a:cubicBezTo>
                  <a:cubicBezTo>
                    <a:pt x="2260" y="2692"/>
                    <a:pt x="2296" y="2653"/>
                    <a:pt x="2346" y="2636"/>
                  </a:cubicBezTo>
                  <a:cubicBezTo>
                    <a:pt x="2393" y="2605"/>
                    <a:pt x="2447" y="2647"/>
                    <a:pt x="2498" y="2624"/>
                  </a:cubicBezTo>
                  <a:cubicBezTo>
                    <a:pt x="2564" y="2646"/>
                    <a:pt x="2658" y="2682"/>
                    <a:pt x="2705" y="2608"/>
                  </a:cubicBezTo>
                  <a:cubicBezTo>
                    <a:pt x="2762" y="2468"/>
                    <a:pt x="2652" y="2358"/>
                    <a:pt x="2640" y="2229"/>
                  </a:cubicBezTo>
                  <a:cubicBezTo>
                    <a:pt x="2658" y="2163"/>
                    <a:pt x="2737" y="2133"/>
                    <a:pt x="2759" y="2064"/>
                  </a:cubicBezTo>
                  <a:cubicBezTo>
                    <a:pt x="2817" y="2041"/>
                    <a:pt x="2861" y="1953"/>
                    <a:pt x="2932" y="1999"/>
                  </a:cubicBezTo>
                  <a:cubicBezTo>
                    <a:pt x="3072" y="2024"/>
                    <a:pt x="3181" y="2125"/>
                    <a:pt x="3304" y="2191"/>
                  </a:cubicBezTo>
                  <a:cubicBezTo>
                    <a:pt x="3307" y="2113"/>
                    <a:pt x="3341" y="2051"/>
                    <a:pt x="3407" y="2008"/>
                  </a:cubicBezTo>
                  <a:cubicBezTo>
                    <a:pt x="3453" y="1941"/>
                    <a:pt x="3494" y="1836"/>
                    <a:pt x="3590" y="1836"/>
                  </a:cubicBezTo>
                  <a:cubicBezTo>
                    <a:pt x="3635" y="1835"/>
                    <a:pt x="3656" y="1787"/>
                    <a:pt x="3689" y="1763"/>
                  </a:cubicBezTo>
                  <a:cubicBezTo>
                    <a:pt x="3678" y="1731"/>
                    <a:pt x="3668" y="1698"/>
                    <a:pt x="3660" y="1664"/>
                  </a:cubicBezTo>
                  <a:cubicBezTo>
                    <a:pt x="4026" y="1659"/>
                    <a:pt x="4392" y="1667"/>
                    <a:pt x="4758" y="1661"/>
                  </a:cubicBezTo>
                  <a:cubicBezTo>
                    <a:pt x="4695" y="1425"/>
                    <a:pt x="4632" y="1187"/>
                    <a:pt x="4547" y="957"/>
                  </a:cubicBezTo>
                  <a:cubicBezTo>
                    <a:pt x="4570" y="892"/>
                    <a:pt x="4609" y="834"/>
                    <a:pt x="4639" y="771"/>
                  </a:cubicBezTo>
                  <a:cubicBezTo>
                    <a:pt x="4674" y="727"/>
                    <a:pt x="4613" y="696"/>
                    <a:pt x="4589" y="666"/>
                  </a:cubicBezTo>
                  <a:cubicBezTo>
                    <a:pt x="4585" y="643"/>
                    <a:pt x="4579" y="596"/>
                    <a:pt x="4575" y="573"/>
                  </a:cubicBezTo>
                  <a:cubicBezTo>
                    <a:pt x="4357" y="688"/>
                    <a:pt x="4110" y="682"/>
                    <a:pt x="3876" y="706"/>
                  </a:cubicBezTo>
                  <a:cubicBezTo>
                    <a:pt x="3657" y="648"/>
                    <a:pt x="3414" y="635"/>
                    <a:pt x="3246" y="460"/>
                  </a:cubicBezTo>
                  <a:cubicBezTo>
                    <a:pt x="3257" y="358"/>
                    <a:pt x="3141" y="413"/>
                    <a:pt x="3087" y="370"/>
                  </a:cubicBezTo>
                  <a:cubicBezTo>
                    <a:pt x="3030" y="330"/>
                    <a:pt x="2962" y="323"/>
                    <a:pt x="2895" y="312"/>
                  </a:cubicBezTo>
                  <a:cubicBezTo>
                    <a:pt x="2832" y="228"/>
                    <a:pt x="2710" y="246"/>
                    <a:pt x="2631" y="189"/>
                  </a:cubicBezTo>
                  <a:cubicBezTo>
                    <a:pt x="2600" y="151"/>
                    <a:pt x="2551" y="148"/>
                    <a:pt x="2508" y="134"/>
                  </a:cubicBezTo>
                  <a:cubicBezTo>
                    <a:pt x="2431" y="62"/>
                    <a:pt x="2326" y="13"/>
                    <a:pt x="2216" y="39"/>
                  </a:cubicBezTo>
                  <a:cubicBezTo>
                    <a:pt x="2165" y="44"/>
                    <a:pt x="2126" y="0"/>
                    <a:pt x="2076" y="5"/>
                  </a:cubicBezTo>
                  <a:cubicBezTo>
                    <a:pt x="2035" y="21"/>
                    <a:pt x="1998" y="44"/>
                    <a:pt x="1959" y="62"/>
                  </a:cubicBezTo>
                  <a:cubicBezTo>
                    <a:pt x="1817" y="30"/>
                    <a:pt x="1718" y="130"/>
                    <a:pt x="1592" y="160"/>
                  </a:cubicBezTo>
                  <a:cubicBezTo>
                    <a:pt x="1473" y="234"/>
                    <a:pt x="1346" y="336"/>
                    <a:pt x="1193" y="287"/>
                  </a:cubicBezTo>
                  <a:cubicBezTo>
                    <a:pt x="1078" y="294"/>
                    <a:pt x="961" y="339"/>
                    <a:pt x="848" y="303"/>
                  </a:cubicBezTo>
                  <a:cubicBezTo>
                    <a:pt x="774" y="325"/>
                    <a:pt x="692" y="343"/>
                    <a:pt x="638" y="402"/>
                  </a:cubicBezTo>
                  <a:cubicBezTo>
                    <a:pt x="535" y="504"/>
                    <a:pt x="388" y="524"/>
                    <a:pt x="266" y="591"/>
                  </a:cubicBezTo>
                  <a:cubicBezTo>
                    <a:pt x="216" y="595"/>
                    <a:pt x="115" y="603"/>
                    <a:pt x="65" y="607"/>
                  </a:cubicBezTo>
                  <a:cubicBezTo>
                    <a:pt x="65" y="623"/>
                    <a:pt x="65" y="655"/>
                    <a:pt x="65" y="670"/>
                  </a:cubicBezTo>
                  <a:cubicBezTo>
                    <a:pt x="113" y="679"/>
                    <a:pt x="170" y="670"/>
                    <a:pt x="201" y="717"/>
                  </a:cubicBezTo>
                  <a:cubicBezTo>
                    <a:pt x="217" y="765"/>
                    <a:pt x="193" y="808"/>
                    <a:pt x="172" y="849"/>
                  </a:cubicBezTo>
                  <a:cubicBezTo>
                    <a:pt x="216" y="850"/>
                    <a:pt x="260" y="853"/>
                    <a:pt x="304" y="857"/>
                  </a:cubicBezTo>
                  <a:cubicBezTo>
                    <a:pt x="370" y="894"/>
                    <a:pt x="346" y="973"/>
                    <a:pt x="314" y="1024"/>
                  </a:cubicBezTo>
                  <a:cubicBezTo>
                    <a:pt x="360" y="1032"/>
                    <a:pt x="420" y="1018"/>
                    <a:pt x="442" y="1072"/>
                  </a:cubicBezTo>
                  <a:cubicBezTo>
                    <a:pt x="463" y="1148"/>
                    <a:pt x="509" y="1228"/>
                    <a:pt x="461" y="1304"/>
                  </a:cubicBezTo>
                  <a:cubicBezTo>
                    <a:pt x="495" y="1348"/>
                    <a:pt x="574" y="1375"/>
                    <a:pt x="554" y="1443"/>
                  </a:cubicBezTo>
                  <a:cubicBezTo>
                    <a:pt x="474" y="1471"/>
                    <a:pt x="403" y="1525"/>
                    <a:pt x="315" y="1527"/>
                  </a:cubicBezTo>
                  <a:cubicBezTo>
                    <a:pt x="333" y="1557"/>
                    <a:pt x="343" y="1589"/>
                    <a:pt x="344" y="1622"/>
                  </a:cubicBezTo>
                  <a:cubicBezTo>
                    <a:pt x="314" y="1644"/>
                    <a:pt x="283" y="1661"/>
                    <a:pt x="249" y="1672"/>
                  </a:cubicBezTo>
                  <a:cubicBezTo>
                    <a:pt x="238" y="1723"/>
                    <a:pt x="215" y="1824"/>
                    <a:pt x="204" y="1874"/>
                  </a:cubicBezTo>
                  <a:cubicBezTo>
                    <a:pt x="238" y="2020"/>
                    <a:pt x="109" y="2032"/>
                    <a:pt x="32" y="2091"/>
                  </a:cubicBezTo>
                  <a:cubicBezTo>
                    <a:pt x="0" y="2184"/>
                    <a:pt x="89" y="2233"/>
                    <a:pt x="143" y="2289"/>
                  </a:cubicBezTo>
                  <a:cubicBezTo>
                    <a:pt x="192" y="2292"/>
                    <a:pt x="290" y="2299"/>
                    <a:pt x="339" y="2303"/>
                  </a:cubicBezTo>
                  <a:cubicBezTo>
                    <a:pt x="347" y="2339"/>
                    <a:pt x="363" y="2372"/>
                    <a:pt x="387" y="2400"/>
                  </a:cubicBezTo>
                  <a:cubicBezTo>
                    <a:pt x="430" y="2405"/>
                    <a:pt x="474" y="2406"/>
                    <a:pt x="518" y="2402"/>
                  </a:cubicBezTo>
                  <a:cubicBezTo>
                    <a:pt x="520" y="2385"/>
                    <a:pt x="526" y="2351"/>
                    <a:pt x="529" y="2334"/>
                  </a:cubicBezTo>
                  <a:cubicBezTo>
                    <a:pt x="695" y="2233"/>
                    <a:pt x="713" y="2437"/>
                    <a:pt x="837" y="2446"/>
                  </a:cubicBezTo>
                  <a:cubicBezTo>
                    <a:pt x="837" y="2469"/>
                    <a:pt x="837" y="2516"/>
                    <a:pt x="837" y="2539"/>
                  </a:cubicBezTo>
                  <a:cubicBezTo>
                    <a:pt x="781" y="2561"/>
                    <a:pt x="724" y="2579"/>
                    <a:pt x="664" y="2586"/>
                  </a:cubicBezTo>
                  <a:cubicBezTo>
                    <a:pt x="665" y="2633"/>
                    <a:pt x="692" y="2674"/>
                    <a:pt x="705" y="2718"/>
                  </a:cubicBezTo>
                  <a:cubicBezTo>
                    <a:pt x="729" y="2718"/>
                    <a:pt x="776" y="2720"/>
                    <a:pt x="800" y="2720"/>
                  </a:cubicBezTo>
                  <a:cubicBezTo>
                    <a:pt x="777" y="2609"/>
                    <a:pt x="904" y="2575"/>
                    <a:pt x="919" y="2478"/>
                  </a:cubicBezTo>
                  <a:cubicBezTo>
                    <a:pt x="1142" y="2357"/>
                    <a:pt x="1143" y="2739"/>
                    <a:pt x="1370" y="2614"/>
                  </a:cubicBezTo>
                  <a:cubicBezTo>
                    <a:pt x="1414" y="2613"/>
                    <a:pt x="1458" y="2616"/>
                    <a:pt x="1502" y="2624"/>
                  </a:cubicBezTo>
                  <a:cubicBezTo>
                    <a:pt x="1556" y="2687"/>
                    <a:pt x="1634" y="2720"/>
                    <a:pt x="1716" y="2728"/>
                  </a:cubicBezTo>
                  <a:cubicBezTo>
                    <a:pt x="1725" y="2774"/>
                    <a:pt x="1718" y="2828"/>
                    <a:pt x="1764" y="2855"/>
                  </a:cubicBezTo>
                  <a:cubicBezTo>
                    <a:pt x="1788" y="2858"/>
                    <a:pt x="1837" y="2864"/>
                    <a:pt x="1861" y="2867"/>
                  </a:cubicBezTo>
                  <a:cubicBezTo>
                    <a:pt x="1861" y="2959"/>
                    <a:pt x="1862" y="3051"/>
                    <a:pt x="1864" y="3142"/>
                  </a:cubicBezTo>
                </a:path>
              </a:pathLst>
            </a:custGeom>
            <a:solidFill>
              <a:srgbClr val="3185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8" name="Freeform 152"/>
            <p:cNvSpPr>
              <a:spLocks/>
            </p:cNvSpPr>
            <p:nvPr/>
          </p:nvSpPr>
          <p:spPr bwMode="auto">
            <a:xfrm flipV="1">
              <a:off x="10056218" y="5579146"/>
              <a:ext cx="1085850" cy="1019175"/>
            </a:xfrm>
            <a:custGeom>
              <a:avLst/>
              <a:gdLst>
                <a:gd name="T0" fmla="*/ 582728 w 3792"/>
                <a:gd name="T1" fmla="*/ 1017459 h 3564"/>
                <a:gd name="T2" fmla="*/ 642003 w 3792"/>
                <a:gd name="T3" fmla="*/ 1019175 h 3564"/>
                <a:gd name="T4" fmla="*/ 631694 w 3792"/>
                <a:gd name="T5" fmla="*/ 969989 h 3564"/>
                <a:gd name="T6" fmla="*/ 679802 w 3792"/>
                <a:gd name="T7" fmla="*/ 955691 h 3564"/>
                <a:gd name="T8" fmla="*/ 690397 w 3792"/>
                <a:gd name="T9" fmla="*/ 920232 h 3564"/>
                <a:gd name="T10" fmla="*/ 672643 w 3792"/>
                <a:gd name="T11" fmla="*/ 889062 h 3564"/>
                <a:gd name="T12" fmla="*/ 761699 w 3792"/>
                <a:gd name="T13" fmla="*/ 865612 h 3564"/>
                <a:gd name="T14" fmla="*/ 810665 w 3792"/>
                <a:gd name="T15" fmla="*/ 803844 h 3564"/>
                <a:gd name="T16" fmla="*/ 830137 w 3792"/>
                <a:gd name="T17" fmla="*/ 782683 h 3564"/>
                <a:gd name="T18" fmla="*/ 875953 w 3792"/>
                <a:gd name="T19" fmla="*/ 737787 h 3564"/>
                <a:gd name="T20" fmla="*/ 927783 w 3792"/>
                <a:gd name="T21" fmla="*/ 709476 h 3564"/>
                <a:gd name="T22" fmla="*/ 965295 w 3792"/>
                <a:gd name="T23" fmla="*/ 696322 h 3564"/>
                <a:gd name="T24" fmla="*/ 1027720 w 3792"/>
                <a:gd name="T25" fmla="*/ 607101 h 3564"/>
                <a:gd name="T26" fmla="*/ 1085850 w 3792"/>
                <a:gd name="T27" fmla="*/ 593375 h 3564"/>
                <a:gd name="T28" fmla="*/ 1084132 w 3792"/>
                <a:gd name="T29" fmla="*/ 515593 h 3564"/>
                <a:gd name="T30" fmla="*/ 931792 w 3792"/>
                <a:gd name="T31" fmla="*/ 499007 h 3564"/>
                <a:gd name="T32" fmla="*/ 763130 w 3792"/>
                <a:gd name="T33" fmla="*/ 484709 h 3564"/>
                <a:gd name="T34" fmla="*/ 668061 w 3792"/>
                <a:gd name="T35" fmla="*/ 396346 h 3564"/>
                <a:gd name="T36" fmla="*/ 627972 w 3792"/>
                <a:gd name="T37" fmla="*/ 315418 h 3564"/>
                <a:gd name="T38" fmla="*/ 597905 w 3792"/>
                <a:gd name="T39" fmla="*/ 254794 h 3564"/>
                <a:gd name="T40" fmla="*/ 572992 w 3792"/>
                <a:gd name="T41" fmla="*/ 193598 h 3564"/>
                <a:gd name="T42" fmla="*/ 609645 w 3792"/>
                <a:gd name="T43" fmla="*/ 158996 h 3564"/>
                <a:gd name="T44" fmla="*/ 595041 w 3792"/>
                <a:gd name="T45" fmla="*/ 113528 h 3564"/>
                <a:gd name="T46" fmla="*/ 596473 w 3792"/>
                <a:gd name="T47" fmla="*/ 42895 h 3564"/>
                <a:gd name="T48" fmla="*/ 589601 w 3792"/>
                <a:gd name="T49" fmla="*/ 0 h 3564"/>
                <a:gd name="T50" fmla="*/ 467328 w 3792"/>
                <a:gd name="T51" fmla="*/ 107522 h 3564"/>
                <a:gd name="T52" fmla="*/ 331024 w 3792"/>
                <a:gd name="T53" fmla="*/ 224196 h 3564"/>
                <a:gd name="T54" fmla="*/ 281771 w 3792"/>
                <a:gd name="T55" fmla="*/ 266232 h 3564"/>
                <a:gd name="T56" fmla="*/ 18040 w 3792"/>
                <a:gd name="T57" fmla="*/ 426086 h 3564"/>
                <a:gd name="T58" fmla="*/ 12886 w 3792"/>
                <a:gd name="T59" fmla="*/ 456398 h 3564"/>
                <a:gd name="T60" fmla="*/ 7445 w 3792"/>
                <a:gd name="T61" fmla="*/ 516451 h 3564"/>
                <a:gd name="T62" fmla="*/ 286 w 3792"/>
                <a:gd name="T63" fmla="*/ 552196 h 3564"/>
                <a:gd name="T64" fmla="*/ 58130 w 3792"/>
                <a:gd name="T65" fmla="*/ 753801 h 3564"/>
                <a:gd name="T66" fmla="*/ 88197 w 3792"/>
                <a:gd name="T67" fmla="*/ 784113 h 3564"/>
                <a:gd name="T68" fmla="*/ 134013 w 3792"/>
                <a:gd name="T69" fmla="*/ 799269 h 3564"/>
                <a:gd name="T70" fmla="*/ 170094 w 3792"/>
                <a:gd name="T71" fmla="*/ 884772 h 3564"/>
                <a:gd name="T72" fmla="*/ 201879 w 3792"/>
                <a:gd name="T73" fmla="*/ 955405 h 3564"/>
                <a:gd name="T74" fmla="*/ 217915 w 3792"/>
                <a:gd name="T75" fmla="*/ 1008594 h 3564"/>
                <a:gd name="T76" fmla="*/ 250272 w 3792"/>
                <a:gd name="T77" fmla="*/ 979998 h 3564"/>
                <a:gd name="T78" fmla="*/ 277476 w 3792"/>
                <a:gd name="T79" fmla="*/ 977424 h 3564"/>
                <a:gd name="T80" fmla="*/ 291221 w 3792"/>
                <a:gd name="T81" fmla="*/ 890205 h 3564"/>
                <a:gd name="T82" fmla="*/ 318711 w 3792"/>
                <a:gd name="T83" fmla="*/ 867900 h 3564"/>
                <a:gd name="T84" fmla="*/ 337896 w 3792"/>
                <a:gd name="T85" fmla="*/ 876765 h 3564"/>
                <a:gd name="T86" fmla="*/ 340474 w 3792"/>
                <a:gd name="T87" fmla="*/ 849027 h 3564"/>
                <a:gd name="T88" fmla="*/ 398030 w 3792"/>
                <a:gd name="T89" fmla="*/ 838160 h 3564"/>
                <a:gd name="T90" fmla="*/ 433252 w 3792"/>
                <a:gd name="T91" fmla="*/ 894495 h 3564"/>
                <a:gd name="T92" fmla="*/ 488518 w 3792"/>
                <a:gd name="T93" fmla="*/ 909651 h 3564"/>
                <a:gd name="T94" fmla="*/ 503122 w 3792"/>
                <a:gd name="T95" fmla="*/ 945396 h 3564"/>
                <a:gd name="T96" fmla="*/ 579292 w 3792"/>
                <a:gd name="T97" fmla="*/ 999729 h 3564"/>
                <a:gd name="T98" fmla="*/ 582728 w 3792"/>
                <a:gd name="T99" fmla="*/ 1017459 h 35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92"/>
                <a:gd name="T151" fmla="*/ 0 h 3564"/>
                <a:gd name="T152" fmla="*/ 3792 w 3792"/>
                <a:gd name="T153" fmla="*/ 3564 h 35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92" h="3564">
                  <a:moveTo>
                    <a:pt x="2035" y="3558"/>
                  </a:moveTo>
                  <a:cubicBezTo>
                    <a:pt x="2101" y="3504"/>
                    <a:pt x="2172" y="3549"/>
                    <a:pt x="2242" y="3564"/>
                  </a:cubicBezTo>
                  <a:cubicBezTo>
                    <a:pt x="2252" y="3502"/>
                    <a:pt x="2215" y="3450"/>
                    <a:pt x="2206" y="3392"/>
                  </a:cubicBezTo>
                  <a:cubicBezTo>
                    <a:pt x="2265" y="3386"/>
                    <a:pt x="2322" y="3371"/>
                    <a:pt x="2374" y="3342"/>
                  </a:cubicBezTo>
                  <a:cubicBezTo>
                    <a:pt x="2384" y="3301"/>
                    <a:pt x="2430" y="3263"/>
                    <a:pt x="2411" y="3218"/>
                  </a:cubicBezTo>
                  <a:cubicBezTo>
                    <a:pt x="2378" y="3189"/>
                    <a:pt x="2334" y="3161"/>
                    <a:pt x="2349" y="3109"/>
                  </a:cubicBezTo>
                  <a:cubicBezTo>
                    <a:pt x="2449" y="3069"/>
                    <a:pt x="2560" y="3071"/>
                    <a:pt x="2660" y="3027"/>
                  </a:cubicBezTo>
                  <a:cubicBezTo>
                    <a:pt x="2563" y="2844"/>
                    <a:pt x="2737" y="2846"/>
                    <a:pt x="2831" y="2811"/>
                  </a:cubicBezTo>
                  <a:cubicBezTo>
                    <a:pt x="2841" y="2776"/>
                    <a:pt x="2864" y="2751"/>
                    <a:pt x="2899" y="2737"/>
                  </a:cubicBezTo>
                  <a:cubicBezTo>
                    <a:pt x="2924" y="2659"/>
                    <a:pt x="3025" y="2657"/>
                    <a:pt x="3059" y="2580"/>
                  </a:cubicBezTo>
                  <a:cubicBezTo>
                    <a:pt x="3119" y="2549"/>
                    <a:pt x="3190" y="2532"/>
                    <a:pt x="3240" y="2481"/>
                  </a:cubicBezTo>
                  <a:cubicBezTo>
                    <a:pt x="3284" y="2468"/>
                    <a:pt x="3329" y="2457"/>
                    <a:pt x="3371" y="2435"/>
                  </a:cubicBezTo>
                  <a:cubicBezTo>
                    <a:pt x="3492" y="2376"/>
                    <a:pt x="3537" y="2238"/>
                    <a:pt x="3589" y="2123"/>
                  </a:cubicBezTo>
                  <a:cubicBezTo>
                    <a:pt x="3659" y="2118"/>
                    <a:pt x="3727" y="2103"/>
                    <a:pt x="3792" y="2075"/>
                  </a:cubicBezTo>
                  <a:cubicBezTo>
                    <a:pt x="3773" y="1986"/>
                    <a:pt x="3756" y="1892"/>
                    <a:pt x="3786" y="1803"/>
                  </a:cubicBezTo>
                  <a:cubicBezTo>
                    <a:pt x="3619" y="1726"/>
                    <a:pt x="3427" y="1797"/>
                    <a:pt x="3254" y="1745"/>
                  </a:cubicBezTo>
                  <a:cubicBezTo>
                    <a:pt x="3056" y="1727"/>
                    <a:pt x="2861" y="1726"/>
                    <a:pt x="2665" y="1695"/>
                  </a:cubicBezTo>
                  <a:cubicBezTo>
                    <a:pt x="2441" y="1775"/>
                    <a:pt x="2395" y="1528"/>
                    <a:pt x="2333" y="1386"/>
                  </a:cubicBezTo>
                  <a:cubicBezTo>
                    <a:pt x="2269" y="1302"/>
                    <a:pt x="2227" y="1204"/>
                    <a:pt x="2193" y="1103"/>
                  </a:cubicBezTo>
                  <a:cubicBezTo>
                    <a:pt x="2137" y="1045"/>
                    <a:pt x="2106" y="969"/>
                    <a:pt x="2088" y="891"/>
                  </a:cubicBezTo>
                  <a:cubicBezTo>
                    <a:pt x="2033" y="836"/>
                    <a:pt x="2004" y="753"/>
                    <a:pt x="2001" y="677"/>
                  </a:cubicBezTo>
                  <a:cubicBezTo>
                    <a:pt x="2043" y="637"/>
                    <a:pt x="2087" y="597"/>
                    <a:pt x="2129" y="556"/>
                  </a:cubicBezTo>
                  <a:cubicBezTo>
                    <a:pt x="2170" y="484"/>
                    <a:pt x="2029" y="468"/>
                    <a:pt x="2078" y="397"/>
                  </a:cubicBezTo>
                  <a:cubicBezTo>
                    <a:pt x="2135" y="316"/>
                    <a:pt x="1998" y="244"/>
                    <a:pt x="2083" y="150"/>
                  </a:cubicBezTo>
                  <a:cubicBezTo>
                    <a:pt x="2110" y="99"/>
                    <a:pt x="2072" y="50"/>
                    <a:pt x="2059" y="0"/>
                  </a:cubicBezTo>
                  <a:cubicBezTo>
                    <a:pt x="1897" y="103"/>
                    <a:pt x="1769" y="244"/>
                    <a:pt x="1632" y="376"/>
                  </a:cubicBezTo>
                  <a:cubicBezTo>
                    <a:pt x="1445" y="476"/>
                    <a:pt x="1346" y="688"/>
                    <a:pt x="1156" y="784"/>
                  </a:cubicBezTo>
                  <a:cubicBezTo>
                    <a:pt x="1107" y="844"/>
                    <a:pt x="1051" y="895"/>
                    <a:pt x="984" y="931"/>
                  </a:cubicBezTo>
                  <a:cubicBezTo>
                    <a:pt x="701" y="1154"/>
                    <a:pt x="411" y="1379"/>
                    <a:pt x="63" y="1490"/>
                  </a:cubicBezTo>
                  <a:cubicBezTo>
                    <a:pt x="60" y="1523"/>
                    <a:pt x="0" y="1572"/>
                    <a:pt x="45" y="1596"/>
                  </a:cubicBezTo>
                  <a:cubicBezTo>
                    <a:pt x="124" y="1640"/>
                    <a:pt x="140" y="1819"/>
                    <a:pt x="26" y="1806"/>
                  </a:cubicBezTo>
                  <a:cubicBezTo>
                    <a:pt x="19" y="1848"/>
                    <a:pt x="1" y="1889"/>
                    <a:pt x="1" y="1931"/>
                  </a:cubicBezTo>
                  <a:cubicBezTo>
                    <a:pt x="64" y="2168"/>
                    <a:pt x="147" y="2397"/>
                    <a:pt x="203" y="2636"/>
                  </a:cubicBezTo>
                  <a:cubicBezTo>
                    <a:pt x="266" y="2640"/>
                    <a:pt x="268" y="2707"/>
                    <a:pt x="308" y="2742"/>
                  </a:cubicBezTo>
                  <a:cubicBezTo>
                    <a:pt x="364" y="2753"/>
                    <a:pt x="418" y="2769"/>
                    <a:pt x="468" y="2795"/>
                  </a:cubicBezTo>
                  <a:cubicBezTo>
                    <a:pt x="521" y="2891"/>
                    <a:pt x="548" y="2996"/>
                    <a:pt x="594" y="3094"/>
                  </a:cubicBezTo>
                  <a:cubicBezTo>
                    <a:pt x="655" y="3164"/>
                    <a:pt x="752" y="3218"/>
                    <a:pt x="705" y="3341"/>
                  </a:cubicBezTo>
                  <a:cubicBezTo>
                    <a:pt x="719" y="3388"/>
                    <a:pt x="747" y="3481"/>
                    <a:pt x="761" y="3527"/>
                  </a:cubicBezTo>
                  <a:cubicBezTo>
                    <a:pt x="830" y="3548"/>
                    <a:pt x="859" y="3482"/>
                    <a:pt x="874" y="3427"/>
                  </a:cubicBezTo>
                  <a:cubicBezTo>
                    <a:pt x="898" y="3425"/>
                    <a:pt x="945" y="3420"/>
                    <a:pt x="969" y="3418"/>
                  </a:cubicBezTo>
                  <a:cubicBezTo>
                    <a:pt x="899" y="3320"/>
                    <a:pt x="983" y="3209"/>
                    <a:pt x="1017" y="3113"/>
                  </a:cubicBezTo>
                  <a:cubicBezTo>
                    <a:pt x="1049" y="3088"/>
                    <a:pt x="1066" y="3032"/>
                    <a:pt x="1113" y="3035"/>
                  </a:cubicBezTo>
                  <a:cubicBezTo>
                    <a:pt x="1130" y="3043"/>
                    <a:pt x="1163" y="3058"/>
                    <a:pt x="1180" y="3066"/>
                  </a:cubicBezTo>
                  <a:cubicBezTo>
                    <a:pt x="1182" y="3042"/>
                    <a:pt x="1187" y="2993"/>
                    <a:pt x="1189" y="2969"/>
                  </a:cubicBezTo>
                  <a:cubicBezTo>
                    <a:pt x="1252" y="2940"/>
                    <a:pt x="1319" y="2914"/>
                    <a:pt x="1390" y="2931"/>
                  </a:cubicBezTo>
                  <a:cubicBezTo>
                    <a:pt x="1430" y="2997"/>
                    <a:pt x="1474" y="3061"/>
                    <a:pt x="1513" y="3128"/>
                  </a:cubicBezTo>
                  <a:cubicBezTo>
                    <a:pt x="1569" y="3170"/>
                    <a:pt x="1638" y="3174"/>
                    <a:pt x="1706" y="3181"/>
                  </a:cubicBezTo>
                  <a:cubicBezTo>
                    <a:pt x="1749" y="3210"/>
                    <a:pt x="1745" y="3262"/>
                    <a:pt x="1757" y="3306"/>
                  </a:cubicBezTo>
                  <a:cubicBezTo>
                    <a:pt x="1859" y="3347"/>
                    <a:pt x="1931" y="3437"/>
                    <a:pt x="2023" y="3496"/>
                  </a:cubicBezTo>
                  <a:cubicBezTo>
                    <a:pt x="2026" y="3512"/>
                    <a:pt x="2032" y="3543"/>
                    <a:pt x="2035" y="355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76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597595"/>
              </p:ext>
            </p:extLst>
          </p:nvPr>
        </p:nvGraphicFramePr>
        <p:xfrm>
          <a:off x="370252" y="2399985"/>
          <a:ext cx="9072000" cy="334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ángulo redondeado 17"/>
          <p:cNvSpPr/>
          <p:nvPr/>
        </p:nvSpPr>
        <p:spPr>
          <a:xfrm rot="20129201">
            <a:off x="7177790" y="2719169"/>
            <a:ext cx="4413117" cy="556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onector 14"/>
          <p:cNvSpPr/>
          <p:nvPr/>
        </p:nvSpPr>
        <p:spPr>
          <a:xfrm>
            <a:off x="10752576" y="3171546"/>
            <a:ext cx="953242" cy="97524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onector 11"/>
          <p:cNvSpPr/>
          <p:nvPr/>
        </p:nvSpPr>
        <p:spPr>
          <a:xfrm>
            <a:off x="7006997" y="1661903"/>
            <a:ext cx="953242" cy="97524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006184"/>
              </p:ext>
            </p:extLst>
          </p:nvPr>
        </p:nvGraphicFramePr>
        <p:xfrm>
          <a:off x="6814784" y="1821252"/>
          <a:ext cx="4924800" cy="249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371260" y="5030717"/>
            <a:ext cx="907300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icono expediente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14166" r="6425" b="15275"/>
          <a:stretch/>
        </p:blipFill>
        <p:spPr bwMode="auto">
          <a:xfrm>
            <a:off x="3212257" y="2928956"/>
            <a:ext cx="123442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007591" y="110740"/>
            <a:ext cx="285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de revisión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,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la carga de trabajo promedio por cada comisionado o consejero del INAI y Órgano Garante fue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359.5 recursos de revisión. </a:t>
            </a:r>
            <a:r>
              <a:rPr lang="es-MX" sz="1400" b="1" dirty="0" smtClean="0">
                <a:highlight>
                  <a:srgbClr val="FFFFFF"/>
                </a:highlight>
              </a:rPr>
              <a:t>La carga de trabajo promedio de cada entidad federativa se presenta a continuación: </a:t>
            </a:r>
            <a:endParaRPr lang="es-MX" sz="16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41790" y="4337121"/>
            <a:ext cx="213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Carga de trabajo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4955769" y="2828473"/>
            <a:ext cx="316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 </a:t>
            </a:r>
            <a:r>
              <a:rPr lang="es-MX" sz="1400" b="1" dirty="0">
                <a:latin typeface="Century Gothic" panose="020B0502020202020204" pitchFamily="34" charset="0"/>
              </a:rPr>
              <a:t>R</a:t>
            </a:r>
            <a:r>
              <a:rPr lang="es-MX" sz="1400" b="1" dirty="0" smtClean="0">
                <a:latin typeface="Century Gothic" panose="020B0502020202020204" pitchFamily="34" charset="0"/>
              </a:rPr>
              <a:t>ecursos de revisión</a:t>
            </a:r>
          </a:p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 admitidos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7776152" y="2179950"/>
            <a:ext cx="3216392" cy="1426619"/>
          </a:xfrm>
          <a:prstGeom prst="straightConnector1">
            <a:avLst/>
          </a:prstGeom>
          <a:ln w="57150">
            <a:solidFill>
              <a:srgbClr val="318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196"/>
          <p:cNvSpPr txBox="1"/>
          <p:nvPr/>
        </p:nvSpPr>
        <p:spPr>
          <a:xfrm>
            <a:off x="1776243" y="2293094"/>
            <a:ext cx="220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Carga de trabajo promedio de</a:t>
            </a:r>
          </a:p>
          <a:p>
            <a:r>
              <a:rPr lang="es-MX" sz="24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359.5</a:t>
            </a:r>
          </a:p>
          <a:p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recursos de revisión por comisionado o consejero</a:t>
            </a:r>
            <a:endParaRPr lang="es-MX" sz="12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007591" y="110740"/>
            <a:ext cx="285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de revisión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 se </a:t>
            </a:r>
            <a:r>
              <a:rPr lang="es-MX" sz="1400" b="1" u="sng" dirty="0">
                <a:solidFill>
                  <a:srgbClr val="10253F"/>
                </a:solidFill>
                <a:highlight>
                  <a:srgbClr val="FFFFFF"/>
                </a:highlight>
              </a:rPr>
              <a:t>admitieron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20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559 recursos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revisión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en 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los Ó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rganos </a:t>
            </a:r>
            <a:r>
              <a:rPr lang="es-MX" sz="1400" b="1" dirty="0" smtClean="0">
                <a:solidFill>
                  <a:srgbClr val="10253F"/>
                </a:solidFill>
              </a:rPr>
              <a:t>Garantes*. Del </a:t>
            </a:r>
            <a:r>
              <a:rPr lang="es-MX" sz="1400" b="1" dirty="0">
                <a:solidFill>
                  <a:srgbClr val="10253F"/>
                </a:solidFill>
              </a:rPr>
              <a:t>total </a:t>
            </a:r>
            <a:r>
              <a:rPr lang="es-MX" sz="1600" b="1" dirty="0" smtClean="0">
                <a:solidFill>
                  <a:srgbClr val="31859C"/>
                </a:solidFill>
              </a:rPr>
              <a:t>99.3% </a:t>
            </a:r>
            <a:r>
              <a:rPr lang="es-MX" sz="1400" b="1" dirty="0" smtClean="0">
                <a:solidFill>
                  <a:srgbClr val="10253F"/>
                </a:solidFill>
              </a:rPr>
              <a:t>corresponden a acceso </a:t>
            </a:r>
            <a:r>
              <a:rPr lang="es-MX" sz="1400" b="1" dirty="0">
                <a:solidFill>
                  <a:srgbClr val="10253F"/>
                </a:solidFill>
              </a:rPr>
              <a:t>a la información, mientras que </a:t>
            </a:r>
            <a:r>
              <a:rPr lang="es-MX" sz="1400" b="1" dirty="0" smtClean="0">
                <a:solidFill>
                  <a:srgbClr val="10253F"/>
                </a:solidFill>
              </a:rPr>
              <a:t>el </a:t>
            </a:r>
            <a:r>
              <a:rPr lang="es-MX" sz="1600" b="1" dirty="0" smtClean="0">
                <a:solidFill>
                  <a:srgbClr val="31859C"/>
                </a:solidFill>
              </a:rPr>
              <a:t>0.7% </a:t>
            </a:r>
            <a:r>
              <a:rPr lang="es-MX" sz="1400" b="1" dirty="0" smtClean="0">
                <a:solidFill>
                  <a:srgbClr val="10253F"/>
                </a:solidFill>
              </a:rPr>
              <a:t>concierne </a:t>
            </a:r>
            <a:r>
              <a:rPr lang="es-MX" sz="1400" b="1" dirty="0">
                <a:solidFill>
                  <a:srgbClr val="10253F"/>
                </a:solidFill>
              </a:rPr>
              <a:t>a protección de datos personales. Las 5 principales causas de interposición de los recursos de revisión </a:t>
            </a:r>
            <a:r>
              <a:rPr lang="es-MX" sz="1400" b="1" dirty="0" smtClean="0">
                <a:solidFill>
                  <a:srgbClr val="10253F"/>
                </a:solidFill>
              </a:rPr>
              <a:t>fueron </a:t>
            </a:r>
            <a:r>
              <a:rPr lang="es-MX" sz="1400" b="1" dirty="0">
                <a:solidFill>
                  <a:srgbClr val="10253F"/>
                </a:solidFill>
              </a:rPr>
              <a:t>l</a:t>
            </a:r>
            <a:r>
              <a:rPr lang="es-MX" sz="1400" b="1" dirty="0" smtClean="0">
                <a:solidFill>
                  <a:srgbClr val="10253F"/>
                </a:solidFill>
              </a:rPr>
              <a:t>as </a:t>
            </a:r>
            <a:r>
              <a:rPr lang="es-MX" sz="1400" b="1" dirty="0">
                <a:solidFill>
                  <a:srgbClr val="10253F"/>
                </a:solidFill>
              </a:rPr>
              <a:t>siguientes: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67408" y="6063679"/>
            <a:ext cx="4320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El </a:t>
            </a:r>
            <a:r>
              <a:rPr lang="es-MX" sz="800" dirty="0"/>
              <a:t>INAI dijo no saber las causas de interposición del recurso de </a:t>
            </a:r>
            <a:r>
              <a:rPr lang="es-MX" sz="800" dirty="0" smtClean="0"/>
              <a:t>revisión</a:t>
            </a:r>
          </a:p>
        </p:txBody>
      </p:sp>
      <p:sp>
        <p:nvSpPr>
          <p:cNvPr id="60" name="10 Rectángulo redondeado"/>
          <p:cNvSpPr/>
          <p:nvPr/>
        </p:nvSpPr>
        <p:spPr>
          <a:xfrm>
            <a:off x="1775960" y="1970768"/>
            <a:ext cx="3960000" cy="720000"/>
          </a:xfrm>
          <a:prstGeom prst="roundRect">
            <a:avLst/>
          </a:prstGeom>
          <a:solidFill>
            <a:srgbClr val="10253F"/>
          </a:solidFill>
          <a:ln w="25400" cap="flat" cmpd="sng" algn="ctr">
            <a:solidFill>
              <a:srgbClr val="10253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Acceso a la información pública</a:t>
            </a:r>
          </a:p>
        </p:txBody>
      </p:sp>
      <p:sp>
        <p:nvSpPr>
          <p:cNvPr id="62" name="10 Rectángulo redondeado"/>
          <p:cNvSpPr/>
          <p:nvPr/>
        </p:nvSpPr>
        <p:spPr>
          <a:xfrm>
            <a:off x="7176000" y="1970768"/>
            <a:ext cx="3960000" cy="720000"/>
          </a:xfrm>
          <a:prstGeom prst="roundRect">
            <a:avLst/>
          </a:prstGeom>
          <a:solidFill>
            <a:srgbClr val="A8A69C"/>
          </a:solidFill>
          <a:ln w="25400" cap="flat" cmpd="sng" algn="ctr">
            <a:solidFill>
              <a:srgbClr val="A8A69C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Protección de datos personales</a:t>
            </a:r>
          </a:p>
        </p:txBody>
      </p:sp>
      <p:sp>
        <p:nvSpPr>
          <p:cNvPr id="63" name="13 Elipse"/>
          <p:cNvSpPr/>
          <p:nvPr/>
        </p:nvSpPr>
        <p:spPr>
          <a:xfrm>
            <a:off x="6312024" y="1826872"/>
            <a:ext cx="1080000" cy="1080000"/>
          </a:xfrm>
          <a:prstGeom prst="ellipse">
            <a:avLst/>
          </a:prstGeom>
          <a:solidFill>
            <a:srgbClr val="A8A69C"/>
          </a:solidFill>
          <a:ln w="76200">
            <a:solidFill>
              <a:srgbClr val="A8A6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13 Elipse"/>
          <p:cNvSpPr/>
          <p:nvPr/>
        </p:nvSpPr>
        <p:spPr>
          <a:xfrm>
            <a:off x="912024" y="1772816"/>
            <a:ext cx="1080000" cy="1080000"/>
          </a:xfrm>
          <a:prstGeom prst="ellipse">
            <a:avLst/>
          </a:prstGeom>
          <a:solidFill>
            <a:srgbClr val="10253F"/>
          </a:solidFill>
          <a:ln w="76200">
            <a:solidFill>
              <a:srgbClr val="1025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16 Imagen" descr="info tran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DFBE"/>
              </a:clrFrom>
              <a:clrTo>
                <a:srgbClr val="F9DFB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0635" t="61435" r="1962" b="25973"/>
          <a:stretch>
            <a:fillRect/>
          </a:stretch>
        </p:blipFill>
        <p:spPr>
          <a:xfrm>
            <a:off x="983972" y="1898980"/>
            <a:ext cx="936104" cy="863575"/>
          </a:xfrm>
          <a:prstGeom prst="rect">
            <a:avLst/>
          </a:prstGeom>
          <a:ln>
            <a:noFill/>
          </a:ln>
        </p:spPr>
      </p:pic>
      <p:sp>
        <p:nvSpPr>
          <p:cNvPr id="66" name="17 Rectángulo redondeado"/>
          <p:cNvSpPr/>
          <p:nvPr/>
        </p:nvSpPr>
        <p:spPr>
          <a:xfrm>
            <a:off x="1701011" y="3079922"/>
            <a:ext cx="4104456" cy="360810"/>
          </a:xfrm>
          <a:prstGeom prst="roundRect">
            <a:avLst/>
          </a:prstGeom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Falta de respuesta a una solicitud en los plazos establecidos</a:t>
            </a:r>
          </a:p>
        </p:txBody>
      </p:sp>
      <p:sp>
        <p:nvSpPr>
          <p:cNvPr id="67" name="18 Rectángulo redondeado"/>
          <p:cNvSpPr/>
          <p:nvPr/>
        </p:nvSpPr>
        <p:spPr>
          <a:xfrm>
            <a:off x="1701011" y="3511970"/>
            <a:ext cx="4104456" cy="360810"/>
          </a:xfrm>
          <a:prstGeom prst="roundRect">
            <a:avLst/>
          </a:prstGeom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Entrega de información incompleta</a:t>
            </a:r>
          </a:p>
        </p:txBody>
      </p:sp>
      <p:sp>
        <p:nvSpPr>
          <p:cNvPr id="68" name="19 Rectángulo redondeado"/>
          <p:cNvSpPr/>
          <p:nvPr/>
        </p:nvSpPr>
        <p:spPr>
          <a:xfrm>
            <a:off x="1701011" y="3944018"/>
            <a:ext cx="4104456" cy="360810"/>
          </a:xfrm>
          <a:prstGeom prst="roundRect">
            <a:avLst/>
          </a:prstGeom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Entrega de información que no corresponda con lo solicitado</a:t>
            </a:r>
          </a:p>
        </p:txBody>
      </p:sp>
      <p:sp>
        <p:nvSpPr>
          <p:cNvPr id="69" name="20 Rectángulo redondeado"/>
          <p:cNvSpPr/>
          <p:nvPr/>
        </p:nvSpPr>
        <p:spPr>
          <a:xfrm>
            <a:off x="1701011" y="4807344"/>
            <a:ext cx="4104456" cy="360810"/>
          </a:xfrm>
          <a:prstGeom prst="roundRect">
            <a:avLst/>
          </a:prstGeom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Clasificación de la información</a:t>
            </a:r>
          </a:p>
        </p:txBody>
      </p:sp>
      <p:sp>
        <p:nvSpPr>
          <p:cNvPr id="70" name="21 Rectángulo redondeado"/>
          <p:cNvSpPr/>
          <p:nvPr/>
        </p:nvSpPr>
        <p:spPr>
          <a:xfrm>
            <a:off x="1701011" y="5239392"/>
            <a:ext cx="4104456" cy="360810"/>
          </a:xfrm>
          <a:prstGeom prst="roundRect">
            <a:avLst/>
          </a:prstGeom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Otras </a:t>
            </a:r>
            <a:r>
              <a: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causas</a:t>
            </a:r>
            <a:endParaRPr lang="es-MX" sz="105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" name="22 Rectángulo redondeado"/>
          <p:cNvSpPr/>
          <p:nvPr/>
        </p:nvSpPr>
        <p:spPr>
          <a:xfrm>
            <a:off x="7173619" y="3079152"/>
            <a:ext cx="4104456" cy="360810"/>
          </a:xfrm>
          <a:prstGeom prst="roundRect">
            <a:avLst/>
          </a:prstGeom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Se niegue el acceso, rectificación, cancelación u oposición de datos personales</a:t>
            </a:r>
          </a:p>
        </p:txBody>
      </p:sp>
      <p:sp>
        <p:nvSpPr>
          <p:cNvPr id="72" name="24 Rectángulo redondeado"/>
          <p:cNvSpPr/>
          <p:nvPr/>
        </p:nvSpPr>
        <p:spPr>
          <a:xfrm>
            <a:off x="7173619" y="3511200"/>
            <a:ext cx="4104456" cy="360810"/>
          </a:xfrm>
          <a:prstGeom prst="roundRect">
            <a:avLst/>
          </a:prstGeom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Se entreguen datos personales incompletos</a:t>
            </a:r>
          </a:p>
        </p:txBody>
      </p:sp>
      <p:sp>
        <p:nvSpPr>
          <p:cNvPr id="73" name="25 Rectángulo redondeado"/>
          <p:cNvSpPr/>
          <p:nvPr/>
        </p:nvSpPr>
        <p:spPr>
          <a:xfrm>
            <a:off x="7173619" y="3943248"/>
            <a:ext cx="4104456" cy="360810"/>
          </a:xfrm>
          <a:prstGeom prst="roundRect">
            <a:avLst/>
          </a:prstGeom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Se clasifiquen como reservados/confidenciales los datos personales</a:t>
            </a:r>
          </a:p>
        </p:txBody>
      </p:sp>
      <p:sp>
        <p:nvSpPr>
          <p:cNvPr id="74" name="26 Rectángulo redondeado"/>
          <p:cNvSpPr/>
          <p:nvPr/>
        </p:nvSpPr>
        <p:spPr>
          <a:xfrm>
            <a:off x="7173619" y="4375296"/>
            <a:ext cx="4104456" cy="360810"/>
          </a:xfrm>
          <a:prstGeom prst="roundRect">
            <a:avLst/>
          </a:prstGeom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Se entreguen datos personales que no correspondan con lo solicitado</a:t>
            </a:r>
          </a:p>
        </p:txBody>
      </p:sp>
      <p:sp>
        <p:nvSpPr>
          <p:cNvPr id="75" name="27 Rectángulo redondeado"/>
          <p:cNvSpPr/>
          <p:nvPr/>
        </p:nvSpPr>
        <p:spPr>
          <a:xfrm>
            <a:off x="7173619" y="4807344"/>
            <a:ext cx="4104456" cy="360810"/>
          </a:xfrm>
          <a:prstGeom prst="roundRect">
            <a:avLst/>
          </a:prstGeom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 se de respuesta a una solicitud para el ejercicio de los derechos ARCO dentro de los plazos establecidos en la ley</a:t>
            </a:r>
          </a:p>
        </p:txBody>
      </p:sp>
      <p:sp>
        <p:nvSpPr>
          <p:cNvPr id="76" name="28 Rectángulo redondeado"/>
          <p:cNvSpPr/>
          <p:nvPr/>
        </p:nvSpPr>
        <p:spPr>
          <a:xfrm>
            <a:off x="7173619" y="5239392"/>
            <a:ext cx="4104456" cy="360810"/>
          </a:xfrm>
          <a:prstGeom prst="roundRect">
            <a:avLst/>
          </a:prstGeom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Otras causas</a:t>
            </a:r>
          </a:p>
        </p:txBody>
      </p:sp>
      <p:sp>
        <p:nvSpPr>
          <p:cNvPr id="77" name="31 Rectángulo redondeado"/>
          <p:cNvSpPr/>
          <p:nvPr/>
        </p:nvSpPr>
        <p:spPr>
          <a:xfrm>
            <a:off x="836915" y="3079922"/>
            <a:ext cx="720000" cy="36081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31.1%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8" name="32 Rectángulo redondeado"/>
          <p:cNvSpPr/>
          <p:nvPr/>
        </p:nvSpPr>
        <p:spPr>
          <a:xfrm>
            <a:off x="836915" y="3511842"/>
            <a:ext cx="720000" cy="36081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14.1%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9" name="33 Rectángulo redondeado"/>
          <p:cNvSpPr/>
          <p:nvPr/>
        </p:nvSpPr>
        <p:spPr>
          <a:xfrm>
            <a:off x="836915" y="3943762"/>
            <a:ext cx="720000" cy="36081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6.8%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0" name="34 Rectángulo redondeado"/>
          <p:cNvSpPr/>
          <p:nvPr/>
        </p:nvSpPr>
        <p:spPr>
          <a:xfrm>
            <a:off x="836915" y="4375682"/>
            <a:ext cx="720000" cy="36081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3.9%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1" name="35 Rectángulo redondeado"/>
          <p:cNvSpPr/>
          <p:nvPr/>
        </p:nvSpPr>
        <p:spPr>
          <a:xfrm>
            <a:off x="836915" y="4807602"/>
            <a:ext cx="720000" cy="36081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3.6%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2" name="36 Rectángulo redondeado"/>
          <p:cNvSpPr/>
          <p:nvPr/>
        </p:nvSpPr>
        <p:spPr>
          <a:xfrm>
            <a:off x="836915" y="5239522"/>
            <a:ext cx="720000" cy="36081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18.6%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3" name="38 Rectángulo redondeado"/>
          <p:cNvSpPr/>
          <p:nvPr/>
        </p:nvSpPr>
        <p:spPr>
          <a:xfrm>
            <a:off x="6309603" y="3079922"/>
            <a:ext cx="720000" cy="360810"/>
          </a:xfrm>
          <a:prstGeom prst="roundRect">
            <a:avLst/>
          </a:prstGeom>
          <a:solidFill>
            <a:srgbClr val="A8A69C"/>
          </a:solidFill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4.7</a:t>
            </a:r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84" name="39 Rectángulo redondeado"/>
          <p:cNvSpPr/>
          <p:nvPr/>
        </p:nvSpPr>
        <p:spPr>
          <a:xfrm>
            <a:off x="6309603" y="3511842"/>
            <a:ext cx="720000" cy="360810"/>
          </a:xfrm>
          <a:prstGeom prst="roundRect">
            <a:avLst/>
          </a:prstGeom>
          <a:solidFill>
            <a:srgbClr val="A8A69C"/>
          </a:solidFill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8.7%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5" name="40 Rectángulo redondeado"/>
          <p:cNvSpPr/>
          <p:nvPr/>
        </p:nvSpPr>
        <p:spPr>
          <a:xfrm>
            <a:off x="6309603" y="3943762"/>
            <a:ext cx="720000" cy="360810"/>
          </a:xfrm>
          <a:prstGeom prst="roundRect">
            <a:avLst/>
          </a:prstGeom>
          <a:solidFill>
            <a:srgbClr val="A8A69C"/>
          </a:solidFill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6.7%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6" name="41 Rectángulo redondeado"/>
          <p:cNvSpPr/>
          <p:nvPr/>
        </p:nvSpPr>
        <p:spPr>
          <a:xfrm>
            <a:off x="6309603" y="4375682"/>
            <a:ext cx="720000" cy="360810"/>
          </a:xfrm>
          <a:prstGeom prst="roundRect">
            <a:avLst/>
          </a:prstGeom>
          <a:solidFill>
            <a:srgbClr val="A8A69C"/>
          </a:solidFill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6.0%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7" name="42 Rectángulo redondeado"/>
          <p:cNvSpPr/>
          <p:nvPr/>
        </p:nvSpPr>
        <p:spPr>
          <a:xfrm>
            <a:off x="6309603" y="4807602"/>
            <a:ext cx="720000" cy="360810"/>
          </a:xfrm>
          <a:prstGeom prst="roundRect">
            <a:avLst/>
          </a:prstGeom>
          <a:solidFill>
            <a:srgbClr val="A8A69C"/>
          </a:solidFill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5.3%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8" name="43 Rectángulo redondeado"/>
          <p:cNvSpPr/>
          <p:nvPr/>
        </p:nvSpPr>
        <p:spPr>
          <a:xfrm>
            <a:off x="6309603" y="5239522"/>
            <a:ext cx="720000" cy="360810"/>
          </a:xfrm>
          <a:prstGeom prst="roundRect">
            <a:avLst/>
          </a:prstGeom>
          <a:solidFill>
            <a:srgbClr val="A8A69C"/>
          </a:solidFill>
          <a:ln>
            <a:solidFill>
              <a:srgbClr val="A8A69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18.0%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9" name="47 Rectángulo redondeado"/>
          <p:cNvSpPr/>
          <p:nvPr/>
        </p:nvSpPr>
        <p:spPr>
          <a:xfrm>
            <a:off x="1701011" y="4375296"/>
            <a:ext cx="4104456" cy="360810"/>
          </a:xfrm>
          <a:prstGeom prst="roundRect">
            <a:avLst/>
          </a:prstGeom>
          <a:ln>
            <a:solidFill>
              <a:srgbClr val="1025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Declaración de inexistencia de la información</a:t>
            </a:r>
          </a:p>
        </p:txBody>
      </p:sp>
      <p:pic>
        <p:nvPicPr>
          <p:cNvPr id="90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4940" r="23423" b="12354"/>
          <a:stretch/>
        </p:blipFill>
        <p:spPr bwMode="auto">
          <a:xfrm>
            <a:off x="6476646" y="1984871"/>
            <a:ext cx="750756" cy="6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767408" y="5661655"/>
            <a:ext cx="431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 especificado: 21.9% </a:t>
            </a:r>
            <a:endParaRPr lang="es-MX" sz="8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277245" y="5661655"/>
            <a:ext cx="431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 especificado: 40.7% 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9930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422300"/>
              </p:ext>
            </p:extLst>
          </p:nvPr>
        </p:nvGraphicFramePr>
        <p:xfrm>
          <a:off x="7434740" y="1566706"/>
          <a:ext cx="2965756" cy="154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Gráfico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92773"/>
              </p:ext>
            </p:extLst>
          </p:nvPr>
        </p:nvGraphicFramePr>
        <p:xfrm>
          <a:off x="491547" y="2196193"/>
          <a:ext cx="11210400" cy="239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007591" y="110740"/>
            <a:ext cx="285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de revisión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/>
              <a:t>, el INAI </a:t>
            </a:r>
            <a:r>
              <a:rPr lang="es-MX" sz="1400" b="1" u="sng" dirty="0" smtClean="0"/>
              <a:t>resolvió</a:t>
            </a:r>
            <a:r>
              <a:rPr lang="es-MX" sz="1400" b="1" dirty="0" smtClean="0"/>
              <a:t> </a:t>
            </a:r>
            <a:r>
              <a:rPr lang="es-MX" sz="1600" b="1" dirty="0" smtClean="0">
                <a:solidFill>
                  <a:srgbClr val="31859C"/>
                </a:solidFill>
              </a:rPr>
              <a:t>9 mil 056 recursos de revisión</a:t>
            </a:r>
            <a:r>
              <a:rPr lang="es-MX" sz="1400" b="1" dirty="0" smtClean="0">
                <a:solidFill>
                  <a:srgbClr val="31859C"/>
                </a:solidFill>
              </a:rPr>
              <a:t>, </a:t>
            </a:r>
            <a:r>
              <a:rPr lang="es-MX" sz="1400" b="1" dirty="0" smtClean="0"/>
              <a:t>mientras que los Órganos Garantes resolvieron un total de </a:t>
            </a:r>
            <a:r>
              <a:rPr lang="es-MX" sz="1600" b="1" dirty="0" smtClean="0">
                <a:solidFill>
                  <a:srgbClr val="31859C"/>
                </a:solidFill>
              </a:rPr>
              <a:t>17 mil 808</a:t>
            </a:r>
            <a:r>
              <a:rPr lang="es-MX" sz="1600" b="1" dirty="0" smtClean="0"/>
              <a:t>. </a:t>
            </a:r>
            <a:r>
              <a:rPr lang="es-MX" sz="1400" b="1" dirty="0" smtClean="0"/>
              <a:t>Del total de recursos de revisión resueltos, en el </a:t>
            </a:r>
            <a:r>
              <a:rPr lang="es-MX" sz="1600" b="1" dirty="0" smtClean="0">
                <a:solidFill>
                  <a:srgbClr val="31859C"/>
                </a:solidFill>
              </a:rPr>
              <a:t>25.3% </a:t>
            </a:r>
            <a:r>
              <a:rPr lang="es-MX" sz="1400" b="1" dirty="0" smtClean="0"/>
              <a:t>se resolvió revocar la respuesta. El comportamiento global según tipo de resolución dictada y materia se presenta a continuación:  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584744" y="6012245"/>
            <a:ext cx="431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</a:t>
            </a:r>
            <a:r>
              <a:rPr lang="es-MX" sz="800" dirty="0"/>
              <a:t>Solo aplica para Acceso a la información Pública</a:t>
            </a:r>
            <a:endParaRPr lang="es-MX" sz="800" dirty="0" smtClean="0"/>
          </a:p>
          <a:p>
            <a:r>
              <a:rPr lang="es-MX" sz="800" dirty="0" smtClean="0"/>
              <a:t>** Solo </a:t>
            </a:r>
            <a:r>
              <a:rPr lang="es-MX" sz="800" dirty="0"/>
              <a:t>aplica para Protección de Datos Personales</a:t>
            </a:r>
          </a:p>
        </p:txBody>
      </p:sp>
      <p:sp>
        <p:nvSpPr>
          <p:cNvPr id="47" name="19 CuadroTexto"/>
          <p:cNvSpPr txBox="1"/>
          <p:nvPr/>
        </p:nvSpPr>
        <p:spPr>
          <a:xfrm>
            <a:off x="506663" y="507772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Revocar la respuesta</a:t>
            </a:r>
          </a:p>
        </p:txBody>
      </p:sp>
      <p:sp>
        <p:nvSpPr>
          <p:cNvPr id="49" name="24 CuadroTexto"/>
          <p:cNvSpPr txBox="1"/>
          <p:nvPr/>
        </p:nvSpPr>
        <p:spPr>
          <a:xfrm>
            <a:off x="1802807" y="507772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Modificar la respuesta</a:t>
            </a:r>
          </a:p>
        </p:txBody>
      </p:sp>
      <p:sp>
        <p:nvSpPr>
          <p:cNvPr id="57" name="25 CuadroTexto"/>
          <p:cNvSpPr txBox="1"/>
          <p:nvPr/>
        </p:nvSpPr>
        <p:spPr>
          <a:xfrm>
            <a:off x="5403207" y="507772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Desechar el recurso</a:t>
            </a:r>
          </a:p>
        </p:txBody>
      </p:sp>
      <p:sp>
        <p:nvSpPr>
          <p:cNvPr id="58" name="26 CuadroTexto"/>
          <p:cNvSpPr txBox="1"/>
          <p:nvPr/>
        </p:nvSpPr>
        <p:spPr>
          <a:xfrm>
            <a:off x="7876879" y="507772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No </a:t>
            </a:r>
          </a:p>
          <a:p>
            <a:pPr algn="ctr"/>
            <a:r>
              <a:rPr lang="es-MX" sz="1200" b="1" dirty="0"/>
              <a:t>presentado</a:t>
            </a:r>
          </a:p>
        </p:txBody>
      </p:sp>
      <p:sp>
        <p:nvSpPr>
          <p:cNvPr id="59" name="28 CuadroTexto"/>
          <p:cNvSpPr txBox="1"/>
          <p:nvPr/>
        </p:nvSpPr>
        <p:spPr>
          <a:xfrm>
            <a:off x="2954935" y="516076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Sobreseimiento</a:t>
            </a:r>
          </a:p>
        </p:txBody>
      </p:sp>
      <p:sp>
        <p:nvSpPr>
          <p:cNvPr id="60" name="29 CuadroTexto"/>
          <p:cNvSpPr txBox="1"/>
          <p:nvPr/>
        </p:nvSpPr>
        <p:spPr>
          <a:xfrm>
            <a:off x="4179071" y="507772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Confirmar la respuesta</a:t>
            </a:r>
          </a:p>
        </p:txBody>
      </p:sp>
      <p:sp>
        <p:nvSpPr>
          <p:cNvPr id="61" name="30 CuadroTexto"/>
          <p:cNvSpPr txBox="1"/>
          <p:nvPr/>
        </p:nvSpPr>
        <p:spPr>
          <a:xfrm>
            <a:off x="6627343" y="507772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Verificación </a:t>
            </a:r>
            <a:r>
              <a:rPr lang="es-MX" sz="1200" b="1" dirty="0"/>
              <a:t>por falta de </a:t>
            </a:r>
            <a:r>
              <a:rPr lang="es-MX" sz="1200" b="1" dirty="0" smtClean="0"/>
              <a:t>respuesta*</a:t>
            </a:r>
            <a:endParaRPr lang="es-MX" sz="1200" b="1" dirty="0"/>
          </a:p>
        </p:txBody>
      </p:sp>
      <p:sp>
        <p:nvSpPr>
          <p:cNvPr id="62" name="31 CuadroTexto"/>
          <p:cNvSpPr txBox="1"/>
          <p:nvPr/>
        </p:nvSpPr>
        <p:spPr>
          <a:xfrm>
            <a:off x="9101015" y="514973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Otro</a:t>
            </a:r>
          </a:p>
        </p:txBody>
      </p:sp>
      <p:sp>
        <p:nvSpPr>
          <p:cNvPr id="63" name="Rectángulo redondeado 55"/>
          <p:cNvSpPr/>
          <p:nvPr/>
        </p:nvSpPr>
        <p:spPr>
          <a:xfrm>
            <a:off x="4570940" y="4523076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1" name="Rectángulo redondeado 56"/>
          <p:cNvSpPr/>
          <p:nvPr/>
        </p:nvSpPr>
        <p:spPr>
          <a:xfrm>
            <a:off x="5773999" y="4501658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Rectángulo redondeado 57"/>
          <p:cNvSpPr/>
          <p:nvPr/>
        </p:nvSpPr>
        <p:spPr>
          <a:xfrm>
            <a:off x="3356355" y="4514596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9" name="Rectángulo redondeado 58"/>
          <p:cNvSpPr/>
          <p:nvPr/>
        </p:nvSpPr>
        <p:spPr>
          <a:xfrm>
            <a:off x="2147533" y="4501658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0" name="Rectángulo redondeado 59"/>
          <p:cNvSpPr/>
          <p:nvPr/>
        </p:nvSpPr>
        <p:spPr>
          <a:xfrm>
            <a:off x="6982821" y="4501658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1" name="Rectángulo redondeado 60"/>
          <p:cNvSpPr/>
          <p:nvPr/>
        </p:nvSpPr>
        <p:spPr>
          <a:xfrm>
            <a:off x="8217043" y="4501658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2" name="Rectángulo redondeado 57"/>
          <p:cNvSpPr/>
          <p:nvPr/>
        </p:nvSpPr>
        <p:spPr>
          <a:xfrm>
            <a:off x="938711" y="4501658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3" name="Rectángulo redondeado 60"/>
          <p:cNvSpPr/>
          <p:nvPr/>
        </p:nvSpPr>
        <p:spPr>
          <a:xfrm>
            <a:off x="9425865" y="4501658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4" name="47 Imagen" descr="arch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335" y="4568576"/>
            <a:ext cx="360040" cy="360040"/>
          </a:xfrm>
          <a:prstGeom prst="rect">
            <a:avLst/>
          </a:prstGeom>
        </p:spPr>
      </p:pic>
      <p:pic>
        <p:nvPicPr>
          <p:cNvPr id="85" name="49 Imagen" descr="check list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4195" y="4545331"/>
            <a:ext cx="423491" cy="423491"/>
          </a:xfrm>
          <a:prstGeom prst="rect">
            <a:avLst/>
          </a:prstGeom>
        </p:spPr>
      </p:pic>
      <p:pic>
        <p:nvPicPr>
          <p:cNvPr id="86" name="50 Imagen" descr="desechar2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8843" y="4555502"/>
            <a:ext cx="360313" cy="360313"/>
          </a:xfrm>
          <a:prstGeom prst="rect">
            <a:avLst/>
          </a:prstGeom>
        </p:spPr>
      </p:pic>
      <p:pic>
        <p:nvPicPr>
          <p:cNvPr id="87" name="Imagen 62" descr="action, detail, info, more, others icon"/>
          <p:cNvPicPr/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15" y="4518218"/>
            <a:ext cx="447496" cy="41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52 Imagen" descr="modificar resp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792" y="4559917"/>
            <a:ext cx="351483" cy="351483"/>
          </a:xfrm>
          <a:prstGeom prst="rect">
            <a:avLst/>
          </a:prstGeom>
        </p:spPr>
      </p:pic>
      <p:pic>
        <p:nvPicPr>
          <p:cNvPr id="89" name="53 Imagen" descr="prohibido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1887" y="4555502"/>
            <a:ext cx="360313" cy="360313"/>
          </a:xfrm>
          <a:prstGeom prst="rect">
            <a:avLst/>
          </a:prstGeom>
        </p:spPr>
      </p:pic>
      <p:pic>
        <p:nvPicPr>
          <p:cNvPr id="90" name="54 Imagen" descr="retorno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965" y="4539912"/>
            <a:ext cx="391493" cy="391493"/>
          </a:xfrm>
          <a:prstGeom prst="rect">
            <a:avLst/>
          </a:prstGeom>
        </p:spPr>
      </p:pic>
      <p:sp>
        <p:nvSpPr>
          <p:cNvPr id="91" name="63 Rectángulo redondeado"/>
          <p:cNvSpPr/>
          <p:nvPr/>
        </p:nvSpPr>
        <p:spPr>
          <a:xfrm>
            <a:off x="904395" y="2243543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25.3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92" name="64 Rectángulo redondeado"/>
          <p:cNvSpPr/>
          <p:nvPr/>
        </p:nvSpPr>
        <p:spPr>
          <a:xfrm>
            <a:off x="2104544" y="2385330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22.7%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65 Rectángulo redondeado"/>
          <p:cNvSpPr/>
          <p:nvPr/>
        </p:nvSpPr>
        <p:spPr>
          <a:xfrm>
            <a:off x="3336267" y="2745000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17.2%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66 Rectángulo redondeado"/>
          <p:cNvSpPr/>
          <p:nvPr/>
        </p:nvSpPr>
        <p:spPr>
          <a:xfrm>
            <a:off x="4538157" y="3179647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11.8%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67 Rectángulo redondeado"/>
          <p:cNvSpPr/>
          <p:nvPr/>
        </p:nvSpPr>
        <p:spPr>
          <a:xfrm>
            <a:off x="5754093" y="3237703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11.4%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68 Rectángulo redondeado"/>
          <p:cNvSpPr/>
          <p:nvPr/>
        </p:nvSpPr>
        <p:spPr>
          <a:xfrm>
            <a:off x="6970225" y="3573065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5.8%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69 Rectángulo redondeado"/>
          <p:cNvSpPr/>
          <p:nvPr/>
        </p:nvSpPr>
        <p:spPr>
          <a:xfrm>
            <a:off x="8183390" y="3770538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3.3%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72 Rectángulo redondeado"/>
          <p:cNvSpPr/>
          <p:nvPr/>
        </p:nvSpPr>
        <p:spPr>
          <a:xfrm>
            <a:off x="9383258" y="3865894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2.4%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72 Rectángulo redondeado"/>
          <p:cNvSpPr/>
          <p:nvPr/>
        </p:nvSpPr>
        <p:spPr>
          <a:xfrm>
            <a:off x="10583126" y="4039402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0.1%</a:t>
            </a:r>
          </a:p>
        </p:txBody>
      </p:sp>
      <p:sp>
        <p:nvSpPr>
          <p:cNvPr id="100" name="AutoShape 12" descr="Resultado de imagen para VECTOR DATOS PERSONALES"/>
          <p:cNvSpPr>
            <a:spLocks noChangeAspect="1" noChangeArrowheads="1"/>
          </p:cNvSpPr>
          <p:nvPr/>
        </p:nvSpPr>
        <p:spPr bwMode="auto">
          <a:xfrm>
            <a:off x="5466831" y="334114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0707838" y="4467750"/>
            <a:ext cx="498117" cy="498117"/>
          </a:xfrm>
          <a:prstGeom prst="rect">
            <a:avLst/>
          </a:prstGeom>
        </p:spPr>
      </p:pic>
      <p:sp>
        <p:nvSpPr>
          <p:cNvPr id="102" name="Rectángulo redondeado 59"/>
          <p:cNvSpPr/>
          <p:nvPr/>
        </p:nvSpPr>
        <p:spPr>
          <a:xfrm>
            <a:off x="10635514" y="4501658"/>
            <a:ext cx="630000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3" name="30 CuadroTexto"/>
          <p:cNvSpPr txBox="1"/>
          <p:nvPr/>
        </p:nvSpPr>
        <p:spPr>
          <a:xfrm>
            <a:off x="10252393" y="504627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Ordenar </a:t>
            </a:r>
            <a:r>
              <a:rPr lang="es-MX" sz="1200" b="1" dirty="0"/>
              <a:t>la entrega de los datos </a:t>
            </a:r>
            <a:r>
              <a:rPr lang="es-MX" sz="1200" b="1" dirty="0" smtClean="0"/>
              <a:t>personales**</a:t>
            </a:r>
            <a:endParaRPr lang="es-MX" sz="1200" b="1" dirty="0"/>
          </a:p>
        </p:txBody>
      </p:sp>
      <p:sp>
        <p:nvSpPr>
          <p:cNvPr id="105" name="Rectángulo redondeado 104"/>
          <p:cNvSpPr/>
          <p:nvPr/>
        </p:nvSpPr>
        <p:spPr>
          <a:xfrm>
            <a:off x="584744" y="1870512"/>
            <a:ext cx="1296144" cy="3956212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6" name="Picture 2" descr="Imagen relacionada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4940" r="23423" b="12354"/>
          <a:stretch/>
        </p:blipFill>
        <p:spPr bwMode="auto">
          <a:xfrm>
            <a:off x="10752462" y="4543465"/>
            <a:ext cx="396103" cy="3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16 Imagen" descr="info trans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9DFBE"/>
              </a:clrFrom>
              <a:clrTo>
                <a:srgbClr val="F9DFB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0635" t="61435" r="1962" b="25973"/>
          <a:stretch>
            <a:fillRect/>
          </a:stretch>
        </p:blipFill>
        <p:spPr>
          <a:xfrm>
            <a:off x="7015333" y="4501658"/>
            <a:ext cx="548797" cy="506277"/>
          </a:xfrm>
          <a:prstGeom prst="rect">
            <a:avLst/>
          </a:prstGeom>
          <a:ln>
            <a:noFill/>
          </a:ln>
        </p:spPr>
      </p:pic>
      <p:pic>
        <p:nvPicPr>
          <p:cNvPr id="50" name="16 Imagen" descr="info trans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9DFBE"/>
              </a:clrFrom>
              <a:clrTo>
                <a:srgbClr val="F9DFBE">
                  <a:alpha val="0"/>
                </a:srgbClr>
              </a:clrTo>
            </a:clrChange>
            <a:biLevel thresh="75000"/>
          </a:blip>
          <a:srcRect l="80635" t="61435" r="1962" b="25973"/>
          <a:stretch>
            <a:fillRect/>
          </a:stretch>
        </p:blipFill>
        <p:spPr>
          <a:xfrm>
            <a:off x="6967334" y="2064631"/>
            <a:ext cx="594101" cy="548071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Imagen relacionada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4940" r="23423" b="12354"/>
          <a:stretch/>
        </p:blipFill>
        <p:spPr bwMode="auto">
          <a:xfrm>
            <a:off x="10379312" y="2083564"/>
            <a:ext cx="470036" cy="4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o 53"/>
          <p:cNvGrpSpPr/>
          <p:nvPr/>
        </p:nvGrpSpPr>
        <p:grpSpPr>
          <a:xfrm>
            <a:off x="7838659" y="2661337"/>
            <a:ext cx="1867943" cy="581740"/>
            <a:chOff x="1765949" y="4349979"/>
            <a:chExt cx="1605643" cy="588182"/>
          </a:xfrm>
        </p:grpSpPr>
        <p:cxnSp>
          <p:nvCxnSpPr>
            <p:cNvPr id="55" name="Conector recto 54"/>
            <p:cNvCxnSpPr/>
            <p:nvPr/>
          </p:nvCxnSpPr>
          <p:spPr>
            <a:xfrm rot="5400000">
              <a:off x="1614371" y="4501558"/>
              <a:ext cx="303157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rot="5400000">
              <a:off x="1614371" y="4786583"/>
              <a:ext cx="303156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ángulo 65"/>
            <p:cNvSpPr/>
            <p:nvPr/>
          </p:nvSpPr>
          <p:spPr>
            <a:xfrm>
              <a:off x="1796370" y="4358700"/>
              <a:ext cx="1239013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Acceso a la información</a:t>
              </a:r>
              <a:endParaRPr lang="es-MX" sz="900" dirty="0"/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1796370" y="4674496"/>
              <a:ext cx="1575222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Protección de datos personales</a:t>
              </a:r>
              <a:endParaRPr lang="es-MX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0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007591" y="110740"/>
            <a:ext cx="285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de revisión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, la causa</a:t>
            </a:r>
            <a:r>
              <a:rPr lang="es-MX" sz="1400" b="1" dirty="0" smtClean="0">
                <a:solidFill>
                  <a:srgbClr val="10253F"/>
                </a:solidFill>
              </a:rPr>
              <a:t> de interposición </a:t>
            </a:r>
            <a:r>
              <a:rPr lang="es-MX" sz="1600" b="1" dirty="0" smtClean="0">
                <a:solidFill>
                  <a:srgbClr val="31859C"/>
                </a:solidFill>
              </a:rPr>
              <a:t>“Falta de respuesta a una solicitud en los plazos establecidos” </a:t>
            </a:r>
            <a:r>
              <a:rPr lang="es-MX" sz="1400" b="1" dirty="0">
                <a:solidFill>
                  <a:srgbClr val="10253F"/>
                </a:solidFill>
              </a:rPr>
              <a:t>representó la mayor proporción de los </a:t>
            </a:r>
            <a:r>
              <a:rPr lang="es-MX" sz="1400" b="1" dirty="0" smtClean="0">
                <a:solidFill>
                  <a:srgbClr val="10253F"/>
                </a:solidFill>
              </a:rPr>
              <a:t>recursos de revisión en materia de </a:t>
            </a:r>
            <a:r>
              <a:rPr lang="es-MX" sz="1400" b="1" u="sng" dirty="0" smtClean="0">
                <a:solidFill>
                  <a:srgbClr val="10253F"/>
                </a:solidFill>
              </a:rPr>
              <a:t>acceso a la información pública </a:t>
            </a:r>
            <a:r>
              <a:rPr lang="es-MX" sz="1400" b="1" dirty="0" smtClean="0">
                <a:solidFill>
                  <a:srgbClr val="10253F"/>
                </a:solidFill>
              </a:rPr>
              <a:t>admitidos por los Órganos Garantes* (31.1%), </a:t>
            </a:r>
            <a:r>
              <a:rPr lang="es-MX" sz="1400" b="1" dirty="0">
                <a:solidFill>
                  <a:srgbClr val="10253F"/>
                </a:solidFill>
              </a:rPr>
              <a:t>mientras que su proporción en </a:t>
            </a:r>
            <a:r>
              <a:rPr lang="es-MX" sz="1400" b="1" dirty="0" smtClean="0">
                <a:solidFill>
                  <a:srgbClr val="10253F"/>
                </a:solidFill>
              </a:rPr>
              <a:t>resueltos </a:t>
            </a:r>
            <a:r>
              <a:rPr lang="es-MX" sz="1400" b="1" dirty="0">
                <a:solidFill>
                  <a:srgbClr val="10253F"/>
                </a:solidFill>
              </a:rPr>
              <a:t>fue del </a:t>
            </a:r>
            <a:r>
              <a:rPr lang="es-MX" sz="1400" b="1" dirty="0" smtClean="0">
                <a:solidFill>
                  <a:srgbClr val="10253F"/>
                </a:solidFill>
              </a:rPr>
              <a:t>23.1%. </a:t>
            </a:r>
            <a:r>
              <a:rPr lang="es-MX" sz="1400" b="1" dirty="0">
                <a:solidFill>
                  <a:srgbClr val="10253F"/>
                </a:solidFill>
              </a:rPr>
              <a:t>La distribución por tipo de </a:t>
            </a:r>
            <a:r>
              <a:rPr lang="es-MX" sz="1400" b="1" dirty="0" smtClean="0">
                <a:solidFill>
                  <a:srgbClr val="10253F"/>
                </a:solidFill>
              </a:rPr>
              <a:t>causa de interposición </a:t>
            </a:r>
            <a:r>
              <a:rPr lang="es-MX" sz="1400" b="1" dirty="0">
                <a:solidFill>
                  <a:srgbClr val="10253F"/>
                </a:solidFill>
              </a:rPr>
              <a:t>se presenta a continuación: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aphicFrame>
        <p:nvGraphicFramePr>
          <p:cNvPr id="38" name="Grá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31273"/>
              </p:ext>
            </p:extLst>
          </p:nvPr>
        </p:nvGraphicFramePr>
        <p:xfrm>
          <a:off x="288328" y="1923587"/>
          <a:ext cx="10604501" cy="409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1559496" y="2017875"/>
            <a:ext cx="9333333" cy="343288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41" name="Grupo 40"/>
          <p:cNvGrpSpPr/>
          <p:nvPr/>
        </p:nvGrpSpPr>
        <p:grpSpPr>
          <a:xfrm>
            <a:off x="7009226" y="3695438"/>
            <a:ext cx="2574654" cy="602780"/>
            <a:chOff x="9307748" y="5833073"/>
            <a:chExt cx="2574654" cy="602780"/>
          </a:xfrm>
        </p:grpSpPr>
        <p:sp>
          <p:nvSpPr>
            <p:cNvPr id="42" name="Rectángulo redondeado 41"/>
            <p:cNvSpPr/>
            <p:nvPr/>
          </p:nvSpPr>
          <p:spPr>
            <a:xfrm>
              <a:off x="9307749" y="5877273"/>
              <a:ext cx="172627" cy="195543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9307748" y="6211548"/>
              <a:ext cx="172627" cy="195543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9492858" y="5833073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10253F"/>
                  </a:solidFill>
                </a:rPr>
                <a:t>Recursos admitidos</a:t>
              </a:r>
              <a:endParaRPr lang="es-MX" sz="1200" b="1" dirty="0">
                <a:solidFill>
                  <a:srgbClr val="10253F"/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9506138" y="615885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31859C"/>
                  </a:solidFill>
                </a:rPr>
                <a:t>Recursos resueltos</a:t>
              </a:r>
              <a:endParaRPr lang="es-MX" sz="1200" b="1" dirty="0">
                <a:solidFill>
                  <a:srgbClr val="31859C"/>
                </a:solidFill>
              </a:endParaRPr>
            </a:p>
          </p:txBody>
        </p:sp>
      </p:grpSp>
      <p:pic>
        <p:nvPicPr>
          <p:cNvPr id="46" name="16 Imagen" descr="info trans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DFBE"/>
              </a:clrFrom>
              <a:clrTo>
                <a:srgbClr val="F9DFB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0635" t="61435" r="1962" b="25973"/>
          <a:stretch>
            <a:fillRect/>
          </a:stretch>
        </p:blipFill>
        <p:spPr>
          <a:xfrm>
            <a:off x="8963589" y="3935181"/>
            <a:ext cx="1713649" cy="1580876"/>
          </a:xfrm>
          <a:prstGeom prst="rect">
            <a:avLst/>
          </a:prstGeom>
          <a:ln>
            <a:noFill/>
          </a:ln>
        </p:spPr>
      </p:pic>
      <p:sp>
        <p:nvSpPr>
          <p:cNvPr id="47" name="58 CuadroTexto"/>
          <p:cNvSpPr txBox="1"/>
          <p:nvPr/>
        </p:nvSpPr>
        <p:spPr>
          <a:xfrm>
            <a:off x="767408" y="6063679"/>
            <a:ext cx="4320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No se presenta información del INAI</a:t>
            </a:r>
          </a:p>
        </p:txBody>
      </p:sp>
      <p:sp>
        <p:nvSpPr>
          <p:cNvPr id="15" name="58 CuadroTexto"/>
          <p:cNvSpPr txBox="1"/>
          <p:nvPr/>
        </p:nvSpPr>
        <p:spPr>
          <a:xfrm>
            <a:off x="6572349" y="516881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NOTA: No se esquematiza información correspondiente a la opción “No especificado”, la cual representa el 21.9% de los recursos admitidos y el 23.0% de los resueltos.</a:t>
            </a:r>
          </a:p>
        </p:txBody>
      </p:sp>
    </p:spTree>
    <p:extLst>
      <p:ext uri="{BB962C8B-B14F-4D97-AF65-F5344CB8AC3E}">
        <p14:creationId xmlns:p14="http://schemas.microsoft.com/office/powerpoint/2010/main" val="9643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adroTexto 45"/>
          <p:cNvSpPr txBox="1"/>
          <p:nvPr/>
        </p:nvSpPr>
        <p:spPr>
          <a:xfrm>
            <a:off x="337062" y="908720"/>
            <a:ext cx="1151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El objetivo general del Censo Nacional de Transparencia, Acceso a la Información Pública y Protección de Datos Personales 2017 es el siguiente:</a:t>
            </a:r>
            <a:endParaRPr lang="es-MX" sz="1400" b="1" dirty="0">
              <a:solidFill>
                <a:srgbClr val="10253F"/>
              </a:solidFill>
            </a:endParaRPr>
          </a:p>
        </p:txBody>
      </p:sp>
      <p:sp>
        <p:nvSpPr>
          <p:cNvPr id="25" name="18 Rectángulo redondeado"/>
          <p:cNvSpPr/>
          <p:nvPr/>
        </p:nvSpPr>
        <p:spPr>
          <a:xfrm>
            <a:off x="3824752" y="1466604"/>
            <a:ext cx="4536504" cy="432048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Generar información estadística y geográfica de la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2 Rectángulo redondeado"/>
          <p:cNvSpPr/>
          <p:nvPr/>
        </p:nvSpPr>
        <p:spPr>
          <a:xfrm>
            <a:off x="1159799" y="2042668"/>
            <a:ext cx="136815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Gestión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3 Rectángulo redondeado"/>
          <p:cNvSpPr/>
          <p:nvPr/>
        </p:nvSpPr>
        <p:spPr>
          <a:xfrm>
            <a:off x="9656743" y="2042668"/>
            <a:ext cx="136815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Desempeño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6 Forma"/>
          <p:cNvCxnSpPr/>
          <p:nvPr/>
        </p:nvCxnSpPr>
        <p:spPr>
          <a:xfrm rot="10800000" flipV="1">
            <a:off x="1915883" y="1682627"/>
            <a:ext cx="1908212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7 Forma"/>
          <p:cNvCxnSpPr/>
          <p:nvPr/>
        </p:nvCxnSpPr>
        <p:spPr>
          <a:xfrm rot="10800000" flipH="1" flipV="1">
            <a:off x="8361913" y="1682627"/>
            <a:ext cx="1908212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8 Rectángulo redondeado"/>
          <p:cNvSpPr/>
          <p:nvPr/>
        </p:nvSpPr>
        <p:spPr>
          <a:xfrm>
            <a:off x="3500716" y="2042668"/>
            <a:ext cx="5184576" cy="64800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MX" sz="1400" b="1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el Instituto Nacional de Transparencia, Acceso a la Información y Protección de Datos Personales, y de los Órganos Garantes de las Entidades Federativas</a:t>
            </a:r>
            <a:endParaRPr lang="es-MX" sz="1400" b="1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2599959" y="2258692"/>
            <a:ext cx="864096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3 Conector recto de flecha"/>
          <p:cNvCxnSpPr/>
          <p:nvPr/>
        </p:nvCxnSpPr>
        <p:spPr>
          <a:xfrm flipH="1">
            <a:off x="8720639" y="2258692"/>
            <a:ext cx="864096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4 Rectángulo redondeado"/>
          <p:cNvSpPr/>
          <p:nvPr/>
        </p:nvSpPr>
        <p:spPr>
          <a:xfrm>
            <a:off x="4148788" y="2852936"/>
            <a:ext cx="3888432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específicamente en las funciones de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801073" y="5211616"/>
            <a:ext cx="10583862" cy="57546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la finalidad que dicha información se vincule con el quehacer gubernamental dentro del proceso de diseño, implementación, monitoreo y evaluación de las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políticas públicas de alcance nacional 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los referidos temas.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7 CuadroTexto"/>
          <p:cNvSpPr txBox="1">
            <a:spLocks noChangeArrowheads="1"/>
          </p:cNvSpPr>
          <p:nvPr/>
        </p:nvSpPr>
        <p:spPr bwMode="auto">
          <a:xfrm>
            <a:off x="9565693" y="110740"/>
            <a:ext cx="2298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Objetivo general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4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35" name="6 Elipse"/>
          <p:cNvSpPr/>
          <p:nvPr/>
        </p:nvSpPr>
        <p:spPr>
          <a:xfrm>
            <a:off x="1163042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7 Elipse"/>
          <p:cNvSpPr/>
          <p:nvPr/>
        </p:nvSpPr>
        <p:spPr>
          <a:xfrm>
            <a:off x="4042512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9 Elipse"/>
          <p:cNvSpPr/>
          <p:nvPr/>
        </p:nvSpPr>
        <p:spPr>
          <a:xfrm>
            <a:off x="6921982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11 Elipse"/>
          <p:cNvSpPr/>
          <p:nvPr/>
        </p:nvSpPr>
        <p:spPr>
          <a:xfrm>
            <a:off x="9801453" y="3842471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CuadroTexto 10"/>
          <p:cNvSpPr txBox="1"/>
          <p:nvPr/>
        </p:nvSpPr>
        <p:spPr>
          <a:xfrm>
            <a:off x="1035025" y="3363882"/>
            <a:ext cx="147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Gobierno</a:t>
            </a:r>
            <a:endParaRPr lang="es-MX" sz="1400" b="1" dirty="0" smtClean="0">
              <a:solidFill>
                <a:srgbClr val="31859C"/>
              </a:solidFill>
            </a:endParaRPr>
          </a:p>
        </p:txBody>
      </p:sp>
      <p:sp>
        <p:nvSpPr>
          <p:cNvPr id="45" name="CuadroTexto 10"/>
          <p:cNvSpPr txBox="1"/>
          <p:nvPr/>
        </p:nvSpPr>
        <p:spPr>
          <a:xfrm>
            <a:off x="3914495" y="3310110"/>
            <a:ext cx="147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Transparencia</a:t>
            </a:r>
          </a:p>
        </p:txBody>
      </p:sp>
      <p:sp>
        <p:nvSpPr>
          <p:cNvPr id="49" name="CuadroTexto 10"/>
          <p:cNvSpPr txBox="1"/>
          <p:nvPr/>
        </p:nvSpPr>
        <p:spPr>
          <a:xfrm>
            <a:off x="6705072" y="326371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Acceso a la información </a:t>
            </a:r>
          </a:p>
        </p:txBody>
      </p:sp>
      <p:sp>
        <p:nvSpPr>
          <p:cNvPr id="50" name="CuadroTexto 10"/>
          <p:cNvSpPr txBox="1"/>
          <p:nvPr/>
        </p:nvSpPr>
        <p:spPr>
          <a:xfrm>
            <a:off x="9585082" y="326371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10253F"/>
                </a:solidFill>
              </a:rPr>
              <a:t>Protección de datos personales</a:t>
            </a:r>
          </a:p>
        </p:txBody>
      </p:sp>
      <p:pic>
        <p:nvPicPr>
          <p:cNvPr id="54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35" y="4068445"/>
            <a:ext cx="7207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sultado de imagen para icono transparenc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12" y="3960841"/>
            <a:ext cx="1203080" cy="9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sultado de imagen para icono carpet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51" y="393592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4940" r="23423" b="12354"/>
          <a:stretch/>
        </p:blipFill>
        <p:spPr bwMode="auto">
          <a:xfrm>
            <a:off x="10017130" y="4048921"/>
            <a:ext cx="792088" cy="6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007591" y="110740"/>
            <a:ext cx="285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de revisión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Para </a:t>
            </a:r>
            <a:r>
              <a:rPr lang="es-MX" sz="1600" b="1" dirty="0" smtClean="0">
                <a:solidFill>
                  <a:srgbClr val="31859C"/>
                </a:solidFill>
              </a:rPr>
              <a:t>2015 y 2016</a:t>
            </a:r>
            <a:r>
              <a:rPr lang="es-MX" sz="1400" b="1" dirty="0" smtClean="0">
                <a:solidFill>
                  <a:srgbClr val="10253F"/>
                </a:solidFill>
              </a:rPr>
              <a:t>, el porcentaje de resolución* de las tres causas de interposición de recursos de revisión en materia de </a:t>
            </a:r>
            <a:r>
              <a:rPr lang="es-MX" sz="1400" b="1" u="sng" dirty="0" smtClean="0">
                <a:solidFill>
                  <a:srgbClr val="10253F"/>
                </a:solidFill>
              </a:rPr>
              <a:t>acceso a la información</a:t>
            </a:r>
            <a:r>
              <a:rPr lang="es-MX" sz="1400" b="1" dirty="0" smtClean="0">
                <a:solidFill>
                  <a:srgbClr val="10253F"/>
                </a:solidFill>
              </a:rPr>
              <a:t> más frecuentes se presenta a continuación: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pic>
        <p:nvPicPr>
          <p:cNvPr id="46" name="16 Imagen" descr="info tran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DFBE"/>
              </a:clrFrom>
              <a:clrTo>
                <a:srgbClr val="F9DFB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0635" t="61435" r="1962" b="25973"/>
          <a:stretch>
            <a:fillRect/>
          </a:stretch>
        </p:blipFill>
        <p:spPr>
          <a:xfrm>
            <a:off x="9579010" y="2017003"/>
            <a:ext cx="1713649" cy="1580876"/>
          </a:xfrm>
          <a:prstGeom prst="rect">
            <a:avLst/>
          </a:prstGeom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309115" y="5733256"/>
            <a:ext cx="427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El porcentaje de resolución se obtiene de la división de los recursos resueltos entre los recursos admitidos durante el año de referencia.</a:t>
            </a:r>
          </a:p>
          <a:p>
            <a:r>
              <a:rPr lang="es-MX" sz="800" dirty="0" smtClean="0"/>
              <a:t>NOTA: No se presenta información del INAI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548190"/>
              </p:ext>
            </p:extLst>
          </p:nvPr>
        </p:nvGraphicFramePr>
        <p:xfrm>
          <a:off x="1487170" y="2608570"/>
          <a:ext cx="9211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785042" y="2017003"/>
            <a:ext cx="2574654" cy="602780"/>
            <a:chOff x="9307748" y="5833073"/>
            <a:chExt cx="2574654" cy="602780"/>
          </a:xfrm>
        </p:grpSpPr>
        <p:sp>
          <p:nvSpPr>
            <p:cNvPr id="18" name="Rectángulo redondeado 17"/>
            <p:cNvSpPr/>
            <p:nvPr/>
          </p:nvSpPr>
          <p:spPr>
            <a:xfrm>
              <a:off x="9307749" y="5877273"/>
              <a:ext cx="172627" cy="195543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9307748" y="6211548"/>
              <a:ext cx="172627" cy="195543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9492858" y="5833073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10253F"/>
                  </a:solidFill>
                </a:rPr>
                <a:t>2015</a:t>
              </a:r>
              <a:endParaRPr lang="es-MX" sz="1200" b="1" dirty="0">
                <a:solidFill>
                  <a:srgbClr val="10253F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506138" y="615885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31859C"/>
                  </a:solidFill>
                </a:rPr>
                <a:t>2016</a:t>
              </a:r>
              <a:endParaRPr lang="es-MX" sz="1200" b="1" dirty="0">
                <a:solidFill>
                  <a:srgbClr val="31859C"/>
                </a:solidFill>
              </a:endParaRPr>
            </a:p>
          </p:txBody>
        </p:sp>
      </p:grpSp>
      <p:sp>
        <p:nvSpPr>
          <p:cNvPr id="29" name="CuadroTexto 196"/>
          <p:cNvSpPr txBox="1"/>
          <p:nvPr/>
        </p:nvSpPr>
        <p:spPr>
          <a:xfrm>
            <a:off x="7678229" y="1903967"/>
            <a:ext cx="35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rgbClr val="31859C"/>
                </a:solidFill>
                <a:latin typeface="Century Gothic" panose="020B0502020202020204" pitchFamily="34" charset="0"/>
              </a:rPr>
              <a:t>2015: </a:t>
            </a:r>
            <a:r>
              <a:rPr lang="es-MX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94.5% </a:t>
            </a:r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porcentaje de resolución</a:t>
            </a:r>
          </a:p>
          <a:p>
            <a:pPr algn="r"/>
            <a:r>
              <a:rPr lang="es-MX" b="1" dirty="0" smtClean="0">
                <a:solidFill>
                  <a:srgbClr val="31859C"/>
                </a:solidFill>
                <a:latin typeface="Century Gothic" panose="020B0502020202020204" pitchFamily="34" charset="0"/>
              </a:rPr>
              <a:t>2016</a:t>
            </a:r>
            <a:r>
              <a:rPr lang="es-MX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: 86.4% </a:t>
            </a:r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porcentaje de resolución</a:t>
            </a:r>
            <a:endParaRPr lang="es-MX" sz="12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892239" y="1473930"/>
            <a:ext cx="7181216" cy="2328224"/>
            <a:chOff x="1891937" y="1563843"/>
            <a:chExt cx="7181216" cy="2328224"/>
          </a:xfrm>
        </p:grpSpPr>
        <p:graphicFrame>
          <p:nvGraphicFramePr>
            <p:cNvPr id="36" name="Gráfico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9106530"/>
                </p:ext>
              </p:extLst>
            </p:nvPr>
          </p:nvGraphicFramePr>
          <p:xfrm>
            <a:off x="1891937" y="1563843"/>
            <a:ext cx="7181216" cy="2328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7" name="CuadroTexto 36"/>
            <p:cNvSpPr txBox="1"/>
            <p:nvPr/>
          </p:nvSpPr>
          <p:spPr>
            <a:xfrm>
              <a:off x="3135984" y="2055168"/>
              <a:ext cx="6061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40.2%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136970" y="2878581"/>
              <a:ext cx="6061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16.8%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002424" y="2055168"/>
              <a:ext cx="6061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59.8%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873462" y="2878581"/>
              <a:ext cx="6061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83.2%</a:t>
              </a:r>
              <a:endParaRPr lang="es-MX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Resultado de imagen para icono justic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07" y="1759122"/>
            <a:ext cx="878181" cy="8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215388" y="110740"/>
            <a:ext cx="364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de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inconformidad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Durante el año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fueron interpuestos </a:t>
            </a:r>
            <a:r>
              <a:rPr lang="es-MX" sz="1600" b="1" dirty="0" smtClean="0">
                <a:solidFill>
                  <a:srgbClr val="31859C"/>
                </a:solidFill>
              </a:rPr>
              <a:t>420 </a:t>
            </a:r>
            <a:r>
              <a:rPr lang="es-MX" sz="1600" b="1" dirty="0">
                <a:solidFill>
                  <a:srgbClr val="31859C"/>
                </a:solidFill>
              </a:rPr>
              <a:t>juicios de </a:t>
            </a:r>
            <a:r>
              <a:rPr lang="es-MX" sz="1600" b="1" dirty="0" smtClean="0">
                <a:solidFill>
                  <a:srgbClr val="31859C"/>
                </a:solidFill>
              </a:rPr>
              <a:t>nulidad y de amparo </a:t>
            </a:r>
            <a:r>
              <a:rPr lang="es-MX" sz="1400" b="1" dirty="0">
                <a:solidFill>
                  <a:srgbClr val="10253F"/>
                </a:solidFill>
              </a:rPr>
              <a:t>contra las resoluciones de los Órganos Garantes a nivel federal y </a:t>
            </a:r>
            <a:r>
              <a:rPr lang="es-MX" sz="1400" b="1" dirty="0" smtClean="0">
                <a:solidFill>
                  <a:srgbClr val="10253F"/>
                </a:solidFill>
              </a:rPr>
              <a:t>estatal*. </a:t>
            </a:r>
            <a:r>
              <a:rPr lang="es-MX" sz="1400" b="1" dirty="0">
                <a:solidFill>
                  <a:srgbClr val="10253F"/>
                </a:solidFill>
              </a:rPr>
              <a:t>Del total, </a:t>
            </a:r>
            <a:r>
              <a:rPr lang="es-MX" sz="1600" b="1" dirty="0" smtClean="0">
                <a:solidFill>
                  <a:srgbClr val="31859C"/>
                </a:solidFill>
              </a:rPr>
              <a:t>30.2% </a:t>
            </a:r>
            <a:r>
              <a:rPr lang="es-MX" sz="1400" b="1" dirty="0" smtClean="0">
                <a:solidFill>
                  <a:srgbClr val="10253F"/>
                </a:solidFill>
              </a:rPr>
              <a:t>correspondieron a juicios de nulidad y </a:t>
            </a:r>
            <a:r>
              <a:rPr lang="es-MX" sz="1600" b="1" dirty="0" smtClean="0">
                <a:solidFill>
                  <a:srgbClr val="31859C"/>
                </a:solidFill>
              </a:rPr>
              <a:t>69.8% </a:t>
            </a:r>
            <a:r>
              <a:rPr lang="es-MX" sz="1400" b="1" dirty="0" smtClean="0">
                <a:solidFill>
                  <a:srgbClr val="10253F"/>
                </a:solidFill>
              </a:rPr>
              <a:t>a juicios de amparo:</a:t>
            </a:r>
            <a:endParaRPr lang="es-MX" sz="1400" b="1" dirty="0">
              <a:solidFill>
                <a:srgbClr val="10253F"/>
              </a:solidFill>
            </a:endParaRPr>
          </a:p>
        </p:txBody>
      </p:sp>
      <p:sp>
        <p:nvSpPr>
          <p:cNvPr id="39" name="CuadroTexto 196"/>
          <p:cNvSpPr txBox="1"/>
          <p:nvPr/>
        </p:nvSpPr>
        <p:spPr>
          <a:xfrm>
            <a:off x="581439" y="1840346"/>
            <a:ext cx="220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INAI: 241</a:t>
            </a:r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 juicios</a:t>
            </a:r>
          </a:p>
          <a:p>
            <a:r>
              <a:rPr lang="es-MX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OG’s: 179 </a:t>
            </a:r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juicios</a:t>
            </a:r>
            <a:endParaRPr lang="es-MX" sz="12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8438037" y="2134776"/>
            <a:ext cx="3367034" cy="1888788"/>
            <a:chOff x="8453445" y="1889774"/>
            <a:chExt cx="3367034" cy="1888788"/>
          </a:xfrm>
        </p:grpSpPr>
        <p:sp>
          <p:nvSpPr>
            <p:cNvPr id="4" name="Rectángulo redondeado 3"/>
            <p:cNvSpPr/>
            <p:nvPr/>
          </p:nvSpPr>
          <p:spPr>
            <a:xfrm>
              <a:off x="8453445" y="1931073"/>
              <a:ext cx="3367034" cy="1847489"/>
            </a:xfrm>
            <a:prstGeom prst="roundRect">
              <a:avLst/>
            </a:prstGeom>
            <a:solidFill>
              <a:srgbClr val="10253F"/>
            </a:solidFill>
            <a:ln w="1905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aphicFrame>
          <p:nvGraphicFramePr>
            <p:cNvPr id="44" name="Gráfico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8830883"/>
                </p:ext>
              </p:extLst>
            </p:nvPr>
          </p:nvGraphicFramePr>
          <p:xfrm>
            <a:off x="8610583" y="1889774"/>
            <a:ext cx="3186000" cy="18149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CuadroTexto 196"/>
            <p:cNvSpPr txBox="1"/>
            <p:nvPr/>
          </p:nvSpPr>
          <p:spPr>
            <a:xfrm rot="16200000">
              <a:off x="8298181" y="2373461"/>
              <a:ext cx="1223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255</a:t>
              </a:r>
              <a:r>
                <a:rPr lang="es-MX" sz="11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juicios*</a:t>
              </a:r>
            </a:p>
          </p:txBody>
        </p:sp>
        <p:sp>
          <p:nvSpPr>
            <p:cNvPr id="34" name="CuadroTexto 196"/>
            <p:cNvSpPr txBox="1"/>
            <p:nvPr/>
          </p:nvSpPr>
          <p:spPr>
            <a:xfrm rot="16200000">
              <a:off x="9748442" y="2373461"/>
              <a:ext cx="1223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420</a:t>
              </a:r>
              <a:r>
                <a:rPr lang="es-MX" sz="11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juicios*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81439" y="3375700"/>
            <a:ext cx="11384703" cy="2501572"/>
            <a:chOff x="479376" y="3345011"/>
            <a:chExt cx="11384703" cy="2501572"/>
          </a:xfrm>
        </p:grpSpPr>
        <p:graphicFrame>
          <p:nvGraphicFramePr>
            <p:cNvPr id="42" name="Gráfico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1134554"/>
                </p:ext>
              </p:extLst>
            </p:nvPr>
          </p:nvGraphicFramePr>
          <p:xfrm>
            <a:off x="479376" y="3345011"/>
            <a:ext cx="11384703" cy="2501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9" name="Grupo 8"/>
            <p:cNvGrpSpPr/>
            <p:nvPr/>
          </p:nvGrpSpPr>
          <p:grpSpPr>
            <a:xfrm>
              <a:off x="479376" y="3449570"/>
              <a:ext cx="3120469" cy="2321511"/>
              <a:chOff x="479376" y="3449570"/>
              <a:chExt cx="3120469" cy="2321511"/>
            </a:xfrm>
          </p:grpSpPr>
          <p:sp>
            <p:nvSpPr>
              <p:cNvPr id="2" name="Rectángulo redondeado 1"/>
              <p:cNvSpPr/>
              <p:nvPr/>
            </p:nvSpPr>
            <p:spPr>
              <a:xfrm>
                <a:off x="479376" y="3449570"/>
                <a:ext cx="3120469" cy="2321511"/>
              </a:xfrm>
              <a:prstGeom prst="roundRect">
                <a:avLst/>
              </a:prstGeom>
              <a:noFill/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1566473" y="528416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83.6%</a:t>
                </a:r>
                <a:endParaRPr lang="es-MX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7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508656" y="110740"/>
            <a:ext cx="4355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edidas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de apremio y sanciones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33" name="CuadroTexto 6"/>
          <p:cNvSpPr txBox="1"/>
          <p:nvPr/>
        </p:nvSpPr>
        <p:spPr>
          <a:xfrm>
            <a:off x="337062" y="938702"/>
            <a:ext cx="1151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Durante el año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dictaron </a:t>
            </a:r>
            <a:r>
              <a:rPr lang="es-MX" sz="1600" b="1" dirty="0">
                <a:solidFill>
                  <a:srgbClr val="31859C"/>
                </a:solidFill>
              </a:rPr>
              <a:t>749 medidas de </a:t>
            </a:r>
            <a:r>
              <a:rPr lang="es-MX" sz="1600" b="1" dirty="0" smtClean="0">
                <a:solidFill>
                  <a:srgbClr val="31859C"/>
                </a:solidFill>
              </a:rPr>
              <a:t>apremio </a:t>
            </a:r>
            <a:r>
              <a:rPr lang="es-MX" sz="1400" b="1" dirty="0" smtClean="0">
                <a:solidFill>
                  <a:srgbClr val="10253F"/>
                </a:solidFill>
              </a:rPr>
              <a:t>por </a:t>
            </a:r>
            <a:r>
              <a:rPr lang="es-MX" sz="1400" b="1" dirty="0">
                <a:solidFill>
                  <a:srgbClr val="10253F"/>
                </a:solidFill>
              </a:rPr>
              <a:t>parte de los Ó</a:t>
            </a:r>
            <a:r>
              <a:rPr lang="es-MX" sz="1400" b="1" dirty="0" smtClean="0">
                <a:solidFill>
                  <a:srgbClr val="10253F"/>
                </a:solidFill>
              </a:rPr>
              <a:t>rganos Garantes* </a:t>
            </a:r>
            <a:r>
              <a:rPr lang="es-MX" sz="1400" b="1" dirty="0">
                <a:solidFill>
                  <a:srgbClr val="10253F"/>
                </a:solidFill>
              </a:rPr>
              <a:t>a los servidores públicos por el incumplimiento de </a:t>
            </a:r>
            <a:r>
              <a:rPr lang="es-MX" sz="1400" b="1" dirty="0" smtClean="0">
                <a:solidFill>
                  <a:srgbClr val="10253F"/>
                </a:solidFill>
              </a:rPr>
              <a:t>determinaciones en </a:t>
            </a:r>
            <a:r>
              <a:rPr lang="es-MX" sz="1400" b="1" dirty="0">
                <a:solidFill>
                  <a:srgbClr val="10253F"/>
                </a:solidFill>
              </a:rPr>
              <a:t>materia de </a:t>
            </a:r>
            <a:r>
              <a:rPr lang="es-MX" sz="1400" b="1" u="sng" dirty="0">
                <a:solidFill>
                  <a:srgbClr val="10253F"/>
                </a:solidFill>
              </a:rPr>
              <a:t>acceso a la </a:t>
            </a:r>
            <a:r>
              <a:rPr lang="es-MX" sz="1400" b="1" u="sng" dirty="0" smtClean="0">
                <a:solidFill>
                  <a:srgbClr val="10253F"/>
                </a:solidFill>
              </a:rPr>
              <a:t>información pública</a:t>
            </a:r>
            <a:r>
              <a:rPr lang="es-MX" sz="1400" b="1" dirty="0" smtClean="0">
                <a:solidFill>
                  <a:srgbClr val="10253F"/>
                </a:solidFill>
              </a:rPr>
              <a:t>. Asimismo, se aplicaron </a:t>
            </a:r>
            <a:r>
              <a:rPr lang="es-MX" sz="1600" b="1" dirty="0" smtClean="0">
                <a:solidFill>
                  <a:srgbClr val="31859C"/>
                </a:solidFill>
              </a:rPr>
              <a:t>399 sanciones</a:t>
            </a:r>
            <a:r>
              <a:rPr lang="es-MX" sz="1400" b="1" dirty="0" smtClean="0">
                <a:solidFill>
                  <a:srgbClr val="10253F"/>
                </a:solidFill>
              </a:rPr>
              <a:t> en dicha materia</a:t>
            </a:r>
            <a:r>
              <a:rPr lang="es-MX" sz="1600" b="1" dirty="0" smtClean="0"/>
              <a:t>,</a:t>
            </a:r>
            <a:r>
              <a:rPr lang="es-MX" sz="1600" b="1" dirty="0" smtClean="0">
                <a:solidFill>
                  <a:srgbClr val="31859C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siendo el </a:t>
            </a:r>
            <a:r>
              <a:rPr lang="es-MX" sz="1600" b="1" dirty="0" smtClean="0">
                <a:solidFill>
                  <a:srgbClr val="31859C"/>
                </a:solidFill>
              </a:rPr>
              <a:t>73.4% </a:t>
            </a:r>
            <a:r>
              <a:rPr lang="es-MX" sz="1400" b="1" dirty="0" smtClean="0">
                <a:solidFill>
                  <a:srgbClr val="10253F"/>
                </a:solidFill>
              </a:rPr>
              <a:t>sanciones económicas*:  </a:t>
            </a:r>
            <a:endParaRPr lang="es-MX" sz="1400" b="1" dirty="0">
              <a:solidFill>
                <a:srgbClr val="10253F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542765" y="6082039"/>
            <a:ext cx="4320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* El INAI no dictó medidas de apremio </a:t>
            </a:r>
            <a:r>
              <a:rPr lang="es-MX" sz="800" dirty="0" smtClean="0"/>
              <a:t>ni aplicó sanciones a servidores públicos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67408" y="2107177"/>
            <a:ext cx="6025674" cy="4033028"/>
            <a:chOff x="1668077" y="1825137"/>
            <a:chExt cx="6025674" cy="4033028"/>
          </a:xfrm>
        </p:grpSpPr>
        <p:graphicFrame>
          <p:nvGraphicFramePr>
            <p:cNvPr id="48" name="7 Gráfico"/>
            <p:cNvGraphicFramePr/>
            <p:nvPr>
              <p:extLst>
                <p:ext uri="{D42A27DB-BD31-4B8C-83A1-F6EECF244321}">
                  <p14:modId xmlns:p14="http://schemas.microsoft.com/office/powerpoint/2010/main" val="1729710248"/>
                </p:ext>
              </p:extLst>
            </p:nvPr>
          </p:nvGraphicFramePr>
          <p:xfrm>
            <a:off x="2391344" y="1825137"/>
            <a:ext cx="5302407" cy="403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9" name="51 CuadroTexto"/>
            <p:cNvSpPr txBox="1"/>
            <p:nvPr/>
          </p:nvSpPr>
          <p:spPr>
            <a:xfrm>
              <a:off x="2545808" y="2258277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rgbClr val="10253F"/>
                  </a:solidFill>
                </a:rPr>
                <a:t>Amonestación pública</a:t>
              </a:r>
            </a:p>
          </p:txBody>
        </p:sp>
        <p:sp>
          <p:nvSpPr>
            <p:cNvPr id="82" name="65 CuadroTexto"/>
            <p:cNvSpPr txBox="1"/>
            <p:nvPr/>
          </p:nvSpPr>
          <p:spPr>
            <a:xfrm>
              <a:off x="6051470" y="2196722"/>
              <a:ext cx="935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2">
                      <a:lumMod val="50000"/>
                    </a:schemeClr>
                  </a:solidFill>
                </a:rPr>
                <a:t>47.4%</a:t>
              </a:r>
            </a:p>
          </p:txBody>
        </p:sp>
        <p:sp>
          <p:nvSpPr>
            <p:cNvPr id="83" name="66 CuadroTexto"/>
            <p:cNvSpPr txBox="1"/>
            <p:nvPr/>
          </p:nvSpPr>
          <p:spPr>
            <a:xfrm>
              <a:off x="4878893" y="3166943"/>
              <a:ext cx="124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006887"/>
                  </a:solidFill>
                </a:rPr>
                <a:t>24.6%</a:t>
              </a:r>
            </a:p>
          </p:txBody>
        </p:sp>
        <p:sp>
          <p:nvSpPr>
            <p:cNvPr id="84" name="67 CuadroTexto"/>
            <p:cNvSpPr txBox="1"/>
            <p:nvPr/>
          </p:nvSpPr>
          <p:spPr>
            <a:xfrm>
              <a:off x="4178296" y="4120030"/>
              <a:ext cx="1243775" cy="344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31859C"/>
                  </a:solidFill>
                </a:rPr>
                <a:t>17.1%</a:t>
              </a:r>
            </a:p>
          </p:txBody>
        </p:sp>
        <p:sp>
          <p:nvSpPr>
            <p:cNvPr id="85" name="68 CuadroTexto"/>
            <p:cNvSpPr txBox="1"/>
            <p:nvPr/>
          </p:nvSpPr>
          <p:spPr>
            <a:xfrm>
              <a:off x="3589924" y="5088489"/>
              <a:ext cx="1243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>
                      <a:lumMod val="65000"/>
                    </a:schemeClr>
                  </a:solidFill>
                </a:rPr>
                <a:t>10.9%</a:t>
              </a: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1671264" y="2088721"/>
              <a:ext cx="720080" cy="668162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87" name="Grupo 86"/>
            <p:cNvGrpSpPr/>
            <p:nvPr/>
          </p:nvGrpSpPr>
          <p:grpSpPr>
            <a:xfrm>
              <a:off x="1710869" y="2147054"/>
              <a:ext cx="634497" cy="586566"/>
              <a:chOff x="1315753" y="2059675"/>
              <a:chExt cx="720080" cy="806530"/>
            </a:xfrm>
          </p:grpSpPr>
          <p:pic>
            <p:nvPicPr>
              <p:cNvPr id="88" name="14 Imagen" descr="sanción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1315753" y="2059675"/>
                <a:ext cx="720080" cy="806530"/>
              </a:xfrm>
              <a:prstGeom prst="rect">
                <a:avLst/>
              </a:prstGeom>
            </p:spPr>
          </p:pic>
          <p:pic>
            <p:nvPicPr>
              <p:cNvPr id="89" name="62 Imagen" descr="mundo 2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1495940" y="2143938"/>
                <a:ext cx="204165" cy="228677"/>
              </a:xfrm>
              <a:prstGeom prst="rect">
                <a:avLst/>
              </a:prstGeom>
            </p:spPr>
          </p:pic>
        </p:grpSp>
        <p:sp>
          <p:nvSpPr>
            <p:cNvPr id="93" name="Rectángulo redondeado 92"/>
            <p:cNvSpPr/>
            <p:nvPr/>
          </p:nvSpPr>
          <p:spPr>
            <a:xfrm>
              <a:off x="1668077" y="3031342"/>
              <a:ext cx="720080" cy="668162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4" name="Rectángulo redondeado 93"/>
            <p:cNvSpPr/>
            <p:nvPr/>
          </p:nvSpPr>
          <p:spPr>
            <a:xfrm>
              <a:off x="1668077" y="3963802"/>
              <a:ext cx="720080" cy="668162"/>
            </a:xfrm>
            <a:prstGeom prst="round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5" name="Rectángulo redondeado 94"/>
            <p:cNvSpPr/>
            <p:nvPr/>
          </p:nvSpPr>
          <p:spPr>
            <a:xfrm>
              <a:off x="1668077" y="4910983"/>
              <a:ext cx="720080" cy="66816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96" name="14 Imagen" descr="sanción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710869" y="3067059"/>
              <a:ext cx="634497" cy="586566"/>
            </a:xfrm>
            <a:prstGeom prst="rect">
              <a:avLst/>
            </a:prstGeom>
          </p:spPr>
        </p:pic>
        <p:pic>
          <p:nvPicPr>
            <p:cNvPr id="97" name="14 Imagen" descr="sanción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710869" y="3995228"/>
              <a:ext cx="634497" cy="586566"/>
            </a:xfrm>
            <a:prstGeom prst="rect">
              <a:avLst/>
            </a:prstGeom>
          </p:spPr>
        </p:pic>
        <p:pic>
          <p:nvPicPr>
            <p:cNvPr id="98" name="14 Imagen" descr="sanción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710869" y="4953522"/>
              <a:ext cx="634497" cy="586566"/>
            </a:xfrm>
            <a:prstGeom prst="rect">
              <a:avLst/>
            </a:prstGeom>
          </p:spPr>
        </p:pic>
        <p:pic>
          <p:nvPicPr>
            <p:cNvPr id="99" name="69 Imagen" descr="circulo negro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869640" y="3108751"/>
              <a:ext cx="196385" cy="219963"/>
            </a:xfrm>
            <a:prstGeom prst="rect">
              <a:avLst/>
            </a:prstGeom>
          </p:spPr>
        </p:pic>
        <p:pic>
          <p:nvPicPr>
            <p:cNvPr id="100" name="62 Imagen" descr="mundo 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884134" y="4040585"/>
              <a:ext cx="179900" cy="166310"/>
            </a:xfrm>
            <a:prstGeom prst="rect">
              <a:avLst/>
            </a:prstGeom>
          </p:spPr>
        </p:pic>
        <p:pic>
          <p:nvPicPr>
            <p:cNvPr id="101" name="16 Imagen" descr="signo de pesos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860620" y="4218462"/>
              <a:ext cx="130924" cy="146642"/>
            </a:xfrm>
            <a:prstGeom prst="rect">
              <a:avLst/>
            </a:prstGeom>
          </p:spPr>
        </p:pic>
        <p:pic>
          <p:nvPicPr>
            <p:cNvPr id="102" name="16 Imagen" descr="signo de pesos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865687" y="4992553"/>
              <a:ext cx="183853" cy="205926"/>
            </a:xfrm>
            <a:prstGeom prst="rect">
              <a:avLst/>
            </a:prstGeom>
          </p:spPr>
        </p:pic>
        <p:sp>
          <p:nvSpPr>
            <p:cNvPr id="105" name="51 CuadroTexto"/>
            <p:cNvSpPr txBox="1"/>
            <p:nvPr/>
          </p:nvSpPr>
          <p:spPr>
            <a:xfrm>
              <a:off x="2553871" y="3226923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006887"/>
                  </a:solidFill>
                </a:rPr>
                <a:t>Otra</a:t>
              </a:r>
              <a:endParaRPr lang="es-MX" sz="1200" b="1" dirty="0">
                <a:solidFill>
                  <a:srgbClr val="006887"/>
                </a:solidFill>
              </a:endParaRPr>
            </a:p>
          </p:txBody>
        </p:sp>
        <p:sp>
          <p:nvSpPr>
            <p:cNvPr id="106" name="51 CuadroTexto"/>
            <p:cNvSpPr txBox="1"/>
            <p:nvPr/>
          </p:nvSpPr>
          <p:spPr>
            <a:xfrm>
              <a:off x="2553871" y="4077072"/>
              <a:ext cx="1624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00A7C9"/>
                  </a:solidFill>
                </a:rPr>
                <a:t>Amonestación pública y multa</a:t>
              </a:r>
              <a:endParaRPr lang="es-MX" sz="1200" b="1" dirty="0">
                <a:solidFill>
                  <a:srgbClr val="00A7C9"/>
                </a:solidFill>
              </a:endParaRPr>
            </a:p>
          </p:txBody>
        </p:sp>
        <p:sp>
          <p:nvSpPr>
            <p:cNvPr id="107" name="51 CuadroTexto"/>
            <p:cNvSpPr txBox="1"/>
            <p:nvPr/>
          </p:nvSpPr>
          <p:spPr>
            <a:xfrm>
              <a:off x="2542975" y="5111887"/>
              <a:ext cx="9607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BFBFBF"/>
                  </a:solidFill>
                </a:rPr>
                <a:t>Multa</a:t>
              </a:r>
              <a:endParaRPr lang="es-MX" sz="1200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108" name="CuadroTexto 107"/>
          <p:cNvSpPr txBox="1"/>
          <p:nvPr/>
        </p:nvSpPr>
        <p:spPr>
          <a:xfrm>
            <a:off x="308615" y="1822287"/>
            <a:ext cx="5787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Medidas de apremio dictadas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6089366" y="1770956"/>
            <a:ext cx="5787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Sanciones aplicadas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726813" y="2060848"/>
            <a:ext cx="3051840" cy="2533306"/>
            <a:chOff x="7558154" y="2107177"/>
            <a:chExt cx="3051840" cy="2533306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3212581356"/>
                </p:ext>
              </p:extLst>
            </p:nvPr>
          </p:nvGraphicFramePr>
          <p:xfrm>
            <a:off x="7989603" y="2107177"/>
            <a:ext cx="2263799" cy="2533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6" name="Rectángulo redondeado 15"/>
            <p:cNvSpPr/>
            <p:nvPr/>
          </p:nvSpPr>
          <p:spPr>
            <a:xfrm>
              <a:off x="7558154" y="2254432"/>
              <a:ext cx="3051840" cy="2238795"/>
            </a:xfrm>
            <a:prstGeom prst="roundRect">
              <a:avLst/>
            </a:prstGeom>
            <a:noFill/>
            <a:ln>
              <a:solidFill>
                <a:srgbClr val="10253F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8174866" y="2959211"/>
              <a:ext cx="1885724" cy="7350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 smtClean="0">
                  <a:solidFill>
                    <a:srgbClr val="10253F"/>
                  </a:solidFill>
                  <a:latin typeface="Century Gothic" panose="020B0502020202020204" pitchFamily="34" charset="0"/>
                </a:rPr>
                <a:t>399</a:t>
              </a:r>
              <a:r>
                <a:rPr lang="es-MX" dirty="0" smtClean="0">
                  <a:solidFill>
                    <a:srgbClr val="10253F"/>
                  </a:solidFill>
                </a:rPr>
                <a:t> </a:t>
              </a:r>
            </a:p>
            <a:p>
              <a:pPr algn="ctr"/>
              <a:r>
                <a:rPr lang="es-MX" sz="1400" dirty="0">
                  <a:solidFill>
                    <a:srgbClr val="10253F"/>
                  </a:solidFill>
                </a:rPr>
                <a:t>s</a:t>
              </a:r>
              <a:r>
                <a:rPr lang="es-MX" sz="1400" dirty="0" smtClean="0">
                  <a:solidFill>
                    <a:srgbClr val="10253F"/>
                  </a:solidFill>
                </a:rPr>
                <a:t>anciones </a:t>
              </a:r>
            </a:p>
            <a:p>
              <a:pPr algn="ctr"/>
              <a:r>
                <a:rPr lang="es-MX" sz="1400" dirty="0" smtClean="0">
                  <a:solidFill>
                    <a:srgbClr val="10253F"/>
                  </a:solidFill>
                </a:rPr>
                <a:t>aplicadas</a:t>
              </a:r>
              <a:endParaRPr lang="es-MX" sz="1400" dirty="0">
                <a:solidFill>
                  <a:srgbClr val="10253F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368906" y="4775292"/>
            <a:ext cx="3767654" cy="1232938"/>
            <a:chOff x="7552353" y="4821621"/>
            <a:chExt cx="3767654" cy="1232938"/>
          </a:xfrm>
        </p:grpSpPr>
        <p:grpSp>
          <p:nvGrpSpPr>
            <p:cNvPr id="19" name="Grupo 18"/>
            <p:cNvGrpSpPr/>
            <p:nvPr/>
          </p:nvGrpSpPr>
          <p:grpSpPr>
            <a:xfrm>
              <a:off x="7552353" y="4821621"/>
              <a:ext cx="3057641" cy="521999"/>
              <a:chOff x="7584931" y="4541226"/>
              <a:chExt cx="3057641" cy="521999"/>
            </a:xfrm>
          </p:grpSpPr>
          <p:sp>
            <p:nvSpPr>
              <p:cNvPr id="110" name="Rectángulo redondeado 109"/>
              <p:cNvSpPr/>
              <p:nvPr/>
            </p:nvSpPr>
            <p:spPr>
              <a:xfrm>
                <a:off x="7590732" y="4541226"/>
                <a:ext cx="3051840" cy="521999"/>
              </a:xfrm>
              <a:prstGeom prst="roundRect">
                <a:avLst/>
              </a:prstGeom>
              <a:noFill/>
              <a:ln>
                <a:solidFill>
                  <a:srgbClr val="10253F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>
                    <a:solidFill>
                      <a:srgbClr val="1025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s-MX" sz="1400" b="1" dirty="0" smtClean="0">
                    <a:solidFill>
                      <a:srgbClr val="1025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Sanciones económicas</a:t>
                </a:r>
                <a:endParaRPr lang="es-MX" b="1" dirty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ángulo redondeado 111"/>
              <p:cNvSpPr/>
              <p:nvPr/>
            </p:nvSpPr>
            <p:spPr>
              <a:xfrm>
                <a:off x="7584931" y="4541226"/>
                <a:ext cx="622513" cy="521999"/>
              </a:xfrm>
              <a:prstGeom prst="roundRect">
                <a:avLst/>
              </a:prstGeom>
              <a:solidFill>
                <a:srgbClr val="10253F"/>
              </a:solidFill>
              <a:ln>
                <a:solidFill>
                  <a:srgbClr val="10253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7552353" y="5529575"/>
              <a:ext cx="3057641" cy="521999"/>
              <a:chOff x="7584931" y="4541226"/>
              <a:chExt cx="3057641" cy="521999"/>
            </a:xfrm>
          </p:grpSpPr>
          <p:sp>
            <p:nvSpPr>
              <p:cNvPr id="115" name="Rectángulo redondeado 114"/>
              <p:cNvSpPr/>
              <p:nvPr/>
            </p:nvSpPr>
            <p:spPr>
              <a:xfrm>
                <a:off x="7590732" y="4541226"/>
                <a:ext cx="3051840" cy="521999"/>
              </a:xfrm>
              <a:prstGeom prst="roundRect">
                <a:avLst/>
              </a:prstGeom>
              <a:noFill/>
              <a:ln>
                <a:solidFill>
                  <a:srgbClr val="006887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>
                    <a:solidFill>
                      <a:srgbClr val="1025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s-MX" sz="1400" b="1" dirty="0" smtClean="0">
                    <a:solidFill>
                      <a:srgbClr val="0068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Sanciones administrativas</a:t>
                </a:r>
                <a:endParaRPr lang="es-MX" b="1" dirty="0">
                  <a:solidFill>
                    <a:srgbClr val="0068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Rectángulo redondeado 115"/>
              <p:cNvSpPr/>
              <p:nvPr/>
            </p:nvSpPr>
            <p:spPr>
              <a:xfrm>
                <a:off x="7584931" y="4541226"/>
                <a:ext cx="622513" cy="521999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grpSp>
          <p:nvGrpSpPr>
            <p:cNvPr id="117" name="17 Grupo"/>
            <p:cNvGrpSpPr/>
            <p:nvPr/>
          </p:nvGrpSpPr>
          <p:grpSpPr>
            <a:xfrm>
              <a:off x="7678543" y="4860318"/>
              <a:ext cx="370132" cy="882805"/>
              <a:chOff x="4151263" y="2708920"/>
              <a:chExt cx="1080120" cy="2320484"/>
            </a:xfrm>
          </p:grpSpPr>
          <p:pic>
            <p:nvPicPr>
              <p:cNvPr id="118" name="10 Imagen" descr="sanción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4151263" y="2708920"/>
                <a:ext cx="1080120" cy="1080120"/>
              </a:xfrm>
              <a:prstGeom prst="rect">
                <a:avLst/>
              </a:prstGeom>
            </p:spPr>
          </p:pic>
          <p:pic>
            <p:nvPicPr>
              <p:cNvPr id="119" name="15 Imagen" descr="jus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 r="14532" b="12805"/>
              <a:stretch>
                <a:fillRect/>
              </a:stretch>
            </p:blipFill>
            <p:spPr>
              <a:xfrm>
                <a:off x="4346707" y="4597357"/>
                <a:ext cx="423492" cy="432047"/>
              </a:xfrm>
              <a:prstGeom prst="rect">
                <a:avLst/>
              </a:prstGeom>
            </p:spPr>
          </p:pic>
        </p:grpSp>
        <p:grpSp>
          <p:nvGrpSpPr>
            <p:cNvPr id="120" name="18 Grupo"/>
            <p:cNvGrpSpPr/>
            <p:nvPr/>
          </p:nvGrpSpPr>
          <p:grpSpPr>
            <a:xfrm>
              <a:off x="7639679" y="4884038"/>
              <a:ext cx="447860" cy="1149469"/>
              <a:chOff x="5663952" y="1076815"/>
              <a:chExt cx="1080120" cy="2712225"/>
            </a:xfrm>
          </p:grpSpPr>
          <p:pic>
            <p:nvPicPr>
              <p:cNvPr id="121" name="14 Imagen" descr="sanción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663952" y="2708920"/>
                <a:ext cx="1080120" cy="1080120"/>
              </a:xfrm>
              <a:prstGeom prst="rect">
                <a:avLst/>
              </a:prstGeom>
            </p:spPr>
          </p:pic>
          <p:pic>
            <p:nvPicPr>
              <p:cNvPr id="122" name="16 Imagen" descr="signo de pesos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956481" y="1076815"/>
                <a:ext cx="360041" cy="360041"/>
              </a:xfrm>
              <a:prstGeom prst="rect">
                <a:avLst/>
              </a:prstGeom>
            </p:spPr>
          </p:pic>
        </p:grpSp>
        <p:sp>
          <p:nvSpPr>
            <p:cNvPr id="123" name="Rectángulo redondeado 122"/>
            <p:cNvSpPr/>
            <p:nvPr/>
          </p:nvSpPr>
          <p:spPr>
            <a:xfrm>
              <a:off x="10527919" y="5532560"/>
              <a:ext cx="792088" cy="521999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26.6%</a:t>
              </a:r>
              <a:endPara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ángulo redondeado 123"/>
            <p:cNvSpPr/>
            <p:nvPr/>
          </p:nvSpPr>
          <p:spPr>
            <a:xfrm>
              <a:off x="10527919" y="4826712"/>
              <a:ext cx="792088" cy="521999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73.4%</a:t>
              </a:r>
              <a:endPara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2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Módulo 3. Información de los sujetos obligados registrados</a:t>
            </a: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891517" y="110740"/>
            <a:ext cx="397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Sujetos obligados registrados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</a:t>
            </a:r>
            <a:r>
              <a:rPr lang="es-MX" sz="1600" b="1" dirty="0" smtClean="0">
                <a:solidFill>
                  <a:srgbClr val="31859C"/>
                </a:solidFill>
              </a:rPr>
              <a:t>860 sujetos obligados </a:t>
            </a:r>
            <a:r>
              <a:rPr lang="es-MX" sz="1400" b="1" dirty="0" smtClean="0">
                <a:solidFill>
                  <a:srgbClr val="10253F"/>
                </a:solidFill>
              </a:rPr>
              <a:t>reportaron </a:t>
            </a:r>
            <a:r>
              <a:rPr lang="es-MX" sz="1400" b="1" dirty="0">
                <a:solidFill>
                  <a:srgbClr val="10253F"/>
                </a:solidFill>
              </a:rPr>
              <a:t>información al </a:t>
            </a:r>
            <a:r>
              <a:rPr lang="es-MX" sz="1400" b="1" dirty="0" smtClean="0">
                <a:solidFill>
                  <a:srgbClr val="10253F"/>
                </a:solidFill>
              </a:rPr>
              <a:t>INAI, mientras que </a:t>
            </a:r>
            <a:r>
              <a:rPr lang="es-MX" sz="1600" b="1" dirty="0" smtClean="0">
                <a:solidFill>
                  <a:srgbClr val="31859C"/>
                </a:solidFill>
              </a:rPr>
              <a:t>6 </a:t>
            </a:r>
            <a:r>
              <a:rPr lang="es-MX" sz="1600" b="1" dirty="0">
                <a:solidFill>
                  <a:srgbClr val="31859C"/>
                </a:solidFill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</a:rPr>
              <a:t>269 </a:t>
            </a:r>
            <a:r>
              <a:rPr lang="es-MX" sz="1400" b="1" dirty="0" smtClean="0">
                <a:solidFill>
                  <a:srgbClr val="10253F"/>
                </a:solidFill>
              </a:rPr>
              <a:t>lo hicieron a los Órganos Garantes*. A continuación se presenta la distribución porcentual según tipo de sujeto obligado: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58430" y="6285321"/>
            <a:ext cx="449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Sólo aplica para los Órganos Garantes de las Entidades Federativas</a:t>
            </a:r>
            <a:endParaRPr lang="es-MX" sz="800" dirty="0"/>
          </a:p>
        </p:txBody>
      </p:sp>
      <p:grpSp>
        <p:nvGrpSpPr>
          <p:cNvPr id="7180" name="Grupo 7179"/>
          <p:cNvGrpSpPr/>
          <p:nvPr/>
        </p:nvGrpSpPr>
        <p:grpSpPr>
          <a:xfrm>
            <a:off x="348486" y="1646242"/>
            <a:ext cx="11076106" cy="4591070"/>
            <a:chOff x="636518" y="1646242"/>
            <a:chExt cx="11076106" cy="4591070"/>
          </a:xfrm>
        </p:grpSpPr>
        <p:sp>
          <p:nvSpPr>
            <p:cNvPr id="10" name="10 CuadroTexto"/>
            <p:cNvSpPr txBox="1"/>
            <p:nvPr/>
          </p:nvSpPr>
          <p:spPr>
            <a:xfrm>
              <a:off x="636518" y="2959803"/>
              <a:ext cx="18524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Municipios y </a:t>
              </a:r>
              <a:endParaRPr lang="es-MX" sz="1200" b="1" dirty="0" smtClean="0"/>
            </a:p>
            <a:p>
              <a:pPr algn="ctr"/>
              <a:r>
                <a:rPr lang="es-MX" sz="1200" b="1" dirty="0" smtClean="0"/>
                <a:t>Delegaciones*</a:t>
              </a:r>
              <a:endParaRPr lang="es-MX" b="1" dirty="0"/>
            </a:p>
            <a:p>
              <a:pPr algn="ctr"/>
              <a:r>
                <a:rPr lang="es-MX" b="1" dirty="0" smtClean="0">
                  <a:solidFill>
                    <a:srgbClr val="31859C"/>
                  </a:solidFill>
                </a:rPr>
                <a:t>36.2%</a:t>
              </a:r>
              <a:endParaRPr lang="es-MX" b="1" dirty="0">
                <a:solidFill>
                  <a:srgbClr val="31859C"/>
                </a:solidFill>
              </a:endParaRPr>
            </a:p>
          </p:txBody>
        </p:sp>
        <p:grpSp>
          <p:nvGrpSpPr>
            <p:cNvPr id="7179" name="Grupo 7178"/>
            <p:cNvGrpSpPr/>
            <p:nvPr/>
          </p:nvGrpSpPr>
          <p:grpSpPr>
            <a:xfrm>
              <a:off x="962999" y="1646242"/>
              <a:ext cx="10749625" cy="4591070"/>
              <a:chOff x="962999" y="1646242"/>
              <a:chExt cx="10749625" cy="4591070"/>
            </a:xfrm>
          </p:grpSpPr>
          <p:sp>
            <p:nvSpPr>
              <p:cNvPr id="8" name="8 Elipse"/>
              <p:cNvSpPr/>
              <p:nvPr/>
            </p:nvSpPr>
            <p:spPr>
              <a:xfrm>
                <a:off x="962999" y="1646242"/>
                <a:ext cx="1188000" cy="1188000"/>
              </a:xfrm>
              <a:prstGeom prst="ellipse">
                <a:avLst/>
              </a:prstGeom>
              <a:noFill/>
              <a:ln w="7620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" name="13 Elipse"/>
              <p:cNvSpPr/>
              <p:nvPr/>
            </p:nvSpPr>
            <p:spPr>
              <a:xfrm>
                <a:off x="4578801" y="1646242"/>
                <a:ext cx="1188000" cy="1188000"/>
              </a:xfrm>
              <a:prstGeom prst="ellipse">
                <a:avLst/>
              </a:prstGeom>
              <a:noFill/>
              <a:ln w="76200">
                <a:solidFill>
                  <a:srgbClr val="0085B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" name="15 CuadroTexto"/>
              <p:cNvSpPr txBox="1"/>
              <p:nvPr/>
            </p:nvSpPr>
            <p:spPr>
              <a:xfrm>
                <a:off x="4111501" y="2959803"/>
                <a:ext cx="21602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Fideicomisos y fondos públicos 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9.8%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13" name="17 Elipse"/>
              <p:cNvSpPr/>
              <p:nvPr/>
            </p:nvSpPr>
            <p:spPr>
              <a:xfrm>
                <a:off x="6386702" y="1871558"/>
                <a:ext cx="1188000" cy="1188000"/>
              </a:xfrm>
              <a:prstGeom prst="ellipse">
                <a:avLst/>
              </a:prstGeom>
              <a:solidFill>
                <a:srgbClr val="0C223C"/>
              </a:solidFill>
              <a:ln w="76200">
                <a:solidFill>
                  <a:srgbClr val="0C223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" name="18 CuadroTexto"/>
              <p:cNvSpPr txBox="1"/>
              <p:nvPr/>
            </p:nvSpPr>
            <p:spPr>
              <a:xfrm>
                <a:off x="6284990" y="3191725"/>
                <a:ext cx="142222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Otros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 9.6%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15" name="20 Elipse"/>
              <p:cNvSpPr/>
              <p:nvPr/>
            </p:nvSpPr>
            <p:spPr>
              <a:xfrm>
                <a:off x="8194603" y="1646242"/>
                <a:ext cx="1188000" cy="1188000"/>
              </a:xfrm>
              <a:prstGeom prst="ellipse">
                <a:avLst/>
              </a:prstGeom>
              <a:noFill/>
              <a:ln w="76200">
                <a:solidFill>
                  <a:srgbClr val="31859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21 CuadroTexto"/>
              <p:cNvSpPr txBox="1"/>
              <p:nvPr/>
            </p:nvSpPr>
            <p:spPr>
              <a:xfrm>
                <a:off x="7752184" y="2959803"/>
                <a:ext cx="21602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Sindicatos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5.0%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17" name="23 Elipse"/>
              <p:cNvSpPr/>
              <p:nvPr/>
            </p:nvSpPr>
            <p:spPr>
              <a:xfrm>
                <a:off x="2770900" y="1871558"/>
                <a:ext cx="1188000" cy="1188000"/>
              </a:xfrm>
              <a:prstGeom prst="ellipse">
                <a:avLst/>
              </a:prstGeom>
              <a:solidFill>
                <a:srgbClr val="31859C"/>
              </a:solidFill>
              <a:ln w="76200">
                <a:solidFill>
                  <a:srgbClr val="31859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" name="24 CuadroTexto"/>
              <p:cNvSpPr txBox="1"/>
              <p:nvPr/>
            </p:nvSpPr>
            <p:spPr>
              <a:xfrm>
                <a:off x="2279576" y="3191725"/>
                <a:ext cx="21602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Poder Ejecutivo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30.3%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19" name="26 Elipse"/>
              <p:cNvSpPr/>
              <p:nvPr/>
            </p:nvSpPr>
            <p:spPr>
              <a:xfrm>
                <a:off x="10002504" y="1871558"/>
                <a:ext cx="1206000" cy="118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" name="27 CuadroTexto"/>
              <p:cNvSpPr txBox="1"/>
              <p:nvPr/>
            </p:nvSpPr>
            <p:spPr>
              <a:xfrm>
                <a:off x="9552384" y="3191725"/>
                <a:ext cx="21602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/>
                  <a:t>Partidos políticos 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4.0%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21" name="29 Elipse"/>
              <p:cNvSpPr/>
              <p:nvPr/>
            </p:nvSpPr>
            <p:spPr>
              <a:xfrm>
                <a:off x="9426440" y="3865716"/>
                <a:ext cx="1188000" cy="1188000"/>
              </a:xfrm>
              <a:prstGeom prst="ellipse">
                <a:avLst/>
              </a:prstGeom>
              <a:solidFill>
                <a:srgbClr val="31859C"/>
              </a:solidFill>
              <a:ln w="76200">
                <a:solidFill>
                  <a:srgbClr val="31859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2" name="32 Elipse"/>
              <p:cNvSpPr/>
              <p:nvPr/>
            </p:nvSpPr>
            <p:spPr>
              <a:xfrm>
                <a:off x="1577568" y="3865716"/>
                <a:ext cx="1188000" cy="1188000"/>
              </a:xfrm>
              <a:prstGeom prst="ellipse">
                <a:avLst/>
              </a:prstGeom>
              <a:solidFill>
                <a:srgbClr val="0C223C"/>
              </a:solidFill>
              <a:ln w="76200">
                <a:solidFill>
                  <a:srgbClr val="0C223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3" name="34 CuadroTexto"/>
              <p:cNvSpPr txBox="1"/>
              <p:nvPr/>
            </p:nvSpPr>
            <p:spPr>
              <a:xfrm>
                <a:off x="1091448" y="5195962"/>
                <a:ext cx="2160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Organismos Constitucionales Autónomos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2.3%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24" name="36 Elipse"/>
              <p:cNvSpPr/>
              <p:nvPr/>
            </p:nvSpPr>
            <p:spPr>
              <a:xfrm>
                <a:off x="5502004" y="3865716"/>
                <a:ext cx="1188000" cy="1188000"/>
              </a:xfrm>
              <a:prstGeom prst="ellipse">
                <a:avLst/>
              </a:prstGeom>
              <a:solidFill>
                <a:srgbClr val="0085B1"/>
              </a:solidFill>
              <a:ln w="76200">
                <a:solidFill>
                  <a:srgbClr val="0085B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37 CuadroTexto"/>
              <p:cNvSpPr txBox="1"/>
              <p:nvPr/>
            </p:nvSpPr>
            <p:spPr>
              <a:xfrm>
                <a:off x="5276981" y="5173709"/>
                <a:ext cx="16471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Poder Legislativo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0.7%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26" name="43 CuadroTexto"/>
              <p:cNvSpPr txBox="1"/>
              <p:nvPr/>
            </p:nvSpPr>
            <p:spPr>
              <a:xfrm>
                <a:off x="6978102" y="5308535"/>
                <a:ext cx="216024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Instituciones de</a:t>
                </a:r>
              </a:p>
              <a:p>
                <a:pPr algn="ctr"/>
                <a:r>
                  <a:rPr lang="es-MX" sz="1200" b="1" dirty="0" smtClean="0"/>
                  <a:t> educación superior públicas autónomas</a:t>
                </a:r>
                <a:endParaRPr lang="es-MX" b="1" dirty="0"/>
              </a:p>
              <a:p>
                <a:pPr algn="ctr"/>
                <a:r>
                  <a:rPr lang="es-MX" sz="1600" b="1" dirty="0" smtClean="0">
                    <a:solidFill>
                      <a:srgbClr val="31859C"/>
                    </a:solidFill>
                  </a:rPr>
                  <a:t>0.6%</a:t>
                </a:r>
                <a:endParaRPr lang="es-MX" sz="1600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27" name="45 Elipse"/>
              <p:cNvSpPr/>
              <p:nvPr/>
            </p:nvSpPr>
            <p:spPr>
              <a:xfrm>
                <a:off x="3539786" y="4031939"/>
                <a:ext cx="1188000" cy="1188000"/>
              </a:xfrm>
              <a:prstGeom prst="ellipse">
                <a:avLst/>
              </a:prstGeom>
              <a:noFill/>
              <a:ln w="76200">
                <a:solidFill>
                  <a:srgbClr val="31859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46 CuadroTexto"/>
              <p:cNvSpPr txBox="1"/>
              <p:nvPr/>
            </p:nvSpPr>
            <p:spPr>
              <a:xfrm>
                <a:off x="3053666" y="5383479"/>
                <a:ext cx="216024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/>
                  <a:t>Poder </a:t>
                </a:r>
                <a:r>
                  <a:rPr lang="es-MX" sz="1200" b="1" dirty="0" smtClean="0"/>
                  <a:t>Judicial</a:t>
                </a:r>
                <a:endParaRPr lang="es-MX" b="1" dirty="0"/>
              </a:p>
              <a:p>
                <a:pPr algn="ctr"/>
                <a:r>
                  <a:rPr lang="es-MX" b="1" dirty="0" smtClean="0">
                    <a:solidFill>
                      <a:srgbClr val="31859C"/>
                    </a:solidFill>
                  </a:rPr>
                  <a:t>0.8%</a:t>
                </a:r>
                <a:endParaRPr lang="es-MX" b="1" dirty="0">
                  <a:solidFill>
                    <a:srgbClr val="31859C"/>
                  </a:solidFill>
                </a:endParaRPr>
              </a:p>
            </p:txBody>
          </p:sp>
          <p:pic>
            <p:nvPicPr>
              <p:cNvPr id="32" name="58 Imagen" descr="sindicato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506746" y="1790258"/>
                <a:ext cx="541582" cy="864096"/>
              </a:xfrm>
              <a:prstGeom prst="rect">
                <a:avLst/>
              </a:prstGeom>
            </p:spPr>
          </p:pic>
          <p:sp>
            <p:nvSpPr>
              <p:cNvPr id="38" name="48 Elipse"/>
              <p:cNvSpPr/>
              <p:nvPr/>
            </p:nvSpPr>
            <p:spPr>
              <a:xfrm>
                <a:off x="7464222" y="4030126"/>
                <a:ext cx="1188000" cy="1188000"/>
              </a:xfrm>
              <a:prstGeom prst="ellipse">
                <a:avLst/>
              </a:prstGeom>
              <a:noFill/>
              <a:ln w="7620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pic>
            <p:nvPicPr>
              <p:cNvPr id="40" name="44 Imagen" descr="fideicomisos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99856" y="1872780"/>
                <a:ext cx="783531" cy="783531"/>
              </a:xfrm>
              <a:prstGeom prst="rect">
                <a:avLst/>
              </a:prstGeom>
            </p:spPr>
          </p:pic>
          <p:pic>
            <p:nvPicPr>
              <p:cNvPr id="43" name="47 Imagen" descr="trabajo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9660400" y="4099676"/>
                <a:ext cx="720080" cy="720080"/>
              </a:xfrm>
              <a:prstGeom prst="rect">
                <a:avLst/>
              </a:prstGeom>
            </p:spPr>
          </p:pic>
          <p:sp>
            <p:nvSpPr>
              <p:cNvPr id="45" name="43 CuadroTexto"/>
              <p:cNvSpPr txBox="1"/>
              <p:nvPr/>
            </p:nvSpPr>
            <p:spPr>
              <a:xfrm>
                <a:off x="9048264" y="5160094"/>
                <a:ext cx="21602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/>
                  <a:t>Autoridades administrativas y jurisdiccionales en materia </a:t>
                </a:r>
                <a:r>
                  <a:rPr lang="es-MX" sz="1200" b="1" dirty="0" smtClean="0"/>
                  <a:t>laboral</a:t>
                </a:r>
              </a:p>
              <a:p>
                <a:pPr algn="ctr"/>
                <a:r>
                  <a:rPr lang="es-MX" sz="1600" b="1" dirty="0" smtClean="0">
                    <a:solidFill>
                      <a:srgbClr val="31859C"/>
                    </a:solidFill>
                  </a:rPr>
                  <a:t>0.5%</a:t>
                </a:r>
                <a:endParaRPr lang="es-MX" sz="1600" b="1" dirty="0">
                  <a:solidFill>
                    <a:srgbClr val="31859C"/>
                  </a:solidFill>
                </a:endParaRPr>
              </a:p>
            </p:txBody>
          </p:sp>
          <p:pic>
            <p:nvPicPr>
              <p:cNvPr id="46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4537" y="2155640"/>
                <a:ext cx="720725" cy="574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0" name="Picture 2" descr="Resultado de imagen para icono gobierno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9974" y="4095141"/>
                <a:ext cx="721132" cy="721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02782" y="1882041"/>
                <a:ext cx="708433" cy="705285"/>
              </a:xfrm>
              <a:prstGeom prst="rect">
                <a:avLst/>
              </a:prstGeom>
            </p:spPr>
          </p:pic>
          <p:pic>
            <p:nvPicPr>
              <p:cNvPr id="7172" name="Imagen 7171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1830746" y="4122987"/>
                <a:ext cx="674570" cy="674570"/>
              </a:xfrm>
              <a:prstGeom prst="rect">
                <a:avLst/>
              </a:prstGeom>
            </p:spPr>
          </p:pic>
          <p:pic>
            <p:nvPicPr>
              <p:cNvPr id="7178" name="Picture 10" descr="Resultado de imagen para ICONO JUSTICIA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625" y="4275364"/>
                <a:ext cx="690322" cy="690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4" name="Imagen 7173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50803" y="4213106"/>
                <a:ext cx="814838" cy="814838"/>
              </a:xfrm>
              <a:prstGeom prst="rect">
                <a:avLst/>
              </a:prstGeom>
            </p:spPr>
          </p:pic>
          <p:pic>
            <p:nvPicPr>
              <p:cNvPr id="55" name="Imagen 54" descr="action, detail, info, more, others icon"/>
              <p:cNvPicPr/>
              <p:nvPr/>
            </p:nvPicPr>
            <p:blipFill>
              <a:blip r:embed="rId1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375" y="2080358"/>
                <a:ext cx="794423" cy="737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77" name="Imagen 7176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10284142" y="2155640"/>
                <a:ext cx="660596" cy="660596"/>
              </a:xfrm>
              <a:prstGeom prst="rect">
                <a:avLst/>
              </a:prstGeom>
            </p:spPr>
          </p:pic>
        </p:grpSp>
      </p:grpSp>
      <p:sp>
        <p:nvSpPr>
          <p:cNvPr id="7181" name="CuadroTexto 7180"/>
          <p:cNvSpPr txBox="1"/>
          <p:nvPr/>
        </p:nvSpPr>
        <p:spPr>
          <a:xfrm rot="5400000">
            <a:off x="9967613" y="4885979"/>
            <a:ext cx="277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Total sujetos obligados</a:t>
            </a:r>
          </a:p>
          <a:p>
            <a:r>
              <a:rPr lang="es-MX" b="1" dirty="0" smtClean="0">
                <a:latin typeface="Century Gothic" panose="020B0502020202020204" pitchFamily="34" charset="0"/>
              </a:rPr>
              <a:t>7,129 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82318"/>
              </p:ext>
            </p:extLst>
          </p:nvPr>
        </p:nvGraphicFramePr>
        <p:xfrm>
          <a:off x="359409" y="228679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856700"/>
              </p:ext>
            </p:extLst>
          </p:nvPr>
        </p:nvGraphicFramePr>
        <p:xfrm>
          <a:off x="3831831" y="4531102"/>
          <a:ext cx="3006000" cy="13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793293"/>
              </p:ext>
            </p:extLst>
          </p:nvPr>
        </p:nvGraphicFramePr>
        <p:xfrm>
          <a:off x="6666195" y="2286798"/>
          <a:ext cx="52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240726" y="110740"/>
            <a:ext cx="6623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Órganos de transparencia de los sujetos obligados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2016, </a:t>
            </a:r>
            <a:r>
              <a:rPr lang="es-MX" sz="1400" b="1" dirty="0" smtClean="0">
                <a:solidFill>
                  <a:srgbClr val="10253F"/>
                </a:solidFill>
              </a:rPr>
              <a:t>los sujetos obligados contaron con </a:t>
            </a:r>
            <a:r>
              <a:rPr lang="es-MX" sz="1600" b="1" dirty="0" smtClean="0">
                <a:solidFill>
                  <a:srgbClr val="31859C"/>
                </a:solidFill>
              </a:rPr>
              <a:t>5 mil 769 unidades de transparencia </a:t>
            </a:r>
            <a:r>
              <a:rPr lang="es-MX" sz="1600" b="1" dirty="0">
                <a:solidFill>
                  <a:srgbClr val="31859C"/>
                </a:solidFill>
              </a:rPr>
              <a:t>u </a:t>
            </a:r>
            <a:r>
              <a:rPr lang="es-MX" sz="1600" b="1" dirty="0" smtClean="0">
                <a:solidFill>
                  <a:srgbClr val="31859C"/>
                </a:solidFill>
              </a:rPr>
              <a:t>homólogas y 4 mil 459 comités de transparencia u homólogos, </a:t>
            </a:r>
            <a:r>
              <a:rPr lang="es-MX" sz="1400" b="1" dirty="0" smtClean="0">
                <a:solidFill>
                  <a:srgbClr val="10253F"/>
                </a:solidFill>
              </a:rPr>
              <a:t>reportando lo siguiente respecto a su personal: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10" name="CuadroTexto 16"/>
          <p:cNvSpPr txBox="1"/>
          <p:nvPr/>
        </p:nvSpPr>
        <p:spPr>
          <a:xfrm>
            <a:off x="407283" y="1700808"/>
            <a:ext cx="3240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Unidades de transparencia</a:t>
            </a:r>
          </a:p>
          <a:p>
            <a:r>
              <a:rPr lang="es-MX" sz="1400" b="1" dirty="0" smtClean="0">
                <a:solidFill>
                  <a:srgbClr val="31859C"/>
                </a:solidFill>
                <a:latin typeface="Century Gothic" panose="020B0502020202020204" pitchFamily="34" charset="0"/>
              </a:rPr>
              <a:t>6,938 servidores públicos</a:t>
            </a:r>
            <a:endParaRPr lang="es-MX" sz="1400" b="1" dirty="0">
              <a:solidFill>
                <a:srgbClr val="31859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907102" y="4007111"/>
            <a:ext cx="2218193" cy="523220"/>
            <a:chOff x="2944640" y="1424258"/>
            <a:chExt cx="2218193" cy="523220"/>
          </a:xfrm>
        </p:grpSpPr>
        <p:sp>
          <p:nvSpPr>
            <p:cNvPr id="12" name="Rectángulo redondeado 11"/>
            <p:cNvSpPr/>
            <p:nvPr/>
          </p:nvSpPr>
          <p:spPr>
            <a:xfrm>
              <a:off x="2944640" y="1485812"/>
              <a:ext cx="1686170" cy="400113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</a:p>
            <a:p>
              <a:r>
                <a:rPr lang="es-MX" sz="1400" b="1" dirty="0" smtClean="0">
                  <a:solidFill>
                    <a:srgbClr val="0C22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19,823</a:t>
              </a:r>
              <a:r>
                <a:rPr lang="es-MX" b="1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958657" y="1424258"/>
              <a:ext cx="12041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b="1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46.5%</a:t>
              </a:r>
              <a:endParaRPr lang="es-MX" sz="2800" dirty="0"/>
            </a:p>
          </p:txBody>
        </p:sp>
      </p:grpSp>
      <p:pic>
        <p:nvPicPr>
          <p:cNvPr id="23" name="Imagen 29"/>
          <p:cNvPicPr preferRelativeResize="0">
            <a:picLocks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2062" y="3990847"/>
            <a:ext cx="431968" cy="539484"/>
          </a:xfrm>
          <a:prstGeom prst="rect">
            <a:avLst/>
          </a:prstGeom>
        </p:spPr>
      </p:pic>
      <p:sp>
        <p:nvSpPr>
          <p:cNvPr id="25" name="CuadroTexto 16"/>
          <p:cNvSpPr txBox="1"/>
          <p:nvPr/>
        </p:nvSpPr>
        <p:spPr>
          <a:xfrm>
            <a:off x="8670975" y="1700808"/>
            <a:ext cx="3240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Comités de transparencia</a:t>
            </a:r>
          </a:p>
          <a:p>
            <a:pPr algn="r"/>
            <a:r>
              <a:rPr lang="es-MX" sz="1400" b="1" dirty="0" smtClean="0">
                <a:solidFill>
                  <a:srgbClr val="31859C"/>
                </a:solidFill>
                <a:latin typeface="Century Gothic" panose="020B0502020202020204" pitchFamily="34" charset="0"/>
              </a:rPr>
              <a:t>12,885 servidores públicos</a:t>
            </a:r>
            <a:endParaRPr lang="es-MX" sz="1400" b="1" dirty="0">
              <a:solidFill>
                <a:srgbClr val="31859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407988" y="2362766"/>
            <a:ext cx="5185284" cy="990667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07368" y="261344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84.7%</a:t>
            </a:r>
            <a:endParaRPr lang="es-MX" sz="2000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6691293" y="2362766"/>
            <a:ext cx="5185284" cy="990667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691293" y="261344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77.3%</a:t>
            </a:r>
            <a:endParaRPr lang="es-MX" sz="2000" b="1" dirty="0"/>
          </a:p>
        </p:txBody>
      </p:sp>
      <p:sp>
        <p:nvSpPr>
          <p:cNvPr id="30" name="CuadroTexto 29"/>
          <p:cNvSpPr txBox="1"/>
          <p:nvPr/>
        </p:nvSpPr>
        <p:spPr>
          <a:xfrm rot="5400000">
            <a:off x="9908068" y="464878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Total órganos de transparencia</a:t>
            </a:r>
          </a:p>
          <a:p>
            <a:r>
              <a:rPr lang="es-MX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10,228</a:t>
            </a:r>
            <a:r>
              <a:rPr lang="es-MX" b="1" dirty="0" smtClean="0">
                <a:latin typeface="Century Gothic" panose="020B0502020202020204" pitchFamily="34" charset="0"/>
              </a:rPr>
              <a:t> 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230992"/>
              </p:ext>
            </p:extLst>
          </p:nvPr>
        </p:nvGraphicFramePr>
        <p:xfrm>
          <a:off x="6474555" y="1627448"/>
          <a:ext cx="4449600" cy="19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" name="Picture 6" descr="computer, settings ico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776681"/>
            <a:ext cx="951329" cy="8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Grá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101916"/>
              </p:ext>
            </p:extLst>
          </p:nvPr>
        </p:nvGraphicFramePr>
        <p:xfrm>
          <a:off x="6509708" y="4636478"/>
          <a:ext cx="4572000" cy="165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3" name="Picture 2" descr="Resultado de imagen para icono transparenc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32" y="2256703"/>
            <a:ext cx="1743935" cy="13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196583" y="110740"/>
            <a:ext cx="466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Solicitudes de los sujetos obligados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los sujetos obligados reportaron la siguiente información respecto a las solicitudes de acceso a la información y protección de datos personales </a:t>
            </a:r>
            <a:r>
              <a:rPr lang="es-MX" sz="1400" b="1" u="sng" dirty="0" smtClean="0">
                <a:solidFill>
                  <a:srgbClr val="10253F"/>
                </a:solidFill>
              </a:rPr>
              <a:t>recibidas</a:t>
            </a:r>
            <a:r>
              <a:rPr lang="es-MX" sz="1400" b="1" dirty="0" smtClean="0">
                <a:solidFill>
                  <a:srgbClr val="10253F"/>
                </a:solidFill>
              </a:rPr>
              <a:t>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6096000" y="1712506"/>
            <a:ext cx="0" cy="4113229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963" y="3809511"/>
            <a:ext cx="1144905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456553"/>
              </p:ext>
            </p:extLst>
          </p:nvPr>
        </p:nvGraphicFramePr>
        <p:xfrm>
          <a:off x="564081" y="1519762"/>
          <a:ext cx="3243663" cy="218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3358531" y="2052564"/>
            <a:ext cx="2563132" cy="246221"/>
            <a:chOff x="508532" y="4490826"/>
            <a:chExt cx="2563132" cy="246221"/>
          </a:xfrm>
        </p:grpSpPr>
        <p:sp>
          <p:nvSpPr>
            <p:cNvPr id="15" name="CuadroTexto 14"/>
            <p:cNvSpPr txBox="1"/>
            <p:nvPr/>
          </p:nvSpPr>
          <p:spPr>
            <a:xfrm>
              <a:off x="796564" y="4490826"/>
              <a:ext cx="2275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rgbClr val="31859C"/>
                  </a:solidFill>
                </a:rPr>
                <a:t>Protección de datos personales</a:t>
              </a:r>
              <a:endParaRPr lang="es-MX" sz="1000" b="1" dirty="0">
                <a:solidFill>
                  <a:srgbClr val="31859C"/>
                </a:solidFill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508532" y="4500392"/>
              <a:ext cx="288032" cy="228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358531" y="2390090"/>
            <a:ext cx="2563132" cy="246221"/>
            <a:chOff x="508532" y="4491867"/>
            <a:chExt cx="2563132" cy="246221"/>
          </a:xfrm>
        </p:grpSpPr>
        <p:sp>
          <p:nvSpPr>
            <p:cNvPr id="18" name="CuadroTexto 17"/>
            <p:cNvSpPr txBox="1"/>
            <p:nvPr/>
          </p:nvSpPr>
          <p:spPr>
            <a:xfrm>
              <a:off x="796564" y="4491867"/>
              <a:ext cx="2275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rgbClr val="0C223C"/>
                  </a:solidFill>
                </a:rPr>
                <a:t>Acceso a la información</a:t>
              </a:r>
              <a:endParaRPr lang="es-MX" sz="1000" b="1" dirty="0">
                <a:solidFill>
                  <a:srgbClr val="0C223C"/>
                </a:solidFill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508532" y="4500392"/>
              <a:ext cx="288032" cy="228130"/>
            </a:xfrm>
            <a:prstGeom prst="roundRect">
              <a:avLst/>
            </a:prstGeom>
            <a:solidFill>
              <a:srgbClr val="0A203A"/>
            </a:solidFill>
            <a:ln>
              <a:solidFill>
                <a:srgbClr val="0A2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/>
            </a:p>
          </p:txBody>
        </p:sp>
      </p:grpSp>
      <p:sp>
        <p:nvSpPr>
          <p:cNvPr id="20" name="CuadroTexto 19"/>
          <p:cNvSpPr txBox="1"/>
          <p:nvPr/>
        </p:nvSpPr>
        <p:spPr>
          <a:xfrm rot="16200000">
            <a:off x="-668742" y="2147094"/>
            <a:ext cx="25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Materia 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-668741" y="5016131"/>
            <a:ext cx="25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Sujeto obligado 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5400000">
            <a:off x="10085615" y="2147094"/>
            <a:ext cx="25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Estatus 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 rot="5400000">
            <a:off x="10085563" y="5016078"/>
            <a:ext cx="250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Medio de ingreso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263647" y="3455704"/>
            <a:ext cx="1664705" cy="720078"/>
          </a:xfrm>
          <a:prstGeom prst="roundRect">
            <a:avLst/>
          </a:prstGeom>
          <a:solidFill>
            <a:srgbClr val="0C223C"/>
          </a:solidFill>
          <a:ln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653,369</a:t>
            </a:r>
          </a:p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23907" y="4128582"/>
            <a:ext cx="4572000" cy="2440800"/>
            <a:chOff x="877905" y="4014694"/>
            <a:chExt cx="4572000" cy="2440800"/>
          </a:xfrm>
        </p:grpSpPr>
        <p:graphicFrame>
          <p:nvGraphicFramePr>
            <p:cNvPr id="36" name="Gráfico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5295178"/>
                </p:ext>
              </p:extLst>
            </p:nvPr>
          </p:nvGraphicFramePr>
          <p:xfrm>
            <a:off x="877905" y="4014694"/>
            <a:ext cx="4572000" cy="244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26" name="Picture 2" descr="Imagen relacionada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523" y="4186544"/>
              <a:ext cx="423954" cy="33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ángulo redondeado 27"/>
          <p:cNvSpPr/>
          <p:nvPr/>
        </p:nvSpPr>
        <p:spPr>
          <a:xfrm>
            <a:off x="3357900" y="5479696"/>
            <a:ext cx="2146484" cy="504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8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95.1% </a:t>
            </a:r>
          </a:p>
          <a:p>
            <a:pPr algn="r"/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del los sujetos obligados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8384257" y="4609613"/>
            <a:ext cx="2146484" cy="504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8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87.5% </a:t>
            </a:r>
          </a:p>
          <a:p>
            <a:pPr algn="r"/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del los medios de ingreso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535246" y="1420070"/>
            <a:ext cx="3805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ym typeface="Wingdings" panose="05000000000000000000" pitchFamily="2" charset="2"/>
              </a:rPr>
              <a:t>71.1%</a:t>
            </a:r>
          </a:p>
          <a:p>
            <a:r>
              <a:rPr lang="es-MX" sz="1000" dirty="0">
                <a:sym typeface="Wingdings" panose="05000000000000000000" pitchFamily="2" charset="2"/>
              </a:rPr>
              <a:t>d</a:t>
            </a:r>
            <a:r>
              <a:rPr lang="es-MX" sz="1000" dirty="0" smtClean="0">
                <a:sym typeface="Wingdings" panose="05000000000000000000" pitchFamily="2" charset="2"/>
              </a:rPr>
              <a:t>e las solicitudes de acceso a la información fueron </a:t>
            </a:r>
            <a:r>
              <a:rPr lang="es-MX" sz="1000" u="sng" dirty="0" smtClean="0">
                <a:sym typeface="Wingdings" panose="05000000000000000000" pitchFamily="2" charset="2"/>
              </a:rPr>
              <a:t>aceptadas</a:t>
            </a:r>
            <a:endParaRPr lang="es-MX" sz="1000" u="sng" dirty="0"/>
          </a:p>
        </p:txBody>
      </p:sp>
      <p:sp>
        <p:nvSpPr>
          <p:cNvPr id="32" name="Rectángulo 31"/>
          <p:cNvSpPr/>
          <p:nvPr/>
        </p:nvSpPr>
        <p:spPr>
          <a:xfrm>
            <a:off x="7119683" y="3179788"/>
            <a:ext cx="4216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>
                <a:sym typeface="Wingdings" panose="05000000000000000000" pitchFamily="2" charset="2"/>
              </a:rPr>
              <a:t>69.5%</a:t>
            </a:r>
          </a:p>
          <a:p>
            <a:pPr algn="r"/>
            <a:r>
              <a:rPr lang="es-MX" sz="1000" dirty="0">
                <a:sym typeface="Wingdings" panose="05000000000000000000" pitchFamily="2" charset="2"/>
              </a:rPr>
              <a:t>d</a:t>
            </a:r>
            <a:r>
              <a:rPr lang="es-MX" sz="1000" dirty="0" smtClean="0">
                <a:sym typeface="Wingdings" panose="05000000000000000000" pitchFamily="2" charset="2"/>
              </a:rPr>
              <a:t>e las solicitudes de protección de datos personales fueron </a:t>
            </a:r>
            <a:r>
              <a:rPr lang="es-MX" sz="1000" u="sng" dirty="0" smtClean="0">
                <a:sym typeface="Wingdings" panose="05000000000000000000" pitchFamily="2" charset="2"/>
              </a:rPr>
              <a:t>aceptadas</a:t>
            </a:r>
            <a:endParaRPr lang="es-MX" sz="1000" u="sng" dirty="0"/>
          </a:p>
        </p:txBody>
      </p:sp>
      <p:sp>
        <p:nvSpPr>
          <p:cNvPr id="34" name="CuadroTexto 33"/>
          <p:cNvSpPr txBox="1"/>
          <p:nvPr/>
        </p:nvSpPr>
        <p:spPr>
          <a:xfrm>
            <a:off x="8216060" y="4047690"/>
            <a:ext cx="277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NOTA: En “Otros” se incluye la opción “No especificado”, misma que representa el 8.4% del total. </a:t>
            </a:r>
            <a:endParaRPr lang="es-MX" sz="800" dirty="0"/>
          </a:p>
        </p:txBody>
      </p:sp>
      <p:sp>
        <p:nvSpPr>
          <p:cNvPr id="35" name="CuadroTexto 1"/>
          <p:cNvSpPr txBox="1"/>
          <p:nvPr/>
        </p:nvSpPr>
        <p:spPr>
          <a:xfrm>
            <a:off x="1611933" y="1798947"/>
            <a:ext cx="578727" cy="2631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11.6%</a:t>
            </a:r>
            <a:endParaRPr lang="es-MX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03976" y="6267785"/>
            <a:ext cx="3524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Incluye INFOMEX y Plataforma Nacional de Transparencia</a:t>
            </a:r>
            <a:endParaRPr lang="es-MX" sz="8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0128448" y="4619468"/>
            <a:ext cx="179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0184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53678"/>
              </p:ext>
            </p:extLst>
          </p:nvPr>
        </p:nvGraphicFramePr>
        <p:xfrm>
          <a:off x="7138041" y="2549471"/>
          <a:ext cx="4320000" cy="32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060774"/>
              </p:ext>
            </p:extLst>
          </p:nvPr>
        </p:nvGraphicFramePr>
        <p:xfrm>
          <a:off x="931348" y="2549495"/>
          <a:ext cx="4320000" cy="32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uadroTexto 39"/>
          <p:cNvSpPr txBox="1"/>
          <p:nvPr/>
        </p:nvSpPr>
        <p:spPr>
          <a:xfrm>
            <a:off x="337062" y="938702"/>
            <a:ext cx="115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cierre </a:t>
            </a:r>
            <a:r>
              <a:rPr lang="es-MX" sz="1400" b="1" dirty="0">
                <a:solidFill>
                  <a:srgbClr val="10253F"/>
                </a:solidFill>
              </a:rPr>
              <a:t>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, de las solicitudes de acceso a la información </a:t>
            </a:r>
            <a:r>
              <a:rPr lang="es-MX" sz="1400" b="1" u="sng" dirty="0" smtClean="0">
                <a:solidFill>
                  <a:srgbClr val="10253F"/>
                </a:solidFill>
              </a:rPr>
              <a:t>respondidas</a:t>
            </a:r>
            <a:r>
              <a:rPr lang="es-MX" sz="1400" b="1" dirty="0" smtClean="0">
                <a:solidFill>
                  <a:srgbClr val="10253F"/>
                </a:solidFill>
              </a:rPr>
              <a:t> por los sujetos obligados, el </a:t>
            </a:r>
            <a:r>
              <a:rPr lang="es-MX" sz="1600" b="1" dirty="0" smtClean="0">
                <a:solidFill>
                  <a:srgbClr val="31859C"/>
                </a:solidFill>
              </a:rPr>
              <a:t>58.7% </a:t>
            </a:r>
            <a:r>
              <a:rPr lang="es-MX" sz="1400" b="1" dirty="0" smtClean="0">
                <a:solidFill>
                  <a:srgbClr val="10253F"/>
                </a:solidFill>
              </a:rPr>
              <a:t>fue otorgando información total. Por su parte, de las solicitudes respondidas en materia de protección de datos personales destaca el acceso como el tipo de solicitud con mayor frecuencia: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pic>
        <p:nvPicPr>
          <p:cNvPr id="36" name="Picture 2" descr="Resultado de imagen para icono transparenci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75" y="3737416"/>
            <a:ext cx="1868611" cy="14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65"/>
          <p:cNvSpPr txBox="1"/>
          <p:nvPr/>
        </p:nvSpPr>
        <p:spPr>
          <a:xfrm>
            <a:off x="1517229" y="188977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497,369</a:t>
            </a:r>
          </a:p>
          <a:p>
            <a:pPr algn="ctr"/>
            <a:r>
              <a:rPr lang="es-MX" sz="1000" dirty="0" smtClean="0"/>
              <a:t>Solicitudes respondidas en materia de acceso a la información pública</a:t>
            </a:r>
            <a:endParaRPr lang="es-MX" sz="1000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943656" y="2663435"/>
            <a:ext cx="4094722" cy="413510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943656" y="4157987"/>
            <a:ext cx="4094722" cy="413510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CuadroTexto 40"/>
          <p:cNvSpPr txBox="1"/>
          <p:nvPr/>
        </p:nvSpPr>
        <p:spPr>
          <a:xfrm>
            <a:off x="612038" y="5747499"/>
            <a:ext cx="431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NOTA: No se grafica la opción “No especificado”, la cual corresponde al 25.9% del total</a:t>
            </a:r>
            <a:endParaRPr lang="es-MX" sz="800" dirty="0"/>
          </a:p>
        </p:txBody>
      </p:sp>
      <p:sp>
        <p:nvSpPr>
          <p:cNvPr id="42" name="CuadroTexto 65"/>
          <p:cNvSpPr txBox="1"/>
          <p:nvPr/>
        </p:nvSpPr>
        <p:spPr>
          <a:xfrm>
            <a:off x="7592458" y="188977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31859C"/>
                </a:solidFill>
              </a:rPr>
              <a:t>59,316</a:t>
            </a:r>
          </a:p>
          <a:p>
            <a:pPr algn="ctr"/>
            <a:r>
              <a:rPr lang="es-MX" sz="1000" dirty="0" smtClean="0">
                <a:solidFill>
                  <a:srgbClr val="31859C"/>
                </a:solidFill>
              </a:rPr>
              <a:t>Solicitudes respondidas en materia de protección de datos personales</a:t>
            </a:r>
            <a:endParaRPr lang="es-MX" sz="1000" dirty="0">
              <a:solidFill>
                <a:srgbClr val="31859C"/>
              </a:solidFill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337062" y="1889774"/>
            <a:ext cx="5239619" cy="4261184"/>
          </a:xfrm>
          <a:prstGeom prst="roundRect">
            <a:avLst/>
          </a:prstGeom>
          <a:noFill/>
          <a:ln>
            <a:solidFill>
              <a:srgbClr val="10253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6520820" y="1889774"/>
            <a:ext cx="5239619" cy="4261184"/>
          </a:xfrm>
          <a:prstGeom prst="roundRect">
            <a:avLst/>
          </a:prstGeom>
          <a:noFill/>
          <a:ln>
            <a:solidFill>
              <a:srgbClr val="31859C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6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4940" r="23423" b="12354"/>
          <a:stretch/>
        </p:blipFill>
        <p:spPr bwMode="auto">
          <a:xfrm>
            <a:off x="9768408" y="3861048"/>
            <a:ext cx="1119430" cy="10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uadroTexto 51"/>
          <p:cNvSpPr txBox="1"/>
          <p:nvPr/>
        </p:nvSpPr>
        <p:spPr>
          <a:xfrm>
            <a:off x="7141053" y="5747499"/>
            <a:ext cx="4313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NOTA: No se grafica la opción “No especificado”, la cual corresponde al 1.5% del total</a:t>
            </a:r>
            <a:endParaRPr lang="es-MX" sz="800" dirty="0"/>
          </a:p>
        </p:txBody>
      </p:sp>
      <p:sp>
        <p:nvSpPr>
          <p:cNvPr id="53" name="7 CuadroTexto"/>
          <p:cNvSpPr txBox="1">
            <a:spLocks noChangeArrowheads="1"/>
          </p:cNvSpPr>
          <p:nvPr/>
        </p:nvSpPr>
        <p:spPr bwMode="auto">
          <a:xfrm>
            <a:off x="7196583" y="110740"/>
            <a:ext cx="466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Solicitudes de los sujetos obligados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ráfico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585854"/>
              </p:ext>
            </p:extLst>
          </p:nvPr>
        </p:nvGraphicFramePr>
        <p:xfrm>
          <a:off x="3083157" y="4715914"/>
          <a:ext cx="4572000" cy="156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955891"/>
              </p:ext>
            </p:extLst>
          </p:nvPr>
        </p:nvGraphicFramePr>
        <p:xfrm>
          <a:off x="1091824" y="1717630"/>
          <a:ext cx="342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142431" y="110740"/>
            <a:ext cx="6721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Cultura de la transparencia de los sujetos obligados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grpSp>
        <p:nvGrpSpPr>
          <p:cNvPr id="39" name="Grupo 38"/>
          <p:cNvGrpSpPr/>
          <p:nvPr/>
        </p:nvGrpSpPr>
        <p:grpSpPr>
          <a:xfrm>
            <a:off x="6096000" y="1750782"/>
            <a:ext cx="5517483" cy="3149085"/>
            <a:chOff x="5738419" y="1916256"/>
            <a:chExt cx="5517483" cy="3149085"/>
          </a:xfrm>
        </p:grpSpPr>
        <p:grpSp>
          <p:nvGrpSpPr>
            <p:cNvPr id="38" name="Grupo 37"/>
            <p:cNvGrpSpPr/>
            <p:nvPr/>
          </p:nvGrpSpPr>
          <p:grpSpPr>
            <a:xfrm>
              <a:off x="5738419" y="1916256"/>
              <a:ext cx="5517483" cy="391085"/>
              <a:chOff x="5736594" y="1916256"/>
              <a:chExt cx="5517483" cy="391085"/>
            </a:xfrm>
          </p:grpSpPr>
          <p:sp>
            <p:nvSpPr>
              <p:cNvPr id="10" name="Rectángulo redondeado 31"/>
              <p:cNvSpPr/>
              <p:nvPr/>
            </p:nvSpPr>
            <p:spPr>
              <a:xfrm>
                <a:off x="5736594" y="1917080"/>
                <a:ext cx="401585" cy="390261"/>
              </a:xfrm>
              <a:prstGeom prst="roundRect">
                <a:avLst/>
              </a:prstGeom>
              <a:solidFill>
                <a:srgbClr val="0C223C"/>
              </a:solidFill>
              <a:ln>
                <a:solidFill>
                  <a:srgbClr val="0C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1</a:t>
                </a:r>
                <a:endParaRPr lang="es-MX" dirty="0"/>
              </a:p>
            </p:txBody>
          </p:sp>
          <p:sp>
            <p:nvSpPr>
              <p:cNvPr id="15" name="Rectángulo redondeado 36"/>
              <p:cNvSpPr/>
              <p:nvPr/>
            </p:nvSpPr>
            <p:spPr>
              <a:xfrm>
                <a:off x="6264392" y="1916256"/>
                <a:ext cx="3751953" cy="390261"/>
              </a:xfrm>
              <a:prstGeom prst="roundRect">
                <a:avLst/>
              </a:prstGeom>
              <a:noFill/>
              <a:ln>
                <a:solidFill>
                  <a:srgbClr val="0C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Sensibilización de los servidores públicos en temas de gobierno abierto</a:t>
                </a:r>
              </a:p>
            </p:txBody>
          </p:sp>
          <p:sp>
            <p:nvSpPr>
              <p:cNvPr id="20" name="Rectángulo redondeado 41"/>
              <p:cNvSpPr/>
              <p:nvPr/>
            </p:nvSpPr>
            <p:spPr>
              <a:xfrm>
                <a:off x="10148249" y="1916256"/>
                <a:ext cx="1105828" cy="390261"/>
              </a:xfrm>
              <a:prstGeom prst="roundRect">
                <a:avLst/>
              </a:prstGeom>
              <a:solidFill>
                <a:srgbClr val="0C223C"/>
              </a:solidFill>
              <a:ln>
                <a:solidFill>
                  <a:srgbClr val="0C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23.2%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5741265" y="2464662"/>
              <a:ext cx="5511791" cy="391085"/>
              <a:chOff x="5736594" y="2471361"/>
              <a:chExt cx="5511791" cy="391085"/>
            </a:xfrm>
          </p:grpSpPr>
          <p:sp>
            <p:nvSpPr>
              <p:cNvPr id="11" name="Rectángulo redondeado 32"/>
              <p:cNvSpPr/>
              <p:nvPr/>
            </p:nvSpPr>
            <p:spPr>
              <a:xfrm>
                <a:off x="5736594" y="2472185"/>
                <a:ext cx="401585" cy="390261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2</a:t>
                </a:r>
                <a:endParaRPr lang="es-MX" dirty="0"/>
              </a:p>
            </p:txBody>
          </p:sp>
          <p:sp>
            <p:nvSpPr>
              <p:cNvPr id="16" name="Rectángulo redondeado 37"/>
              <p:cNvSpPr/>
              <p:nvPr/>
            </p:nvSpPr>
            <p:spPr>
              <a:xfrm>
                <a:off x="6264392" y="2472185"/>
                <a:ext cx="3751953" cy="390261"/>
              </a:xfrm>
              <a:prstGeom prst="roundRect">
                <a:avLst/>
              </a:prstGeom>
              <a:noFill/>
              <a:ln>
                <a:solidFill>
                  <a:srgbClr val="023C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Invitar a la sociedad  para  co-crear soluciones en problemas públicos </a:t>
                </a:r>
                <a:r>
                  <a:rPr lang="es-MX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específicos</a:t>
                </a:r>
                <a:endParaRPr lang="es-MX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ángulo redondeado 42"/>
              <p:cNvSpPr/>
              <p:nvPr/>
            </p:nvSpPr>
            <p:spPr>
              <a:xfrm>
                <a:off x="10142557" y="2471361"/>
                <a:ext cx="1105828" cy="390261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19.5%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738419" y="3013068"/>
              <a:ext cx="5517483" cy="394773"/>
              <a:chOff x="5736594" y="3022777"/>
              <a:chExt cx="5517483" cy="394773"/>
            </a:xfrm>
          </p:grpSpPr>
          <p:sp>
            <p:nvSpPr>
              <p:cNvPr id="12" name="Rectángulo redondeado 33"/>
              <p:cNvSpPr/>
              <p:nvPr/>
            </p:nvSpPr>
            <p:spPr>
              <a:xfrm>
                <a:off x="5736594" y="3027289"/>
                <a:ext cx="401585" cy="390261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3</a:t>
                </a:r>
                <a:endParaRPr lang="es-MX" dirty="0"/>
              </a:p>
            </p:txBody>
          </p:sp>
          <p:sp>
            <p:nvSpPr>
              <p:cNvPr id="17" name="Rectángulo redondeado 38"/>
              <p:cNvSpPr/>
              <p:nvPr/>
            </p:nvSpPr>
            <p:spPr>
              <a:xfrm>
                <a:off x="6264392" y="3022777"/>
                <a:ext cx="3751953" cy="390261"/>
              </a:xfrm>
              <a:prstGeom prst="roundRect">
                <a:avLst/>
              </a:prstGeom>
              <a:noFill/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Propiciar el diálogo entre la sociedad y autoridades locales</a:t>
                </a:r>
              </a:p>
            </p:txBody>
          </p:sp>
          <p:sp>
            <p:nvSpPr>
              <p:cNvPr id="22" name="Rectángulo redondeado 43"/>
              <p:cNvSpPr/>
              <p:nvPr/>
            </p:nvSpPr>
            <p:spPr>
              <a:xfrm>
                <a:off x="10148249" y="3022777"/>
                <a:ext cx="1105828" cy="390261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19.1%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5741265" y="3565162"/>
              <a:ext cx="5511790" cy="405015"/>
              <a:chOff x="5736594" y="3582394"/>
              <a:chExt cx="5511790" cy="405015"/>
            </a:xfrm>
          </p:grpSpPr>
          <p:sp>
            <p:nvSpPr>
              <p:cNvPr id="13" name="Rectángulo redondeado 34"/>
              <p:cNvSpPr/>
              <p:nvPr/>
            </p:nvSpPr>
            <p:spPr>
              <a:xfrm>
                <a:off x="5736594" y="3582394"/>
                <a:ext cx="401585" cy="390261"/>
              </a:xfrm>
              <a:prstGeom prst="roundRect">
                <a:avLst/>
              </a:prstGeom>
              <a:solidFill>
                <a:srgbClr val="0085B1"/>
              </a:solidFill>
              <a:ln>
                <a:solidFill>
                  <a:srgbClr val="00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4</a:t>
                </a:r>
                <a:endParaRPr lang="es-MX" dirty="0"/>
              </a:p>
            </p:txBody>
          </p:sp>
          <p:sp>
            <p:nvSpPr>
              <p:cNvPr id="18" name="Rectángulo redondeado 39"/>
              <p:cNvSpPr/>
              <p:nvPr/>
            </p:nvSpPr>
            <p:spPr>
              <a:xfrm>
                <a:off x="6264392" y="3595012"/>
                <a:ext cx="3751953" cy="390261"/>
              </a:xfrm>
              <a:prstGeom prst="roundRect">
                <a:avLst/>
              </a:prstGeom>
              <a:noFill/>
              <a:ln>
                <a:solidFill>
                  <a:srgbClr val="00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Celebración de mesas de trabajo con la sociedad u organizaciones </a:t>
                </a:r>
                <a:r>
                  <a:rPr lang="es-MX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civiles</a:t>
                </a:r>
                <a:endParaRPr lang="es-MX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ángulo redondeado 44"/>
              <p:cNvSpPr/>
              <p:nvPr/>
            </p:nvSpPr>
            <p:spPr>
              <a:xfrm>
                <a:off x="10142556" y="3597148"/>
                <a:ext cx="1105828" cy="390261"/>
              </a:xfrm>
              <a:prstGeom prst="roundRect">
                <a:avLst/>
              </a:prstGeom>
              <a:solidFill>
                <a:srgbClr val="0085B1"/>
              </a:solidFill>
              <a:ln>
                <a:solidFill>
                  <a:srgbClr val="00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18.3%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o 1"/>
            <p:cNvGrpSpPr/>
            <p:nvPr/>
          </p:nvGrpSpPr>
          <p:grpSpPr>
            <a:xfrm>
              <a:off x="5739842" y="4127498"/>
              <a:ext cx="5514637" cy="390261"/>
              <a:chOff x="5736594" y="4137498"/>
              <a:chExt cx="5514637" cy="390261"/>
            </a:xfrm>
          </p:grpSpPr>
          <p:sp>
            <p:nvSpPr>
              <p:cNvPr id="14" name="Rectángulo redondeado 35"/>
              <p:cNvSpPr/>
              <p:nvPr/>
            </p:nvSpPr>
            <p:spPr>
              <a:xfrm>
                <a:off x="5736594" y="4137498"/>
                <a:ext cx="401585" cy="390261"/>
              </a:xfrm>
              <a:prstGeom prst="roundRect">
                <a:avLst/>
              </a:prstGeom>
              <a:solidFill>
                <a:srgbClr val="00A7C9"/>
              </a:solidFill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5</a:t>
                </a:r>
                <a:endParaRPr lang="es-MX" dirty="0"/>
              </a:p>
            </p:txBody>
          </p:sp>
          <p:sp>
            <p:nvSpPr>
              <p:cNvPr id="19" name="Rectángulo redondeado 40"/>
              <p:cNvSpPr/>
              <p:nvPr/>
            </p:nvSpPr>
            <p:spPr>
              <a:xfrm>
                <a:off x="6264392" y="4137498"/>
                <a:ext cx="3751953" cy="390261"/>
              </a:xfrm>
              <a:prstGeom prst="roundRect">
                <a:avLst/>
              </a:prstGeom>
              <a:noFill/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Implementación de mecanismos de consulta y/o participación ciudadana como parte de su operación</a:t>
                </a:r>
              </a:p>
            </p:txBody>
          </p:sp>
          <p:sp>
            <p:nvSpPr>
              <p:cNvPr id="24" name="Rectángulo redondeado 45"/>
              <p:cNvSpPr/>
              <p:nvPr/>
            </p:nvSpPr>
            <p:spPr>
              <a:xfrm>
                <a:off x="10145403" y="4137498"/>
                <a:ext cx="1105828" cy="390261"/>
              </a:xfrm>
              <a:prstGeom prst="roundRect">
                <a:avLst/>
              </a:prstGeom>
              <a:solidFill>
                <a:srgbClr val="00A7C9"/>
              </a:solidFill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17.3%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5739842" y="4675080"/>
              <a:ext cx="5514637" cy="390261"/>
              <a:chOff x="5736594" y="4137498"/>
              <a:chExt cx="5514637" cy="390261"/>
            </a:xfrm>
          </p:grpSpPr>
          <p:sp>
            <p:nvSpPr>
              <p:cNvPr id="29" name="Rectángulo redondeado 35"/>
              <p:cNvSpPr/>
              <p:nvPr/>
            </p:nvSpPr>
            <p:spPr>
              <a:xfrm>
                <a:off x="5736594" y="4137498"/>
                <a:ext cx="401585" cy="39026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/>
                  <a:t>6</a:t>
                </a:r>
              </a:p>
            </p:txBody>
          </p:sp>
          <p:sp>
            <p:nvSpPr>
              <p:cNvPr id="30" name="Rectángulo redondeado 40"/>
              <p:cNvSpPr/>
              <p:nvPr/>
            </p:nvSpPr>
            <p:spPr>
              <a:xfrm>
                <a:off x="6264392" y="4137498"/>
                <a:ext cx="3751953" cy="390261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Incorporar para la toma de decisiones comentarios o sugerencias de la sociedad </a:t>
                </a:r>
              </a:p>
            </p:txBody>
          </p:sp>
          <p:sp>
            <p:nvSpPr>
              <p:cNvPr id="31" name="Rectángulo redondeado 45"/>
              <p:cNvSpPr/>
              <p:nvPr/>
            </p:nvSpPr>
            <p:spPr>
              <a:xfrm>
                <a:off x="10145403" y="4137498"/>
                <a:ext cx="1105828" cy="39026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1.9%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2" name="Picture 14" descr="Resultado de imagen para información icon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1" y="2529286"/>
            <a:ext cx="1463525" cy="14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Durante el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s-MX" sz="1400" b="1" dirty="0"/>
              <a:t>el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</a:rPr>
              <a:t>23.2% </a:t>
            </a:r>
            <a:r>
              <a:rPr lang="es-MX" sz="1400" b="1" dirty="0" smtClean="0"/>
              <a:t>de las acciones de gobierno abierto implementadas por los sujetos obligados se dirigieron a estrategias  de sensibilización de los servidores públicos en la materia. El comportamiento global se presenta a continuación:</a:t>
            </a:r>
            <a:endParaRPr lang="es-MX" sz="1400" b="1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264108" y="5297887"/>
            <a:ext cx="460062" cy="369495"/>
          </a:xfrm>
          <a:prstGeom prst="rect">
            <a:avLst/>
          </a:prstGeom>
        </p:spPr>
      </p:pic>
      <p:cxnSp>
        <p:nvCxnSpPr>
          <p:cNvPr id="60" name="Conector recto 65"/>
          <p:cNvCxnSpPr/>
          <p:nvPr/>
        </p:nvCxnSpPr>
        <p:spPr>
          <a:xfrm flipH="1">
            <a:off x="4410809" y="3284984"/>
            <a:ext cx="1469167" cy="0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redondeado 62"/>
          <p:cNvSpPr/>
          <p:nvPr/>
        </p:nvSpPr>
        <p:spPr>
          <a:xfrm>
            <a:off x="9595799" y="5032368"/>
            <a:ext cx="2146484" cy="7822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8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99.3% </a:t>
            </a:r>
          </a:p>
          <a:p>
            <a:pPr algn="r"/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del las acciones realizadas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67408" y="5085184"/>
            <a:ext cx="2481770" cy="1327800"/>
            <a:chOff x="839416" y="5243150"/>
            <a:chExt cx="2481770" cy="1327800"/>
          </a:xfrm>
        </p:grpSpPr>
        <p:cxnSp>
          <p:nvCxnSpPr>
            <p:cNvPr id="48" name="Conector recto 47"/>
            <p:cNvCxnSpPr/>
            <p:nvPr/>
          </p:nvCxnSpPr>
          <p:spPr>
            <a:xfrm rot="5400000">
              <a:off x="741872" y="5357126"/>
              <a:ext cx="227952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rot="5400000">
              <a:off x="741872" y="5571444"/>
              <a:ext cx="227952" cy="0"/>
            </a:xfrm>
            <a:prstGeom prst="line">
              <a:avLst/>
            </a:prstGeom>
            <a:ln w="101600">
              <a:solidFill>
                <a:srgbClr val="023C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 rot="5400000">
              <a:off x="741872" y="5793389"/>
              <a:ext cx="227952" cy="0"/>
            </a:xfrm>
            <a:prstGeom prst="line">
              <a:avLst/>
            </a:prstGeom>
            <a:ln w="101600">
              <a:solidFill>
                <a:srgbClr val="006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 rot="5400000">
              <a:off x="741872" y="6016088"/>
              <a:ext cx="227952" cy="0"/>
            </a:xfrm>
            <a:prstGeom prst="line">
              <a:avLst/>
            </a:prstGeom>
            <a:ln w="101600">
              <a:solidFill>
                <a:srgbClr val="00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ángulo 51"/>
            <p:cNvSpPr/>
            <p:nvPr/>
          </p:nvSpPr>
          <p:spPr>
            <a:xfrm>
              <a:off x="839416" y="5247570"/>
              <a:ext cx="177965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Municipios y/o delegaciones</a:t>
              </a:r>
              <a:endParaRPr lang="es-MX" sz="1000" dirty="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839416" y="5455853"/>
              <a:ext cx="1063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Poder ejecutivo</a:t>
              </a:r>
              <a:endParaRPr lang="es-MX" sz="1000" dirty="0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839416" y="5687052"/>
              <a:ext cx="19864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Fideicomisos y fondos públicos</a:t>
              </a:r>
              <a:endParaRPr lang="es-MX" sz="1000" dirty="0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839416" y="5900623"/>
              <a:ext cx="248177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Organismos constitucionales autónomos</a:t>
              </a:r>
              <a:endParaRPr lang="es-MX" sz="1000" dirty="0"/>
            </a:p>
          </p:txBody>
        </p:sp>
        <p:cxnSp>
          <p:nvCxnSpPr>
            <p:cNvPr id="57" name="Conector recto 56"/>
            <p:cNvCxnSpPr/>
            <p:nvPr/>
          </p:nvCxnSpPr>
          <p:spPr>
            <a:xfrm rot="5400000">
              <a:off x="741872" y="6226120"/>
              <a:ext cx="227952" cy="0"/>
            </a:xfrm>
            <a:prstGeom prst="line">
              <a:avLst/>
            </a:prstGeom>
            <a:ln w="101600">
              <a:solidFill>
                <a:srgbClr val="00A7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ángulo 57"/>
            <p:cNvSpPr/>
            <p:nvPr/>
          </p:nvSpPr>
          <p:spPr>
            <a:xfrm>
              <a:off x="839416" y="6114472"/>
              <a:ext cx="7729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Sindicatos</a:t>
              </a:r>
              <a:endParaRPr lang="es-MX" sz="1000" dirty="0"/>
            </a:p>
          </p:txBody>
        </p:sp>
        <p:cxnSp>
          <p:nvCxnSpPr>
            <p:cNvPr id="64" name="Conector recto 63"/>
            <p:cNvCxnSpPr/>
            <p:nvPr/>
          </p:nvCxnSpPr>
          <p:spPr>
            <a:xfrm rot="5400000">
              <a:off x="741872" y="6423296"/>
              <a:ext cx="227952" cy="0"/>
            </a:xfrm>
            <a:prstGeom prst="line">
              <a:avLst/>
            </a:prstGeom>
            <a:ln w="1016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ángulo 64"/>
            <p:cNvSpPr/>
            <p:nvPr/>
          </p:nvSpPr>
          <p:spPr>
            <a:xfrm>
              <a:off x="839416" y="6324729"/>
              <a:ext cx="15520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Otros sujetos obligados</a:t>
              </a:r>
              <a:endParaRPr lang="es-MX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2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17204" t="59927" r="74735" b="25184"/>
          <a:stretch/>
        </p:blipFill>
        <p:spPr>
          <a:xfrm>
            <a:off x="7176120" y="4364390"/>
            <a:ext cx="501385" cy="5136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33710" t="31755" r="59662" b="56201"/>
          <a:stretch/>
        </p:blipFill>
        <p:spPr>
          <a:xfrm>
            <a:off x="3152692" y="3414492"/>
            <a:ext cx="505588" cy="5165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04226" y="1916832"/>
            <a:ext cx="7200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 smtClean="0">
                <a:solidFill>
                  <a:srgbClr val="002060"/>
                </a:solidFill>
              </a:rPr>
              <a:t>Conociendo México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97017" y="3472727"/>
            <a:ext cx="259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INEGI Informa</a:t>
            </a:r>
          </a:p>
        </p:txBody>
      </p:sp>
      <p:pic>
        <p:nvPicPr>
          <p:cNvPr id="6" name="Picture 4" descr="http://previews.123rf.com/images/mamanamsai/mamanamsai1501/mamanamsai150100378/35928233-Email-icono-en-el-fondo-azul-limpio-vector-Foto-de-arch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6" y="5180810"/>
            <a:ext cx="601031" cy="6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/>
          <a:srcRect l="19342" t="31755" r="73768" b="56124"/>
          <a:stretch/>
        </p:blipFill>
        <p:spPr>
          <a:xfrm>
            <a:off x="2496187" y="4353387"/>
            <a:ext cx="541551" cy="5356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71830" y="3472727"/>
            <a:ext cx="28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18356F"/>
                </a:solidFill>
              </a:rPr>
              <a:t>01 800 111 46 34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17357" y="4421173"/>
            <a:ext cx="284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@INEGI_INFORMA</a:t>
            </a:r>
          </a:p>
        </p:txBody>
      </p:sp>
      <p:pic>
        <p:nvPicPr>
          <p:cNvPr id="10" name="Picture 2" descr="Resultado de imagen para iconos telefono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441768"/>
            <a:ext cx="462029" cy="4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7471016" y="4421173"/>
            <a:ext cx="28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8356F"/>
                </a:solidFill>
              </a:rPr>
              <a:t>www.inegi.org.mx</a:t>
            </a:r>
            <a:endParaRPr lang="es-MX" sz="2000" b="1" dirty="0">
              <a:solidFill>
                <a:srgbClr val="18356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37676" y="5281270"/>
            <a:ext cx="460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8356F"/>
                </a:solidFill>
              </a:rPr>
              <a:t>atencion.usuarios@inegi.org.mx</a:t>
            </a:r>
            <a:endParaRPr lang="es-MX" sz="2000" b="1" dirty="0">
              <a:solidFill>
                <a:srgbClr val="18356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3694" y="161345"/>
            <a:ext cx="4668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cap="small" dirty="0">
                <a:solidFill>
                  <a:schemeClr val="accent5">
                    <a:lumMod val="50000"/>
                  </a:schemeClr>
                </a:solidFill>
              </a:rPr>
              <a:t>¡</a:t>
            </a:r>
            <a:r>
              <a:rPr lang="es-MX" sz="8000" cap="small" dirty="0" smtClean="0">
                <a:solidFill>
                  <a:schemeClr val="accent5">
                    <a:lumMod val="50000"/>
                  </a:schemeClr>
                </a:solidFill>
              </a:rPr>
              <a:t>Gracias!</a:t>
            </a:r>
            <a:endParaRPr lang="es-MX" sz="8000" cap="smal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icono transparenc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365104"/>
            <a:ext cx="1939723" cy="14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 CuadroTexto"/>
          <p:cNvSpPr txBox="1">
            <a:spLocks noChangeArrowheads="1"/>
          </p:cNvSpPr>
          <p:nvPr/>
        </p:nvSpPr>
        <p:spPr bwMode="auto">
          <a:xfrm>
            <a:off x="8510276" y="110740"/>
            <a:ext cx="3353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Aspectos metodológicos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6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9" name="Rectángulo 8"/>
          <p:cNvSpPr/>
          <p:nvPr/>
        </p:nvSpPr>
        <p:spPr>
          <a:xfrm>
            <a:off x="507349" y="1713350"/>
            <a:ext cx="5588651" cy="35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Cobertura </a:t>
            </a: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geográfica</a:t>
            </a:r>
            <a:r>
              <a:rPr lang="es-ES" sz="2200" b="1" dirty="0">
                <a:solidFill>
                  <a:srgbClr val="31859C"/>
                </a:solidFill>
                <a:latin typeface="+mj-lt"/>
              </a:rPr>
              <a:t>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Nacional / Desglose por Entidad </a:t>
            </a:r>
            <a:r>
              <a:rPr lang="es-MX" sz="2000" b="1" dirty="0">
                <a:solidFill>
                  <a:srgbClr val="10253F"/>
                </a:solidFill>
                <a:latin typeface="+mj-lt"/>
              </a:rPr>
              <a:t>F</a:t>
            </a: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ederativa*</a:t>
            </a: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Cobertura </a:t>
            </a: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temporal</a:t>
            </a:r>
            <a:r>
              <a:rPr lang="es-ES" sz="2200" b="1" dirty="0">
                <a:solidFill>
                  <a:srgbClr val="31859C"/>
                </a:solidFill>
                <a:latin typeface="+mj-lt"/>
              </a:rPr>
              <a:t>: </a:t>
            </a:r>
            <a:endParaRPr lang="es-ES" sz="2200" b="1" dirty="0" smtClean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2016 y 2017** </a:t>
            </a: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000" b="1" dirty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Periodicidad: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Anual</a:t>
            </a: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200" b="1" dirty="0" smtClean="0">
                <a:solidFill>
                  <a:srgbClr val="31859C"/>
                </a:solidFill>
                <a:latin typeface="+mj-lt"/>
              </a:rPr>
              <a:t>Población objetivo: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Gobierno (ámbito federal y estatal)</a:t>
            </a:r>
            <a:endParaRPr lang="es-MX" sz="2000" b="1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96000" y="1713350"/>
            <a:ext cx="5571475" cy="37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200" b="1" dirty="0" smtClean="0">
                <a:solidFill>
                  <a:srgbClr val="31859C"/>
                </a:solidFill>
                <a:latin typeface="+mj-lt"/>
              </a:rPr>
              <a:t>Unidad </a:t>
            </a:r>
            <a:r>
              <a:rPr lang="es-MX" sz="2200" b="1" dirty="0">
                <a:solidFill>
                  <a:srgbClr val="31859C"/>
                </a:solidFill>
                <a:latin typeface="+mj-lt"/>
              </a:rPr>
              <a:t>de </a:t>
            </a:r>
            <a:r>
              <a:rPr lang="es-MX" sz="2200" b="1" dirty="0" smtClean="0">
                <a:solidFill>
                  <a:srgbClr val="31859C"/>
                </a:solidFill>
                <a:latin typeface="+mj-lt"/>
              </a:rPr>
              <a:t>análisis:</a:t>
            </a:r>
            <a:endParaRPr lang="es-MX" sz="2200" b="1" dirty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j-lt"/>
              </a:rPr>
              <a:t>Instituto Nacional de Transparencia, Acceso a la Información y Protección de Datos Personales y Órganos Garantes en materia de transparencia, acceso a la información pública y protección de datos personales de las Entidades Federativas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200" b="1" dirty="0" smtClean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Periodo </a:t>
            </a:r>
            <a:r>
              <a:rPr lang="es-ES" sz="2200" b="1" dirty="0">
                <a:solidFill>
                  <a:srgbClr val="31859C"/>
                </a:solidFill>
                <a:latin typeface="+mj-lt"/>
              </a:rPr>
              <a:t>de levantamiento: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altLang="es-MX" sz="2000" b="1" dirty="0" smtClean="0">
                <a:solidFill>
                  <a:srgbClr val="10253F"/>
                </a:solidFill>
                <a:latin typeface="+mj-lt"/>
              </a:rPr>
              <a:t>Del 07 de febrero al 08 de septiembre de 2017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s-ES" sz="2200" b="1" dirty="0" smtClean="0">
              <a:solidFill>
                <a:srgbClr val="31859C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 smtClean="0">
                <a:solidFill>
                  <a:srgbClr val="31859C"/>
                </a:solidFill>
                <a:latin typeface="+mj-lt"/>
              </a:rPr>
              <a:t>Publicación de resultados:</a:t>
            </a:r>
            <a:endParaRPr lang="es-ES" sz="2200" b="1" dirty="0">
              <a:solidFill>
                <a:srgbClr val="31859C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s-MX" sz="2000" b="1" dirty="0" smtClean="0">
                <a:solidFill>
                  <a:srgbClr val="10253F"/>
                </a:solidFill>
                <a:latin typeface="+mn-lt"/>
              </a:rPr>
              <a:t>27 de octubre de 2017</a:t>
            </a:r>
            <a:endParaRPr lang="es-MX" sz="2000" b="1" dirty="0">
              <a:solidFill>
                <a:srgbClr val="10253F"/>
              </a:solidFill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7412" y="908720"/>
            <a:ext cx="1146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El Censo Nacional de Transparencia, Acceso a la Información Pública y Protección de Datos Personales 2017 presenta los siguientes aspectos metodológicos:</a:t>
            </a:r>
            <a:endParaRPr lang="es-MX" sz="1400" b="1" dirty="0" smtClean="0">
              <a:solidFill>
                <a:srgbClr val="31859C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7062" y="6091488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Aplica sólo para el caso del ámbito estatal</a:t>
            </a:r>
          </a:p>
          <a:p>
            <a:r>
              <a:rPr lang="es-MX" sz="800" dirty="0" smtClean="0"/>
              <a:t>** Sólo </a:t>
            </a:r>
            <a:r>
              <a:rPr lang="es-MX" sz="800" dirty="0"/>
              <a:t>para las preguntas que solicitan datos al momento de la aplicación </a:t>
            </a:r>
            <a:r>
              <a:rPr lang="es-MX" sz="800" dirty="0" smtClean="0"/>
              <a:t>del cuestionario</a:t>
            </a:r>
          </a:p>
        </p:txBody>
      </p:sp>
    </p:spTree>
    <p:extLst>
      <p:ext uri="{BB962C8B-B14F-4D97-AF65-F5344CB8AC3E}">
        <p14:creationId xmlns:p14="http://schemas.microsoft.com/office/powerpoint/2010/main" val="15612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95400" y="1556792"/>
            <a:ext cx="28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1</a:t>
            </a:r>
          </a:p>
          <a:p>
            <a:pPr algn="just"/>
            <a:r>
              <a:rPr lang="es-MX" sz="1200" b="1" dirty="0" smtClean="0">
                <a:solidFill>
                  <a:srgbClr val="10253F"/>
                </a:solidFill>
              </a:rPr>
              <a:t>Estructura organizacional y recursos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728168" y="1558707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</a:t>
            </a:r>
            <a:r>
              <a:rPr lang="es-MX" sz="1200" b="1" dirty="0" smtClean="0">
                <a:solidFill>
                  <a:srgbClr val="31859C"/>
                </a:solidFill>
              </a:rPr>
              <a:t>2</a:t>
            </a:r>
          </a:p>
          <a:p>
            <a:pPr algn="just"/>
            <a:r>
              <a:rPr lang="es-MX" sz="1200" b="1" dirty="0" smtClean="0">
                <a:solidFill>
                  <a:srgbClr val="10253F"/>
                </a:solidFill>
              </a:rPr>
              <a:t>Garantía del acceso a la información y protección de datos personales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760616" y="1556792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3</a:t>
            </a:r>
            <a:endParaRPr lang="es-MX" sz="1200" b="1" dirty="0" smtClean="0">
              <a:solidFill>
                <a:srgbClr val="31859C"/>
              </a:solidFill>
            </a:endParaRPr>
          </a:p>
          <a:p>
            <a:pPr algn="just"/>
            <a:r>
              <a:rPr lang="es-MX" sz="1200" b="1" dirty="0" smtClean="0">
                <a:solidFill>
                  <a:srgbClr val="10253F"/>
                </a:solidFill>
              </a:rPr>
              <a:t>Información de los sujetos obligados registrados</a:t>
            </a:r>
            <a:endParaRPr lang="es-MX" sz="1200" b="1" dirty="0">
              <a:solidFill>
                <a:srgbClr val="10253F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4064000" y="1621249"/>
            <a:ext cx="0" cy="4032448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695400" y="2204864"/>
            <a:ext cx="2736000" cy="36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 smtClean="0"/>
              <a:t>Estructura organizacional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humanos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presupuestales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materiales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Gobierno electrónico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Ejercicio de funciones específicas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Transparencia, acceso a la información pública y protección de datos personales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Protección de datos personales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Órganos de Transparencia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Clasificación de la información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Cultura de la transparencia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Control interno y anticorrupción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Participación ciudadana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Marco regulatorio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Asociación intergubernamental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Administración de archivos y gestión documental</a:t>
            </a:r>
            <a:endParaRPr lang="es-MX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4728000" y="2203123"/>
            <a:ext cx="273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 smtClean="0"/>
              <a:t>Competencias en materia de transparencia, acceso a la información pública y protección de datos personales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Actividades de capacitación promovidas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de revisión en materia de acceso a la información pública y protección de datos personales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Recursos de inconformidad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Medidas de apremio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Sanciones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Denuncias por actos u omisiones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Cultura de la transparencia, el derecho de acceso a la información y protección de datos personales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Protección de datos personales</a:t>
            </a:r>
            <a:endParaRPr lang="es-MX" sz="1200" dirty="0" smtClean="0">
              <a:solidFill>
                <a:srgbClr val="00000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8760616" y="2204864"/>
            <a:ext cx="273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 smtClean="0"/>
              <a:t>Sujetos obligados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Órganos de transparencia en los sujetos obligados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Clasificación de la información de los sujetos obligados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Capacitación realizada por los sujetos obligados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Obligaciones comunes de transparencia de los sujetos obligados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Obligaciones específicas de transparencia de los sujetos obligados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Solicitudes de acceso a la información pública y de protección de datos personales de los sujetos obligados</a:t>
            </a:r>
          </a:p>
          <a:p>
            <a:pPr marL="285750" indent="-285750" algn="just">
              <a:buAutoNum type="romanUcPeriod"/>
            </a:pPr>
            <a:r>
              <a:rPr lang="es-MX" sz="1200" dirty="0" smtClean="0"/>
              <a:t>Cultura de la transparencia</a:t>
            </a:r>
          </a:p>
        </p:txBody>
      </p:sp>
      <p:sp>
        <p:nvSpPr>
          <p:cNvPr id="3" name="7 CuadroTexto"/>
          <p:cNvSpPr txBox="1">
            <a:spLocks noChangeArrowheads="1"/>
          </p:cNvSpPr>
          <p:nvPr/>
        </p:nvSpPr>
        <p:spPr bwMode="auto">
          <a:xfrm>
            <a:off x="8402234" y="110740"/>
            <a:ext cx="3461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Instrumento de captación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6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28" name="CuadroTexto 27"/>
          <p:cNvSpPr txBox="1"/>
          <p:nvPr/>
        </p:nvSpPr>
        <p:spPr>
          <a:xfrm>
            <a:off x="287412" y="908720"/>
            <a:ext cx="1146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El instrumento de captación del Censo Nacional de Transparencia, Acceso a la Información Pública y Protección de Datos Personales 2017 se compone de la siguiente manera:</a:t>
            </a:r>
            <a:endParaRPr lang="es-MX" sz="1400" b="1" dirty="0" smtClean="0">
              <a:solidFill>
                <a:srgbClr val="31859C"/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8128000" y="1621249"/>
            <a:ext cx="0" cy="4032448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5400" b="1" dirty="0" smtClean="0">
                <a:solidFill>
                  <a:srgbClr val="17375E"/>
                </a:solidFill>
                <a:latin typeface="+mj-lt"/>
              </a:rPr>
              <a:t>Resultados generales</a:t>
            </a:r>
            <a:endParaRPr lang="es-MX" sz="5400" b="1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2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Módulo 1. Estructura organizacional y recursos</a:t>
            </a:r>
            <a:endParaRPr lang="es-MX" sz="4800" b="1" dirty="0">
              <a:solidFill>
                <a:srgbClr val="3185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424227" y="110740"/>
            <a:ext cx="3439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Estructura Organizacional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Al </a:t>
            </a:r>
            <a:r>
              <a:rPr lang="es-MX" sz="1400" b="1" dirty="0">
                <a:solidFill>
                  <a:srgbClr val="10253F"/>
                </a:solidFill>
              </a:rPr>
              <a:t>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reportaron </a:t>
            </a:r>
            <a:r>
              <a:rPr lang="es-MX" sz="1600" b="1" dirty="0">
                <a:solidFill>
                  <a:srgbClr val="31859C"/>
                </a:solidFill>
              </a:rPr>
              <a:t>38 unidades administrativas </a:t>
            </a:r>
            <a:r>
              <a:rPr lang="es-MX" sz="1400" b="1" dirty="0">
                <a:solidFill>
                  <a:srgbClr val="10253F"/>
                </a:solidFill>
              </a:rPr>
              <a:t>en el INAI y </a:t>
            </a:r>
            <a:r>
              <a:rPr lang="es-MX" sz="1600" b="1" dirty="0" smtClean="0">
                <a:solidFill>
                  <a:srgbClr val="31859C"/>
                </a:solidFill>
              </a:rPr>
              <a:t>323 </a:t>
            </a:r>
            <a:r>
              <a:rPr lang="es-MX" sz="1600" b="1" dirty="0">
                <a:solidFill>
                  <a:srgbClr val="31859C"/>
                </a:solidFill>
              </a:rPr>
              <a:t>unidades administrativas </a:t>
            </a:r>
            <a:r>
              <a:rPr lang="es-MX" sz="1400" b="1" dirty="0">
                <a:solidFill>
                  <a:srgbClr val="10253F"/>
                </a:solidFill>
              </a:rPr>
              <a:t>en los Ó</a:t>
            </a:r>
            <a:r>
              <a:rPr lang="es-MX" sz="1400" b="1" dirty="0" smtClean="0">
                <a:solidFill>
                  <a:srgbClr val="10253F"/>
                </a:solidFill>
              </a:rPr>
              <a:t>rganos Garantes. </a:t>
            </a:r>
            <a:r>
              <a:rPr lang="es-MX" sz="1400" b="1" dirty="0">
                <a:solidFill>
                  <a:srgbClr val="10253F"/>
                </a:solidFill>
              </a:rPr>
              <a:t>La distribución porcentual de acuerdo con la función principal de las mismas se presenta a </a:t>
            </a:r>
            <a:r>
              <a:rPr lang="es-MX" sz="1400" b="1" dirty="0" smtClean="0">
                <a:solidFill>
                  <a:srgbClr val="10253F"/>
                </a:solidFill>
              </a:rPr>
              <a:t>continuación: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8743026" y="2837931"/>
            <a:ext cx="2802253" cy="523220"/>
            <a:chOff x="7806922" y="2390382"/>
            <a:chExt cx="2802253" cy="523220"/>
          </a:xfrm>
        </p:grpSpPr>
        <p:sp>
          <p:nvSpPr>
            <p:cNvPr id="9" name="CuadroTexto 196"/>
            <p:cNvSpPr txBox="1"/>
            <p:nvPr/>
          </p:nvSpPr>
          <p:spPr>
            <a:xfrm>
              <a:off x="7806922" y="2390382"/>
              <a:ext cx="2802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800" b="1" dirty="0" smtClean="0">
                  <a:solidFill>
                    <a:srgbClr val="10253F"/>
                  </a:solidFill>
                </a:rPr>
                <a:t>361 </a:t>
              </a:r>
              <a:r>
                <a:rPr lang="es-MX" sz="1200" b="1" dirty="0" smtClean="0">
                  <a:solidFill>
                    <a:srgbClr val="10253F"/>
                  </a:solidFill>
                </a:rPr>
                <a:t>unidades administrativas</a:t>
              </a:r>
              <a:endParaRPr lang="es-MX" sz="600" b="1" dirty="0">
                <a:solidFill>
                  <a:srgbClr val="10253F"/>
                </a:solidFill>
              </a:endParaRP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7968208" y="2837435"/>
              <a:ext cx="2592288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uadroTexto 11"/>
          <p:cNvSpPr txBox="1"/>
          <p:nvPr/>
        </p:nvSpPr>
        <p:spPr>
          <a:xfrm>
            <a:off x="337062" y="6091488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Es una opción exclusiva </a:t>
            </a:r>
            <a:r>
              <a:rPr lang="es-MX" sz="800" dirty="0"/>
              <a:t>de los Órganos </a:t>
            </a:r>
            <a:r>
              <a:rPr lang="es-MX" sz="800" dirty="0" smtClean="0"/>
              <a:t>Garantes de las Entidades Federativas</a:t>
            </a:r>
            <a:endParaRPr lang="es-MX" sz="800" dirty="0"/>
          </a:p>
          <a:p>
            <a:r>
              <a:rPr lang="es-MX" sz="800" dirty="0" smtClean="0"/>
              <a:t>** Son funciones exclusivas del INAI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37062" y="1642894"/>
            <a:ext cx="8087165" cy="4298400"/>
            <a:chOff x="337062" y="1642894"/>
            <a:chExt cx="8087165" cy="4298400"/>
          </a:xfrm>
        </p:grpSpPr>
        <p:graphicFrame>
          <p:nvGraphicFramePr>
            <p:cNvPr id="20" name="Grá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3957228"/>
                </p:ext>
              </p:extLst>
            </p:nvPr>
          </p:nvGraphicFramePr>
          <p:xfrm>
            <a:off x="337062" y="1642894"/>
            <a:ext cx="7920000" cy="429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Rectángulo redondeado 3"/>
            <p:cNvSpPr/>
            <p:nvPr/>
          </p:nvSpPr>
          <p:spPr>
            <a:xfrm>
              <a:off x="1487488" y="1757622"/>
              <a:ext cx="6936739" cy="1211955"/>
            </a:xfrm>
            <a:prstGeom prst="roundRect">
              <a:avLst/>
            </a:prstGeom>
            <a:no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5" name="Picture 2" descr="Resultado de imagen para transparencia icon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-799" b="49601"/>
          <a:stretch>
            <a:fillRect/>
          </a:stretch>
        </p:blipFill>
        <p:spPr bwMode="auto">
          <a:xfrm>
            <a:off x="7968208" y="4166668"/>
            <a:ext cx="1368152" cy="1368152"/>
          </a:xfrm>
          <a:prstGeom prst="rect">
            <a:avLst/>
          </a:prstGeom>
          <a:noFill/>
        </p:spPr>
      </p:pic>
      <p:sp>
        <p:nvSpPr>
          <p:cNvPr id="16" name="Rectángulo redondeado 15"/>
          <p:cNvSpPr/>
          <p:nvPr/>
        </p:nvSpPr>
        <p:spPr>
          <a:xfrm>
            <a:off x="6987775" y="4017145"/>
            <a:ext cx="2451129" cy="504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46.7% </a:t>
            </a:r>
            <a:r>
              <a:rPr lang="es-MX" sz="12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del total de funciones principales</a:t>
            </a:r>
            <a:endParaRPr lang="es-MX" sz="12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7968208" y="2973882"/>
            <a:ext cx="0" cy="665350"/>
          </a:xfrm>
          <a:prstGeom prst="straightConnector1">
            <a:avLst/>
          </a:prstGeom>
          <a:ln w="38100">
            <a:solidFill>
              <a:srgbClr val="102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935649" y="110740"/>
            <a:ext cx="2928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Integración de Plenos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10" name="13 CuadroTexto"/>
          <p:cNvSpPr txBox="1"/>
          <p:nvPr/>
        </p:nvSpPr>
        <p:spPr>
          <a:xfrm>
            <a:off x="700440" y="259684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>
                    <a:lumMod val="50000"/>
                  </a:schemeClr>
                </a:solidFill>
              </a:rPr>
              <a:t>Sexo</a:t>
            </a:r>
            <a:endParaRPr lang="es-MX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14 Pentágono"/>
          <p:cNvSpPr/>
          <p:nvPr/>
        </p:nvSpPr>
        <p:spPr>
          <a:xfrm>
            <a:off x="407368" y="2596842"/>
            <a:ext cx="288000" cy="360000"/>
          </a:xfrm>
          <a:prstGeom prst="homePlat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21 CuadroTexto"/>
          <p:cNvSpPr txBox="1"/>
          <p:nvPr/>
        </p:nvSpPr>
        <p:spPr>
          <a:xfrm>
            <a:off x="700440" y="387224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>
                    <a:lumMod val="50000"/>
                  </a:schemeClr>
                </a:solidFill>
              </a:rPr>
              <a:t>Edad</a:t>
            </a:r>
            <a:endParaRPr lang="es-MX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22 Pentágono"/>
          <p:cNvSpPr/>
          <p:nvPr/>
        </p:nvSpPr>
        <p:spPr>
          <a:xfrm>
            <a:off x="407368" y="3892304"/>
            <a:ext cx="295200" cy="360000"/>
          </a:xfrm>
          <a:prstGeom prst="homePlate">
            <a:avLst/>
          </a:prstGeom>
          <a:solidFill>
            <a:srgbClr val="10253F"/>
          </a:solidFill>
          <a:ln>
            <a:solidFill>
              <a:srgbClr val="1025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33"/>
          <p:cNvSpPr txBox="1"/>
          <p:nvPr/>
        </p:nvSpPr>
        <p:spPr>
          <a:xfrm>
            <a:off x="1567171" y="3615772"/>
            <a:ext cx="641115" cy="306467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40-49 </a:t>
            </a:r>
          </a:p>
        </p:txBody>
      </p:sp>
      <p:sp>
        <p:nvSpPr>
          <p:cNvPr id="15" name="CuadroTexto 33"/>
          <p:cNvSpPr txBox="1"/>
          <p:nvPr/>
        </p:nvSpPr>
        <p:spPr>
          <a:xfrm>
            <a:off x="1567171" y="3945161"/>
            <a:ext cx="779847" cy="306467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50-59 </a:t>
            </a:r>
          </a:p>
        </p:txBody>
      </p:sp>
      <p:sp>
        <p:nvSpPr>
          <p:cNvPr id="16" name="CuadroTexto 33"/>
          <p:cNvSpPr txBox="1"/>
          <p:nvPr/>
        </p:nvSpPr>
        <p:spPr>
          <a:xfrm>
            <a:off x="1567171" y="4274549"/>
            <a:ext cx="940725" cy="306467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60 o más</a:t>
            </a:r>
          </a:p>
        </p:txBody>
      </p:sp>
      <p:sp>
        <p:nvSpPr>
          <p:cNvPr id="17" name="39 CuadroTexto"/>
          <p:cNvSpPr txBox="1"/>
          <p:nvPr/>
        </p:nvSpPr>
        <p:spPr>
          <a:xfrm>
            <a:off x="700440" y="511703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>
                    <a:lumMod val="50000"/>
                  </a:schemeClr>
                </a:solidFill>
              </a:rPr>
              <a:t>Grado de estudios</a:t>
            </a:r>
          </a:p>
        </p:txBody>
      </p:sp>
      <p:sp>
        <p:nvSpPr>
          <p:cNvPr id="18" name="40 Pentágono"/>
          <p:cNvSpPr/>
          <p:nvPr/>
        </p:nvSpPr>
        <p:spPr>
          <a:xfrm>
            <a:off x="407368" y="5115111"/>
            <a:ext cx="288000" cy="360000"/>
          </a:xfrm>
          <a:prstGeom prst="homePlate">
            <a:avLst/>
          </a:prstGeom>
          <a:solidFill>
            <a:srgbClr val="10253F"/>
          </a:solidFill>
          <a:ln>
            <a:solidFill>
              <a:srgbClr val="1025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9" name="87 Grupo"/>
          <p:cNvGrpSpPr/>
          <p:nvPr/>
        </p:nvGrpSpPr>
        <p:grpSpPr>
          <a:xfrm>
            <a:off x="1631504" y="3563481"/>
            <a:ext cx="1299309" cy="1028358"/>
            <a:chOff x="1055440" y="3673044"/>
            <a:chExt cx="1299309" cy="1028358"/>
          </a:xfrm>
        </p:grpSpPr>
        <p:cxnSp>
          <p:nvCxnSpPr>
            <p:cNvPr id="90" name="Conector recto 28"/>
            <p:cNvCxnSpPr/>
            <p:nvPr/>
          </p:nvCxnSpPr>
          <p:spPr>
            <a:xfrm rot="5400000">
              <a:off x="925434" y="4063062"/>
              <a:ext cx="260012" cy="0"/>
            </a:xfrm>
            <a:prstGeom prst="line">
              <a:avLst/>
            </a:prstGeom>
            <a:ln w="1016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29"/>
            <p:cNvCxnSpPr/>
            <p:nvPr/>
          </p:nvCxnSpPr>
          <p:spPr>
            <a:xfrm rot="5400000">
              <a:off x="925435" y="4307525"/>
              <a:ext cx="260012" cy="0"/>
            </a:xfrm>
            <a:prstGeom prst="line">
              <a:avLst/>
            </a:prstGeom>
            <a:ln w="101600">
              <a:solidFill>
                <a:srgbClr val="93C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30"/>
            <p:cNvCxnSpPr/>
            <p:nvPr/>
          </p:nvCxnSpPr>
          <p:spPr>
            <a:xfrm rot="5400000">
              <a:off x="925435" y="4560685"/>
              <a:ext cx="260012" cy="0"/>
            </a:xfrm>
            <a:prstGeom prst="line">
              <a:avLst/>
            </a:prstGeom>
            <a:ln w="1016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ángulo 36"/>
            <p:cNvSpPr/>
            <p:nvPr/>
          </p:nvSpPr>
          <p:spPr>
            <a:xfrm>
              <a:off x="1123067" y="3938097"/>
              <a:ext cx="9188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40 a 49 años</a:t>
              </a:r>
              <a:endParaRPr lang="es-MX" sz="1000" dirty="0"/>
            </a:p>
          </p:txBody>
        </p:sp>
        <p:sp>
          <p:nvSpPr>
            <p:cNvPr id="94" name="Rectángulo 37"/>
            <p:cNvSpPr/>
            <p:nvPr/>
          </p:nvSpPr>
          <p:spPr>
            <a:xfrm>
              <a:off x="1124328" y="4188830"/>
              <a:ext cx="9188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50 a 59 años</a:t>
              </a:r>
              <a:endParaRPr lang="es-MX" sz="1000" dirty="0"/>
            </a:p>
          </p:txBody>
        </p:sp>
        <p:sp>
          <p:nvSpPr>
            <p:cNvPr id="95" name="Rectángulo 38"/>
            <p:cNvSpPr/>
            <p:nvPr/>
          </p:nvSpPr>
          <p:spPr>
            <a:xfrm>
              <a:off x="1123067" y="4455181"/>
              <a:ext cx="10198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60 años o más</a:t>
              </a:r>
              <a:endParaRPr lang="es-MX" sz="1000" dirty="0"/>
            </a:p>
          </p:txBody>
        </p:sp>
        <p:cxnSp>
          <p:nvCxnSpPr>
            <p:cNvPr id="96" name="Conector recto 30"/>
            <p:cNvCxnSpPr/>
            <p:nvPr/>
          </p:nvCxnSpPr>
          <p:spPr>
            <a:xfrm rot="5400000">
              <a:off x="925434" y="3803050"/>
              <a:ext cx="260012" cy="0"/>
            </a:xfrm>
            <a:prstGeom prst="line">
              <a:avLst/>
            </a:prstGeom>
            <a:ln w="1016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ángulo 38"/>
            <p:cNvSpPr/>
            <p:nvPr/>
          </p:nvSpPr>
          <p:spPr>
            <a:xfrm>
              <a:off x="1123322" y="3674516"/>
              <a:ext cx="12314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 smtClean="0"/>
                <a:t>Menos de 40 años</a:t>
              </a:r>
              <a:endParaRPr lang="es-MX" sz="1000" dirty="0"/>
            </a:p>
          </p:txBody>
        </p:sp>
      </p:grpSp>
      <p:sp>
        <p:nvSpPr>
          <p:cNvPr id="99" name="CuadroTexto 98"/>
          <p:cNvSpPr txBox="1"/>
          <p:nvPr/>
        </p:nvSpPr>
        <p:spPr>
          <a:xfrm>
            <a:off x="337062" y="938702"/>
            <a:ext cx="1151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Actualmente se </a:t>
            </a:r>
            <a:r>
              <a:rPr lang="es-MX" sz="1400" b="1" dirty="0">
                <a:solidFill>
                  <a:srgbClr val="10253F"/>
                </a:solidFill>
              </a:rPr>
              <a:t>presenta la siguiente distribución de los integrantes de los Plenos </a:t>
            </a:r>
            <a:r>
              <a:rPr lang="es-MX" sz="1400" b="1" dirty="0" smtClean="0">
                <a:solidFill>
                  <a:srgbClr val="10253F"/>
                </a:solidFill>
              </a:rPr>
              <a:t>del INAI y Órganos Garantes de </a:t>
            </a:r>
            <a:r>
              <a:rPr lang="es-MX" sz="1400" b="1" dirty="0">
                <a:solidFill>
                  <a:srgbClr val="10253F"/>
                </a:solidFill>
              </a:rPr>
              <a:t>acuerdo con su sexo, edad y grado de </a:t>
            </a:r>
            <a:r>
              <a:rPr lang="es-MX" sz="1400" b="1" dirty="0" smtClean="0">
                <a:solidFill>
                  <a:srgbClr val="10253F"/>
                </a:solidFill>
              </a:rPr>
              <a:t>estudios: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178522" y="1619287"/>
            <a:ext cx="8534102" cy="4282709"/>
            <a:chOff x="2929417" y="1619287"/>
            <a:chExt cx="8534102" cy="4282709"/>
          </a:xfrm>
        </p:grpSpPr>
        <p:sp>
          <p:nvSpPr>
            <p:cNvPr id="56" name="16 Cheurón"/>
            <p:cNvSpPr/>
            <p:nvPr/>
          </p:nvSpPr>
          <p:spPr>
            <a:xfrm>
              <a:off x="7969397" y="1620631"/>
              <a:ext cx="2880320" cy="360040"/>
            </a:xfrm>
            <a:prstGeom prst="chevron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 smtClean="0"/>
                <a:t>Órganos Garantes</a:t>
              </a:r>
              <a:endParaRPr lang="es-MX" sz="2400" b="1" dirty="0"/>
            </a:p>
          </p:txBody>
        </p:sp>
        <p:sp>
          <p:nvSpPr>
            <p:cNvPr id="57" name="CuadroTexto 33"/>
            <p:cNvSpPr txBox="1"/>
            <p:nvPr/>
          </p:nvSpPr>
          <p:spPr>
            <a:xfrm>
              <a:off x="7645361" y="1984905"/>
              <a:ext cx="3528392" cy="374571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31859C"/>
                  </a:solidFill>
                </a:rPr>
                <a:t>111 Comisionados / Consejeros</a:t>
              </a:r>
            </a:p>
          </p:txBody>
        </p:sp>
        <p:grpSp>
          <p:nvGrpSpPr>
            <p:cNvPr id="58" name="111 Grupo"/>
            <p:cNvGrpSpPr/>
            <p:nvPr/>
          </p:nvGrpSpPr>
          <p:grpSpPr>
            <a:xfrm>
              <a:off x="8322663" y="2324463"/>
              <a:ext cx="2173788" cy="876898"/>
              <a:chOff x="7759250" y="2424114"/>
              <a:chExt cx="2173788" cy="876898"/>
            </a:xfrm>
          </p:grpSpPr>
          <p:pic>
            <p:nvPicPr>
              <p:cNvPr id="86" name="25 Imagen" descr="mujer2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788853" y="2424114"/>
                <a:ext cx="876898" cy="876898"/>
              </a:xfrm>
              <a:prstGeom prst="rect">
                <a:avLst/>
              </a:prstGeom>
            </p:spPr>
          </p:pic>
          <p:pic>
            <p:nvPicPr>
              <p:cNvPr id="87" name="26 Imagen" descr="hombre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030825" y="2424114"/>
                <a:ext cx="868322" cy="876898"/>
              </a:xfrm>
              <a:prstGeom prst="rect">
                <a:avLst/>
              </a:prstGeom>
            </p:spPr>
          </p:pic>
          <p:sp>
            <p:nvSpPr>
              <p:cNvPr id="88" name="CuadroTexto 101"/>
              <p:cNvSpPr txBox="1"/>
              <p:nvPr/>
            </p:nvSpPr>
            <p:spPr>
              <a:xfrm>
                <a:off x="7759250" y="265243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rgbClr val="30859B"/>
                    </a:solidFill>
                  </a:rPr>
                  <a:t>42.3%</a:t>
                </a:r>
                <a:endParaRPr lang="es-MX" b="1" dirty="0">
                  <a:solidFill>
                    <a:srgbClr val="30859B"/>
                  </a:solidFill>
                </a:endParaRPr>
              </a:p>
            </p:txBody>
          </p:sp>
          <p:sp>
            <p:nvSpPr>
              <p:cNvPr id="89" name="CuadroTexto 102"/>
              <p:cNvSpPr txBox="1"/>
              <p:nvPr/>
            </p:nvSpPr>
            <p:spPr>
              <a:xfrm>
                <a:off x="8996934" y="265243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rgbClr val="30859B"/>
                    </a:solidFill>
                  </a:rPr>
                  <a:t>54.1%</a:t>
                </a:r>
                <a:endParaRPr lang="es-MX" b="1" dirty="0">
                  <a:solidFill>
                    <a:srgbClr val="30859B"/>
                  </a:solidFill>
                </a:endParaRPr>
              </a:p>
            </p:txBody>
          </p:sp>
        </p:grpSp>
        <p:grpSp>
          <p:nvGrpSpPr>
            <p:cNvPr id="2" name="Grupo 1"/>
            <p:cNvGrpSpPr/>
            <p:nvPr/>
          </p:nvGrpSpPr>
          <p:grpSpPr>
            <a:xfrm>
              <a:off x="7621769" y="4776619"/>
              <a:ext cx="3551984" cy="969826"/>
              <a:chOff x="7863379" y="4763430"/>
              <a:chExt cx="3551984" cy="969826"/>
            </a:xfrm>
          </p:grpSpPr>
          <p:grpSp>
            <p:nvGrpSpPr>
              <p:cNvPr id="59" name="114 Grupo"/>
              <p:cNvGrpSpPr/>
              <p:nvPr/>
            </p:nvGrpSpPr>
            <p:grpSpPr>
              <a:xfrm>
                <a:off x="9185510" y="4763430"/>
                <a:ext cx="963594" cy="935773"/>
                <a:chOff x="8462247" y="4835438"/>
                <a:chExt cx="963594" cy="935773"/>
              </a:xfrm>
            </p:grpSpPr>
            <p:pic>
              <p:nvPicPr>
                <p:cNvPr id="83" name="Imagen 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lum bright="70000" contrast="-70000"/>
                </a:blip>
                <a:srcRect l="6280" t="10778" r="7378" b="15777"/>
                <a:stretch/>
              </p:blipFill>
              <p:spPr>
                <a:xfrm>
                  <a:off x="8565025" y="4835438"/>
                  <a:ext cx="750582" cy="572016"/>
                </a:xfrm>
                <a:prstGeom prst="rect">
                  <a:avLst/>
                </a:prstGeom>
              </p:spPr>
            </p:pic>
            <p:sp>
              <p:nvSpPr>
                <p:cNvPr id="84" name="CuadroTexto 33"/>
                <p:cNvSpPr txBox="1"/>
                <p:nvPr/>
              </p:nvSpPr>
              <p:spPr>
                <a:xfrm>
                  <a:off x="8531908" y="5152980"/>
                  <a:ext cx="893933" cy="306467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b="1" dirty="0" smtClean="0">
                      <a:solidFill>
                        <a:srgbClr val="31859C"/>
                      </a:solidFill>
                    </a:rPr>
                    <a:t>Maestría</a:t>
                  </a:r>
                </a:p>
              </p:txBody>
            </p:sp>
            <p:sp>
              <p:nvSpPr>
                <p:cNvPr id="85" name="CuadroTexto 33"/>
                <p:cNvSpPr txBox="1"/>
                <p:nvPr/>
              </p:nvSpPr>
              <p:spPr>
                <a:xfrm>
                  <a:off x="8462247" y="5328537"/>
                  <a:ext cx="953606" cy="442674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000" b="1" dirty="0" smtClean="0">
                      <a:solidFill>
                        <a:srgbClr val="30859B"/>
                      </a:solidFill>
                    </a:rPr>
                    <a:t>36.0%</a:t>
                  </a:r>
                </a:p>
              </p:txBody>
            </p:sp>
          </p:grpSp>
          <p:grpSp>
            <p:nvGrpSpPr>
              <p:cNvPr id="60" name="115 Grupo"/>
              <p:cNvGrpSpPr/>
              <p:nvPr/>
            </p:nvGrpSpPr>
            <p:grpSpPr>
              <a:xfrm>
                <a:off x="10305406" y="4801243"/>
                <a:ext cx="1109957" cy="863909"/>
                <a:chOff x="9690155" y="4873251"/>
                <a:chExt cx="1109957" cy="863909"/>
              </a:xfrm>
            </p:grpSpPr>
            <p:pic>
              <p:nvPicPr>
                <p:cNvPr id="80" name="Imagen 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lum bright="70000" contrast="-70000"/>
                </a:blip>
                <a:srcRect l="4498" t="13887" r="5242" b="16682"/>
                <a:stretch/>
              </p:blipFill>
              <p:spPr>
                <a:xfrm>
                  <a:off x="9804080" y="4873251"/>
                  <a:ext cx="750581" cy="496390"/>
                </a:xfrm>
                <a:prstGeom prst="rect">
                  <a:avLst/>
                </a:prstGeom>
              </p:spPr>
            </p:pic>
            <p:sp>
              <p:nvSpPr>
                <p:cNvPr id="81" name="CuadroTexto 33"/>
                <p:cNvSpPr txBox="1"/>
                <p:nvPr/>
              </p:nvSpPr>
              <p:spPr>
                <a:xfrm>
                  <a:off x="9690155" y="5152980"/>
                  <a:ext cx="1109957" cy="306467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b="1" dirty="0" smtClean="0">
                      <a:solidFill>
                        <a:srgbClr val="31859C"/>
                      </a:solidFill>
                    </a:rPr>
                    <a:t>Doctorado</a:t>
                  </a:r>
                </a:p>
              </p:txBody>
            </p:sp>
            <p:sp>
              <p:nvSpPr>
                <p:cNvPr id="82" name="CuadroTexto 33"/>
                <p:cNvSpPr txBox="1"/>
                <p:nvPr/>
              </p:nvSpPr>
              <p:spPr>
                <a:xfrm>
                  <a:off x="9777081" y="5362589"/>
                  <a:ext cx="936104" cy="374571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600" b="1" dirty="0" smtClean="0">
                      <a:solidFill>
                        <a:srgbClr val="30859B"/>
                      </a:solidFill>
                    </a:rPr>
                    <a:t>10.8%</a:t>
                  </a:r>
                </a:p>
              </p:txBody>
            </p:sp>
          </p:grpSp>
          <p:grpSp>
            <p:nvGrpSpPr>
              <p:cNvPr id="61" name="113 Grupo"/>
              <p:cNvGrpSpPr/>
              <p:nvPr/>
            </p:nvGrpSpPr>
            <p:grpSpPr>
              <a:xfrm>
                <a:off x="7863379" y="4804632"/>
                <a:ext cx="1224136" cy="928624"/>
                <a:chOff x="7248128" y="4876640"/>
                <a:chExt cx="1224136" cy="928624"/>
              </a:xfrm>
            </p:grpSpPr>
            <p:pic>
              <p:nvPicPr>
                <p:cNvPr id="77" name="Imagen 4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7492175" y="4876640"/>
                  <a:ext cx="732415" cy="572016"/>
                </a:xfrm>
                <a:prstGeom prst="rect">
                  <a:avLst/>
                </a:prstGeom>
              </p:spPr>
            </p:pic>
            <p:sp>
              <p:nvSpPr>
                <p:cNvPr id="78" name="CuadroTexto 33"/>
                <p:cNvSpPr txBox="1"/>
                <p:nvPr/>
              </p:nvSpPr>
              <p:spPr>
                <a:xfrm>
                  <a:off x="7248128" y="5294486"/>
                  <a:ext cx="1224136" cy="510778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400" b="1" dirty="0" smtClean="0">
                      <a:solidFill>
                        <a:srgbClr val="30859B"/>
                      </a:solidFill>
                    </a:rPr>
                    <a:t>49.5%</a:t>
                  </a:r>
                </a:p>
              </p:txBody>
            </p:sp>
            <p:sp>
              <p:nvSpPr>
                <p:cNvPr id="79" name="CuadroTexto 33"/>
                <p:cNvSpPr txBox="1"/>
                <p:nvPr/>
              </p:nvSpPr>
              <p:spPr>
                <a:xfrm>
                  <a:off x="7284132" y="5152980"/>
                  <a:ext cx="1152128" cy="306467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b="1" dirty="0" smtClean="0">
                      <a:solidFill>
                        <a:srgbClr val="31859C"/>
                      </a:solidFill>
                    </a:rPr>
                    <a:t>Licenciatura</a:t>
                  </a:r>
                </a:p>
              </p:txBody>
            </p:sp>
          </p:grpSp>
        </p:grpSp>
        <p:sp>
          <p:nvSpPr>
            <p:cNvPr id="62" name="CuadroTexto 33"/>
            <p:cNvSpPr txBox="1"/>
            <p:nvPr/>
          </p:nvSpPr>
          <p:spPr>
            <a:xfrm>
              <a:off x="9276841" y="3801677"/>
              <a:ext cx="1008104" cy="442674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solidFill>
                    <a:schemeClr val="bg1"/>
                  </a:solidFill>
                </a:rPr>
                <a:t>42.9%</a:t>
              </a:r>
            </a:p>
          </p:txBody>
        </p:sp>
        <p:grpSp>
          <p:nvGrpSpPr>
            <p:cNvPr id="65" name="107 Grupo"/>
            <p:cNvGrpSpPr/>
            <p:nvPr/>
          </p:nvGrpSpPr>
          <p:grpSpPr>
            <a:xfrm>
              <a:off x="8340583" y="3555014"/>
              <a:ext cx="1139793" cy="936000"/>
              <a:chOff x="7536056" y="3627022"/>
              <a:chExt cx="1139793" cy="936000"/>
            </a:xfrm>
          </p:grpSpPr>
          <p:sp>
            <p:nvSpPr>
              <p:cNvPr id="75" name="82 Elipse"/>
              <p:cNvSpPr/>
              <p:nvPr/>
            </p:nvSpPr>
            <p:spPr>
              <a:xfrm>
                <a:off x="7637952" y="3627022"/>
                <a:ext cx="936000" cy="936000"/>
              </a:xfrm>
              <a:prstGeom prst="ellipse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b="1" dirty="0"/>
              </a:p>
            </p:txBody>
          </p:sp>
          <p:sp>
            <p:nvSpPr>
              <p:cNvPr id="76" name="CuadroTexto 33"/>
              <p:cNvSpPr txBox="1"/>
              <p:nvPr/>
            </p:nvSpPr>
            <p:spPr>
              <a:xfrm>
                <a:off x="7536056" y="3839633"/>
                <a:ext cx="1139793" cy="510778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400" b="1" dirty="0" smtClean="0">
                    <a:solidFill>
                      <a:schemeClr val="bg1"/>
                    </a:solidFill>
                  </a:rPr>
                  <a:t>36.9%</a:t>
                </a:r>
              </a:p>
            </p:txBody>
          </p:sp>
        </p:grpSp>
        <p:grpSp>
          <p:nvGrpSpPr>
            <p:cNvPr id="66" name="106 Grupo"/>
            <p:cNvGrpSpPr/>
            <p:nvPr/>
          </p:nvGrpSpPr>
          <p:grpSpPr>
            <a:xfrm>
              <a:off x="7248128" y="3609014"/>
              <a:ext cx="1139793" cy="828000"/>
              <a:chOff x="6384032" y="3681022"/>
              <a:chExt cx="1139793" cy="828000"/>
            </a:xfrm>
          </p:grpSpPr>
          <p:sp>
            <p:nvSpPr>
              <p:cNvPr id="73" name="82 Elipse"/>
              <p:cNvSpPr/>
              <p:nvPr/>
            </p:nvSpPr>
            <p:spPr>
              <a:xfrm>
                <a:off x="6539928" y="3681022"/>
                <a:ext cx="828000" cy="828000"/>
              </a:xfrm>
              <a:prstGeom prst="ellipse">
                <a:avLst/>
              </a:prstGeom>
              <a:solidFill>
                <a:srgbClr val="1025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b="1" dirty="0"/>
              </a:p>
            </p:txBody>
          </p:sp>
          <p:sp>
            <p:nvSpPr>
              <p:cNvPr id="74" name="CuadroTexto 33"/>
              <p:cNvSpPr txBox="1"/>
              <p:nvPr/>
            </p:nvSpPr>
            <p:spPr>
              <a:xfrm>
                <a:off x="6384032" y="3873685"/>
                <a:ext cx="1139793" cy="442674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>
                    <a:solidFill>
                      <a:schemeClr val="bg1"/>
                    </a:solidFill>
                  </a:rPr>
                  <a:t>26.1%</a:t>
                </a:r>
              </a:p>
            </p:txBody>
          </p:sp>
        </p:grpSp>
        <p:grpSp>
          <p:nvGrpSpPr>
            <p:cNvPr id="67" name="108 Grupo"/>
            <p:cNvGrpSpPr/>
            <p:nvPr/>
          </p:nvGrpSpPr>
          <p:grpSpPr>
            <a:xfrm>
              <a:off x="9420703" y="3661968"/>
              <a:ext cx="1139793" cy="720000"/>
              <a:chOff x="8760296" y="3735022"/>
              <a:chExt cx="1139793" cy="720000"/>
            </a:xfrm>
          </p:grpSpPr>
          <p:sp>
            <p:nvSpPr>
              <p:cNvPr id="71" name="82 Elipse"/>
              <p:cNvSpPr/>
              <p:nvPr/>
            </p:nvSpPr>
            <p:spPr>
              <a:xfrm>
                <a:off x="8970192" y="3735022"/>
                <a:ext cx="720000" cy="720000"/>
              </a:xfrm>
              <a:prstGeom prst="ellipse">
                <a:avLst/>
              </a:prstGeom>
              <a:solidFill>
                <a:srgbClr val="93CDDD"/>
              </a:solidFill>
              <a:ln>
                <a:solidFill>
                  <a:srgbClr val="93CD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b="1" dirty="0"/>
              </a:p>
            </p:txBody>
          </p:sp>
          <p:sp>
            <p:nvSpPr>
              <p:cNvPr id="72" name="CuadroTexto 33"/>
              <p:cNvSpPr txBox="1"/>
              <p:nvPr/>
            </p:nvSpPr>
            <p:spPr>
              <a:xfrm>
                <a:off x="8760296" y="3907737"/>
                <a:ext cx="1139793" cy="374571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solidFill>
                      <a:schemeClr val="bg1"/>
                    </a:solidFill>
                  </a:rPr>
                  <a:t>19.8%</a:t>
                </a:r>
              </a:p>
            </p:txBody>
          </p:sp>
        </p:grpSp>
        <p:grpSp>
          <p:nvGrpSpPr>
            <p:cNvPr id="68" name="109 Grupo"/>
            <p:cNvGrpSpPr/>
            <p:nvPr/>
          </p:nvGrpSpPr>
          <p:grpSpPr>
            <a:xfrm>
              <a:off x="10323726" y="3715968"/>
              <a:ext cx="1139793" cy="612000"/>
              <a:chOff x="9636727" y="3789022"/>
              <a:chExt cx="1139793" cy="612000"/>
            </a:xfrm>
          </p:grpSpPr>
          <p:sp>
            <p:nvSpPr>
              <p:cNvPr id="69" name="82 Elipse"/>
              <p:cNvSpPr/>
              <p:nvPr/>
            </p:nvSpPr>
            <p:spPr>
              <a:xfrm>
                <a:off x="9900623" y="3789022"/>
                <a:ext cx="612000" cy="612000"/>
              </a:xfrm>
              <a:prstGeom prst="ellipse">
                <a:avLst/>
              </a:prstGeom>
              <a:solidFill>
                <a:srgbClr val="A6A6A6"/>
              </a:solidFill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b="1" dirty="0"/>
              </a:p>
            </p:txBody>
          </p:sp>
          <p:sp>
            <p:nvSpPr>
              <p:cNvPr id="70" name="CuadroTexto 33"/>
              <p:cNvSpPr txBox="1"/>
              <p:nvPr/>
            </p:nvSpPr>
            <p:spPr>
              <a:xfrm>
                <a:off x="9636727" y="3941789"/>
                <a:ext cx="1139793" cy="306467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13.5%</a:t>
                </a:r>
              </a:p>
            </p:txBody>
          </p:sp>
        </p:grpSp>
        <p:sp>
          <p:nvSpPr>
            <p:cNvPr id="23" name="118 Cheurón"/>
            <p:cNvSpPr/>
            <p:nvPr/>
          </p:nvSpPr>
          <p:spPr>
            <a:xfrm>
              <a:off x="3583490" y="1619287"/>
              <a:ext cx="2880320" cy="360040"/>
            </a:xfrm>
            <a:prstGeom prst="chevron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 smtClean="0"/>
                <a:t>INAI</a:t>
              </a:r>
              <a:endParaRPr lang="es-MX" sz="2400" b="1" dirty="0"/>
            </a:p>
          </p:txBody>
        </p:sp>
        <p:sp>
          <p:nvSpPr>
            <p:cNvPr id="24" name="CuadroTexto 33"/>
            <p:cNvSpPr txBox="1"/>
            <p:nvPr/>
          </p:nvSpPr>
          <p:spPr>
            <a:xfrm>
              <a:off x="3259454" y="1984905"/>
              <a:ext cx="3528392" cy="374571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10253F"/>
                  </a:solidFill>
                </a:rPr>
                <a:t>7 Comisionados</a:t>
              </a:r>
            </a:p>
          </p:txBody>
        </p:sp>
        <p:grpSp>
          <p:nvGrpSpPr>
            <p:cNvPr id="25" name="111 Grupo"/>
            <p:cNvGrpSpPr/>
            <p:nvPr/>
          </p:nvGrpSpPr>
          <p:grpSpPr>
            <a:xfrm>
              <a:off x="3874336" y="2311268"/>
              <a:ext cx="2173788" cy="876898"/>
              <a:chOff x="7759250" y="2424114"/>
              <a:chExt cx="2173788" cy="876898"/>
            </a:xfrm>
          </p:grpSpPr>
          <p:pic>
            <p:nvPicPr>
              <p:cNvPr id="52" name="25 Imagen" descr="mujer2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788853" y="2424114"/>
                <a:ext cx="876898" cy="876898"/>
              </a:xfrm>
              <a:prstGeom prst="rect">
                <a:avLst/>
              </a:prstGeom>
            </p:spPr>
          </p:pic>
          <p:pic>
            <p:nvPicPr>
              <p:cNvPr id="53" name="26 Imagen" descr="hombre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030825" y="2424114"/>
                <a:ext cx="868322" cy="876898"/>
              </a:xfrm>
              <a:prstGeom prst="rect">
                <a:avLst/>
              </a:prstGeom>
            </p:spPr>
          </p:pic>
          <p:sp>
            <p:nvSpPr>
              <p:cNvPr id="54" name="CuadroTexto 101"/>
              <p:cNvSpPr txBox="1"/>
              <p:nvPr/>
            </p:nvSpPr>
            <p:spPr>
              <a:xfrm>
                <a:off x="7759250" y="265243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rgbClr val="10253F"/>
                    </a:solidFill>
                  </a:rPr>
                  <a:t>42.9%</a:t>
                </a:r>
                <a:endParaRPr lang="es-MX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55" name="CuadroTexto 102"/>
              <p:cNvSpPr txBox="1"/>
              <p:nvPr/>
            </p:nvSpPr>
            <p:spPr>
              <a:xfrm>
                <a:off x="8996934" y="265243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rgbClr val="10253F"/>
                    </a:solidFill>
                  </a:rPr>
                  <a:t>57.1%</a:t>
                </a:r>
                <a:endParaRPr lang="es-MX" b="1" dirty="0">
                  <a:solidFill>
                    <a:srgbClr val="10253F"/>
                  </a:solidFill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3332518" y="4762351"/>
              <a:ext cx="3694815" cy="1002963"/>
              <a:chOff x="3467708" y="4763430"/>
              <a:chExt cx="3694815" cy="1002963"/>
            </a:xfrm>
          </p:grpSpPr>
          <p:grpSp>
            <p:nvGrpSpPr>
              <p:cNvPr id="26" name="114 Grupo"/>
              <p:cNvGrpSpPr/>
              <p:nvPr/>
            </p:nvGrpSpPr>
            <p:grpSpPr>
              <a:xfrm>
                <a:off x="4755101" y="4763430"/>
                <a:ext cx="1196883" cy="1002963"/>
                <a:chOff x="8463513" y="4835438"/>
                <a:chExt cx="1196883" cy="1002963"/>
              </a:xfrm>
            </p:grpSpPr>
            <p:pic>
              <p:nvPicPr>
                <p:cNvPr id="49" name="Imagen 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lum bright="70000" contrast="-70000"/>
                </a:blip>
                <a:srcRect l="6280" t="10778" r="7378" b="15777"/>
                <a:stretch/>
              </p:blipFill>
              <p:spPr>
                <a:xfrm>
                  <a:off x="8565025" y="4835438"/>
                  <a:ext cx="750582" cy="572016"/>
                </a:xfrm>
                <a:prstGeom prst="rect">
                  <a:avLst/>
                </a:prstGeom>
              </p:spPr>
            </p:pic>
            <p:sp>
              <p:nvSpPr>
                <p:cNvPr id="50" name="CuadroTexto 33"/>
                <p:cNvSpPr txBox="1"/>
                <p:nvPr/>
              </p:nvSpPr>
              <p:spPr>
                <a:xfrm>
                  <a:off x="8493350" y="5152980"/>
                  <a:ext cx="893933" cy="306467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b="1" dirty="0" smtClean="0">
                      <a:solidFill>
                        <a:srgbClr val="10253F"/>
                      </a:solidFill>
                    </a:rPr>
                    <a:t>Maestría</a:t>
                  </a:r>
                </a:p>
              </p:txBody>
            </p:sp>
            <p:sp>
              <p:nvSpPr>
                <p:cNvPr id="51" name="CuadroTexto 33"/>
                <p:cNvSpPr txBox="1"/>
                <p:nvPr/>
              </p:nvSpPr>
              <p:spPr>
                <a:xfrm>
                  <a:off x="8463513" y="5327623"/>
                  <a:ext cx="1196883" cy="510778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400" b="1" dirty="0" smtClean="0">
                      <a:solidFill>
                        <a:srgbClr val="10253F"/>
                      </a:solidFill>
                    </a:rPr>
                    <a:t>42.9%</a:t>
                  </a:r>
                </a:p>
              </p:txBody>
            </p:sp>
          </p:grpSp>
          <p:grpSp>
            <p:nvGrpSpPr>
              <p:cNvPr id="27" name="115 Grupo"/>
              <p:cNvGrpSpPr/>
              <p:nvPr/>
            </p:nvGrpSpPr>
            <p:grpSpPr>
              <a:xfrm>
                <a:off x="5874711" y="4801243"/>
                <a:ext cx="1287812" cy="965150"/>
                <a:chOff x="9691135" y="4873251"/>
                <a:chExt cx="1287812" cy="965150"/>
              </a:xfrm>
            </p:grpSpPr>
            <p:pic>
              <p:nvPicPr>
                <p:cNvPr id="46" name="Imagen 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lum bright="70000" contrast="-70000"/>
                </a:blip>
                <a:srcRect l="4498" t="13887" r="5242" b="16682"/>
                <a:stretch/>
              </p:blipFill>
              <p:spPr>
                <a:xfrm>
                  <a:off x="9804080" y="4873251"/>
                  <a:ext cx="750581" cy="496390"/>
                </a:xfrm>
                <a:prstGeom prst="rect">
                  <a:avLst/>
                </a:prstGeom>
              </p:spPr>
            </p:pic>
            <p:sp>
              <p:nvSpPr>
                <p:cNvPr id="47" name="CuadroTexto 33"/>
                <p:cNvSpPr txBox="1"/>
                <p:nvPr/>
              </p:nvSpPr>
              <p:spPr>
                <a:xfrm>
                  <a:off x="9691135" y="5152980"/>
                  <a:ext cx="1109957" cy="306467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b="1" dirty="0" smtClean="0">
                      <a:solidFill>
                        <a:srgbClr val="10253F"/>
                      </a:solidFill>
                    </a:rPr>
                    <a:t>Doctorado</a:t>
                  </a:r>
                </a:p>
              </p:txBody>
            </p:sp>
            <p:sp>
              <p:nvSpPr>
                <p:cNvPr id="48" name="CuadroTexto 33"/>
                <p:cNvSpPr txBox="1"/>
                <p:nvPr/>
              </p:nvSpPr>
              <p:spPr>
                <a:xfrm>
                  <a:off x="9697721" y="5327623"/>
                  <a:ext cx="1281226" cy="510778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400" b="1" dirty="0" smtClean="0">
                      <a:solidFill>
                        <a:srgbClr val="10253F"/>
                      </a:solidFill>
                    </a:rPr>
                    <a:t>42.9%</a:t>
                  </a:r>
                </a:p>
              </p:txBody>
            </p:sp>
          </p:grpSp>
          <p:grpSp>
            <p:nvGrpSpPr>
              <p:cNvPr id="28" name="113 Grupo"/>
              <p:cNvGrpSpPr/>
              <p:nvPr/>
            </p:nvGrpSpPr>
            <p:grpSpPr>
              <a:xfrm>
                <a:off x="3467708" y="4818900"/>
                <a:ext cx="1244890" cy="914356"/>
                <a:chOff x="7284132" y="4890908"/>
                <a:chExt cx="1244890" cy="914356"/>
              </a:xfrm>
            </p:grpSpPr>
            <p:pic>
              <p:nvPicPr>
                <p:cNvPr id="43" name="Imagen 4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7493261" y="4890908"/>
                  <a:ext cx="732415" cy="572016"/>
                </a:xfrm>
                <a:prstGeom prst="rect">
                  <a:avLst/>
                </a:prstGeom>
              </p:spPr>
            </p:pic>
            <p:sp>
              <p:nvSpPr>
                <p:cNvPr id="44" name="CuadroTexto 33"/>
                <p:cNvSpPr txBox="1"/>
                <p:nvPr/>
              </p:nvSpPr>
              <p:spPr>
                <a:xfrm>
                  <a:off x="7304886" y="5362590"/>
                  <a:ext cx="1224136" cy="442674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000" b="1" dirty="0" smtClean="0">
                      <a:solidFill>
                        <a:srgbClr val="10253F"/>
                      </a:solidFill>
                    </a:rPr>
                    <a:t> 14.3%</a:t>
                  </a:r>
                </a:p>
              </p:txBody>
            </p:sp>
            <p:sp>
              <p:nvSpPr>
                <p:cNvPr id="45" name="CuadroTexto 33"/>
                <p:cNvSpPr txBox="1"/>
                <p:nvPr/>
              </p:nvSpPr>
              <p:spPr>
                <a:xfrm>
                  <a:off x="7284132" y="5152980"/>
                  <a:ext cx="1152128" cy="306467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b="1" dirty="0" smtClean="0">
                      <a:solidFill>
                        <a:srgbClr val="10253F"/>
                      </a:solidFill>
                    </a:rPr>
                    <a:t>Licenciatura</a:t>
                  </a:r>
                </a:p>
              </p:txBody>
            </p:sp>
          </p:grpSp>
        </p:grpSp>
        <p:grpSp>
          <p:nvGrpSpPr>
            <p:cNvPr id="101" name="Grupo 100"/>
            <p:cNvGrpSpPr/>
            <p:nvPr/>
          </p:nvGrpSpPr>
          <p:grpSpPr>
            <a:xfrm>
              <a:off x="2929417" y="3513662"/>
              <a:ext cx="4228696" cy="936000"/>
              <a:chOff x="2927648" y="3555014"/>
              <a:chExt cx="4228696" cy="936000"/>
            </a:xfrm>
          </p:grpSpPr>
          <p:sp>
            <p:nvSpPr>
              <p:cNvPr id="29" name="CuadroTexto 33"/>
              <p:cNvSpPr txBox="1"/>
              <p:nvPr/>
            </p:nvSpPr>
            <p:spPr>
              <a:xfrm>
                <a:off x="4845166" y="3801677"/>
                <a:ext cx="1008104" cy="442674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 smtClean="0">
                    <a:solidFill>
                      <a:schemeClr val="bg1"/>
                    </a:solidFill>
                  </a:rPr>
                  <a:t>42.9%</a:t>
                </a:r>
              </a:p>
            </p:txBody>
          </p:sp>
          <p:grpSp>
            <p:nvGrpSpPr>
              <p:cNvPr id="31" name="107 Grupo"/>
              <p:cNvGrpSpPr/>
              <p:nvPr/>
            </p:nvGrpSpPr>
            <p:grpSpPr>
              <a:xfrm>
                <a:off x="3971231" y="3555014"/>
                <a:ext cx="1139793" cy="936000"/>
                <a:chOff x="7536056" y="3627022"/>
                <a:chExt cx="1139793" cy="936000"/>
              </a:xfrm>
            </p:grpSpPr>
            <p:sp>
              <p:nvSpPr>
                <p:cNvPr id="41" name="82 Elipse"/>
                <p:cNvSpPr/>
                <p:nvPr/>
              </p:nvSpPr>
              <p:spPr>
                <a:xfrm>
                  <a:off x="7637952" y="3627022"/>
                  <a:ext cx="936000" cy="936000"/>
                </a:xfrm>
                <a:prstGeom prst="ellipse">
                  <a:avLst/>
                </a:prstGeom>
                <a:solidFill>
                  <a:srgbClr val="31859C"/>
                </a:solidFill>
                <a:ln>
                  <a:solidFill>
                    <a:srgbClr val="318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00" b="1" dirty="0"/>
                </a:p>
              </p:txBody>
            </p:sp>
            <p:sp>
              <p:nvSpPr>
                <p:cNvPr id="42" name="CuadroTexto 33"/>
                <p:cNvSpPr txBox="1"/>
                <p:nvPr/>
              </p:nvSpPr>
              <p:spPr>
                <a:xfrm>
                  <a:off x="7536056" y="3839633"/>
                  <a:ext cx="1139793" cy="510778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400" b="1" dirty="0" smtClean="0">
                      <a:solidFill>
                        <a:schemeClr val="bg1"/>
                      </a:solidFill>
                    </a:rPr>
                    <a:t>42.9%</a:t>
                  </a:r>
                </a:p>
              </p:txBody>
            </p:sp>
          </p:grpSp>
          <p:grpSp>
            <p:nvGrpSpPr>
              <p:cNvPr id="32" name="106 Grupo"/>
              <p:cNvGrpSpPr/>
              <p:nvPr/>
            </p:nvGrpSpPr>
            <p:grpSpPr>
              <a:xfrm>
                <a:off x="2927648" y="3663014"/>
                <a:ext cx="1139793" cy="720000"/>
                <a:chOff x="6384032" y="3735022"/>
                <a:chExt cx="1139793" cy="720000"/>
              </a:xfrm>
            </p:grpSpPr>
            <p:sp>
              <p:nvSpPr>
                <p:cNvPr id="39" name="82 Elipse"/>
                <p:cNvSpPr/>
                <p:nvPr/>
              </p:nvSpPr>
              <p:spPr>
                <a:xfrm>
                  <a:off x="6593928" y="3735022"/>
                  <a:ext cx="720000" cy="720000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00" b="1" dirty="0"/>
                </a:p>
              </p:txBody>
            </p:sp>
            <p:sp>
              <p:nvSpPr>
                <p:cNvPr id="40" name="CuadroTexto 33"/>
                <p:cNvSpPr txBox="1"/>
                <p:nvPr/>
              </p:nvSpPr>
              <p:spPr>
                <a:xfrm>
                  <a:off x="6384032" y="3907737"/>
                  <a:ext cx="1139793" cy="374571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 smtClean="0">
                      <a:solidFill>
                        <a:schemeClr val="bg1"/>
                      </a:solidFill>
                    </a:rPr>
                    <a:t>14.3%</a:t>
                  </a:r>
                </a:p>
              </p:txBody>
            </p:sp>
          </p:grpSp>
          <p:grpSp>
            <p:nvGrpSpPr>
              <p:cNvPr id="33" name="108 Grupo"/>
              <p:cNvGrpSpPr/>
              <p:nvPr/>
            </p:nvGrpSpPr>
            <p:grpSpPr>
              <a:xfrm>
                <a:off x="5014814" y="3609014"/>
                <a:ext cx="1139793" cy="828000"/>
                <a:chOff x="8760296" y="3681022"/>
                <a:chExt cx="1139793" cy="828000"/>
              </a:xfrm>
            </p:grpSpPr>
            <p:sp>
              <p:nvSpPr>
                <p:cNvPr id="37" name="82 Elipse"/>
                <p:cNvSpPr/>
                <p:nvPr/>
              </p:nvSpPr>
              <p:spPr>
                <a:xfrm>
                  <a:off x="8916192" y="3681022"/>
                  <a:ext cx="828000" cy="828000"/>
                </a:xfrm>
                <a:prstGeom prst="ellipse">
                  <a:avLst/>
                </a:prstGeom>
                <a:solidFill>
                  <a:srgbClr val="93CDDD"/>
                </a:solidFill>
                <a:ln>
                  <a:solidFill>
                    <a:srgbClr val="93CDD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00" b="1" dirty="0"/>
                </a:p>
              </p:txBody>
            </p:sp>
            <p:sp>
              <p:nvSpPr>
                <p:cNvPr id="38" name="CuadroTexto 33"/>
                <p:cNvSpPr txBox="1"/>
                <p:nvPr/>
              </p:nvSpPr>
              <p:spPr>
                <a:xfrm>
                  <a:off x="8760296" y="3873685"/>
                  <a:ext cx="1139793" cy="442674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000" b="1" dirty="0" smtClean="0">
                      <a:solidFill>
                        <a:schemeClr val="bg1"/>
                      </a:solidFill>
                    </a:rPr>
                    <a:t>28.6%</a:t>
                  </a:r>
                </a:p>
              </p:txBody>
            </p:sp>
          </p:grpSp>
          <p:grpSp>
            <p:nvGrpSpPr>
              <p:cNvPr id="34" name="109 Grupo"/>
              <p:cNvGrpSpPr/>
              <p:nvPr/>
            </p:nvGrpSpPr>
            <p:grpSpPr>
              <a:xfrm>
                <a:off x="6016551" y="3663014"/>
                <a:ext cx="1139793" cy="720000"/>
                <a:chOff x="9636727" y="3735022"/>
                <a:chExt cx="1139793" cy="720000"/>
              </a:xfrm>
            </p:grpSpPr>
            <p:sp>
              <p:nvSpPr>
                <p:cNvPr id="35" name="82 Elipse"/>
                <p:cNvSpPr/>
                <p:nvPr/>
              </p:nvSpPr>
              <p:spPr>
                <a:xfrm>
                  <a:off x="9846623" y="3735022"/>
                  <a:ext cx="720000" cy="720000"/>
                </a:xfrm>
                <a:prstGeom prst="ellipse">
                  <a:avLst/>
                </a:prstGeom>
                <a:solidFill>
                  <a:srgbClr val="A6A6A6"/>
                </a:solidFill>
                <a:ln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00" b="1" dirty="0"/>
                </a:p>
              </p:txBody>
            </p:sp>
            <p:sp>
              <p:nvSpPr>
                <p:cNvPr id="36" name="CuadroTexto 33"/>
                <p:cNvSpPr txBox="1"/>
                <p:nvPr/>
              </p:nvSpPr>
              <p:spPr>
                <a:xfrm>
                  <a:off x="9636727" y="3907737"/>
                  <a:ext cx="1139793" cy="374571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 smtClean="0">
                      <a:solidFill>
                        <a:schemeClr val="bg1"/>
                      </a:solidFill>
                    </a:rPr>
                    <a:t>14.3%</a:t>
                  </a:r>
                </a:p>
              </p:txBody>
            </p:sp>
          </p:grpSp>
        </p:grpSp>
        <p:sp>
          <p:nvSpPr>
            <p:cNvPr id="22" name="CuadroTexto 28"/>
            <p:cNvSpPr txBox="1"/>
            <p:nvPr/>
          </p:nvSpPr>
          <p:spPr>
            <a:xfrm>
              <a:off x="8112225" y="3198147"/>
              <a:ext cx="31992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800" dirty="0" smtClean="0"/>
                <a:t>El 3.6% restante corresponde a la opción “Vacante”</a:t>
              </a:r>
              <a:endParaRPr lang="es-MX" sz="800" dirty="0"/>
            </a:p>
          </p:txBody>
        </p:sp>
        <p:sp>
          <p:nvSpPr>
            <p:cNvPr id="104" name="CuadroTexto 28"/>
            <p:cNvSpPr txBox="1"/>
            <p:nvPr/>
          </p:nvSpPr>
          <p:spPr>
            <a:xfrm>
              <a:off x="7969397" y="4522868"/>
              <a:ext cx="3342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800" dirty="0" smtClean="0"/>
                <a:t>El 3.6% restante corresponde a la opción “Vacante”</a:t>
              </a:r>
              <a:endParaRPr lang="es-MX" sz="800" dirty="0"/>
            </a:p>
          </p:txBody>
        </p:sp>
        <p:sp>
          <p:nvSpPr>
            <p:cNvPr id="105" name="CuadroTexto 28"/>
            <p:cNvSpPr txBox="1"/>
            <p:nvPr/>
          </p:nvSpPr>
          <p:spPr>
            <a:xfrm>
              <a:off x="7969397" y="5686552"/>
              <a:ext cx="3342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800" dirty="0" smtClean="0"/>
                <a:t>El 3.6% restante corresponde a la opción “Vacante”</a:t>
              </a:r>
              <a:endParaRPr lang="es-MX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1605&quot;&gt;&lt;object type=&quot;3&quot; unique_id=&quot;11606&quot;&gt;&lt;property id=&quot;20148&quot; value=&quot;5&quot;/&gt;&lt;property id=&quot;20300&quot; value=&quot;Diapositiva 1&quot;/&gt;&lt;property id=&quot;20307&quot; value=&quot;256&quot;/&gt;&lt;/object&gt;&lt;object type=&quot;3&quot; unique_id=&quot;11607&quot;&gt;&lt;property id=&quot;20148&quot; value=&quot;5&quot;/&gt;&lt;property id=&quot;20300&quot; value=&quot;Diapositiva 2&quot;/&gt;&lt;property id=&quot;20307&quot; value=&quot;257&quot;/&gt;&lt;/object&gt;&lt;object type=&quot;3&quot; unique_id=&quot;11608&quot;&gt;&lt;property id=&quot;20148&quot; value=&quot;5&quot;/&gt;&lt;property id=&quot;20300&quot; value=&quot;Diapositiva 3&quot;/&gt;&lt;property id=&quot;20307&quot; value=&quot;258&quot;/&gt;&lt;/object&gt;&lt;/object&gt;&lt;object type=&quot;8&quot; unique_id=&quot;116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lantillaCM_blanca_1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E98D60A0ECD4CA72DDC006C420AAB" ma:contentTypeVersion="0" ma:contentTypeDescription="Create a new document." ma:contentTypeScope="" ma:versionID="ec05aec80316b39c9e61fc009ac813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e1e5b3a7c2c9426799e59e3aaf02d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1CAC7F-25DB-4644-A361-8FEF46101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C2871E-EA6D-44B0-9FA2-6AE11C430A4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DE5E6C-94DA-4909-87E3-507E5D092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plantillaCM_blanca_1024</Template>
  <TotalTime>18365</TotalTime>
  <Words>3737</Words>
  <Application>Microsoft Office PowerPoint</Application>
  <PresentationFormat>Panorámica</PresentationFormat>
  <Paragraphs>644</Paragraphs>
  <Slides>39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Century Gothic</vt:lpstr>
      <vt:lpstr>Helvetica</vt:lpstr>
      <vt:lpstr>Wingdings</vt:lpstr>
      <vt:lpstr>plantillaCM_blanca_1024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Técnico Especializado de Información de Impartición de Justicia (CTEIIJ)</dc:title>
  <dc:creator>luisa.mendoza</dc:creator>
  <cp:lastModifiedBy>ORTIZ SANCHEZ JOSE EDUARDO</cp:lastModifiedBy>
  <cp:revision>1608</cp:revision>
  <cp:lastPrinted>2017-06-23T02:11:50Z</cp:lastPrinted>
  <dcterms:created xsi:type="dcterms:W3CDTF">2013-06-10T21:26:55Z</dcterms:created>
  <dcterms:modified xsi:type="dcterms:W3CDTF">2017-10-27T01:44:41Z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0x010100C7AE98D60A0ECD4CA72DDC006C420AAB</vt:lpwstr>
  </property>
</Properties>
</file>