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7" r:id="rId23"/>
  </p:sldIdLst>
  <p:sldSz cx="9144000" cy="6858000" type="screen4x3"/>
  <p:notesSz cx="6858000" cy="9144000"/>
  <p:custDataLst>
    <p:tags r:id="rId24"/>
  </p:custDataLst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976">
          <p15:clr>
            <a:srgbClr val="A4A3A4"/>
          </p15:clr>
        </p15:guide>
        <p15:guide id="2" orient="horz" pos="3339">
          <p15:clr>
            <a:srgbClr val="A4A3A4"/>
          </p15:clr>
        </p15:guide>
        <p15:guide id="3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6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0" d="100"/>
          <a:sy n="80" d="100"/>
        </p:scale>
        <p:origin x="-1435" y="-77"/>
      </p:cViewPr>
      <p:guideLst>
        <p:guide orient="horz" pos="2976"/>
        <p:guide orient="horz" pos="333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gs" Target="tags/tag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Documentos\Mis%20Documentos\SDiCINPC\2015\Solicitudes\Viernes%20de%20caf&#233;\Copia%20de%20INP_INP20151030131200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MX"/>
  <c:chart>
    <c:title>
      <c:tx>
        <c:rich>
          <a:bodyPr rot="0" vert="horz"/>
          <a:lstStyle/>
          <a:p>
            <a:pPr>
              <a:defRPr sz="1600"/>
            </a:pPr>
            <a:r>
              <a:rPr lang="en-US" sz="1600"/>
              <a:t>IPC de Carne de Pollo/IPC de Carne de Res</a:t>
            </a:r>
          </a:p>
        </c:rich>
      </c:tx>
      <c:layout/>
      <c:spPr>
        <a:noFill/>
        <a:ln>
          <a:noFill/>
        </a:ln>
        <a:effectLst/>
      </c:spPr>
    </c:title>
    <c:plotArea>
      <c:layout/>
      <c:lineChart>
        <c:grouping val="standard"/>
        <c:ser>
          <c:idx val="0"/>
          <c:order val="0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Niveles!$B$36:$B$150</c:f>
              <c:strCache>
                <c:ptCount val="115"/>
                <c:pt idx="0">
                  <c:v>1Q Ene 2011</c:v>
                </c:pt>
                <c:pt idx="1">
                  <c:v>2Q Ene </c:v>
                </c:pt>
                <c:pt idx="2">
                  <c:v>1Q Feb </c:v>
                </c:pt>
                <c:pt idx="3">
                  <c:v>2Q Feb </c:v>
                </c:pt>
                <c:pt idx="4">
                  <c:v>1Q Mar </c:v>
                </c:pt>
                <c:pt idx="5">
                  <c:v>2Q Mar </c:v>
                </c:pt>
                <c:pt idx="6">
                  <c:v>1Q Abr </c:v>
                </c:pt>
                <c:pt idx="7">
                  <c:v>2Q Abr </c:v>
                </c:pt>
                <c:pt idx="8">
                  <c:v>1Q May </c:v>
                </c:pt>
                <c:pt idx="9">
                  <c:v>2Q May </c:v>
                </c:pt>
                <c:pt idx="10">
                  <c:v>1Q Jun </c:v>
                </c:pt>
                <c:pt idx="11">
                  <c:v>2Q Jun </c:v>
                </c:pt>
                <c:pt idx="12">
                  <c:v>1Q Jul </c:v>
                </c:pt>
                <c:pt idx="13">
                  <c:v>2Q Jul </c:v>
                </c:pt>
                <c:pt idx="14">
                  <c:v>1Q Ago </c:v>
                </c:pt>
                <c:pt idx="15">
                  <c:v>2Q Ago </c:v>
                </c:pt>
                <c:pt idx="16">
                  <c:v>1Q Sep </c:v>
                </c:pt>
                <c:pt idx="17">
                  <c:v>2Q Sep </c:v>
                </c:pt>
                <c:pt idx="18">
                  <c:v>1Q Oct </c:v>
                </c:pt>
                <c:pt idx="19">
                  <c:v>2Q Oct </c:v>
                </c:pt>
                <c:pt idx="20">
                  <c:v>1Q Nov </c:v>
                </c:pt>
                <c:pt idx="21">
                  <c:v>2Q Nov </c:v>
                </c:pt>
                <c:pt idx="22">
                  <c:v>1Q Dic </c:v>
                </c:pt>
                <c:pt idx="23">
                  <c:v>2Q Dic </c:v>
                </c:pt>
                <c:pt idx="24">
                  <c:v>1Q Ene 2012</c:v>
                </c:pt>
                <c:pt idx="25">
                  <c:v>2Q Ene </c:v>
                </c:pt>
                <c:pt idx="26">
                  <c:v>1Q Feb </c:v>
                </c:pt>
                <c:pt idx="27">
                  <c:v>2Q Feb </c:v>
                </c:pt>
                <c:pt idx="28">
                  <c:v>1Q Mar </c:v>
                </c:pt>
                <c:pt idx="29">
                  <c:v>2Q Mar </c:v>
                </c:pt>
                <c:pt idx="30">
                  <c:v>1Q Abr </c:v>
                </c:pt>
                <c:pt idx="31">
                  <c:v>2Q Abr </c:v>
                </c:pt>
                <c:pt idx="32">
                  <c:v>1Q May </c:v>
                </c:pt>
                <c:pt idx="33">
                  <c:v>2Q May </c:v>
                </c:pt>
                <c:pt idx="34">
                  <c:v>1Q Jun </c:v>
                </c:pt>
                <c:pt idx="35">
                  <c:v>2Q Jun </c:v>
                </c:pt>
                <c:pt idx="36">
                  <c:v>1Q Jul </c:v>
                </c:pt>
                <c:pt idx="37">
                  <c:v>2Q Jul </c:v>
                </c:pt>
                <c:pt idx="38">
                  <c:v>1Q Ago </c:v>
                </c:pt>
                <c:pt idx="39">
                  <c:v>2Q Ago </c:v>
                </c:pt>
                <c:pt idx="40">
                  <c:v>1Q Sep </c:v>
                </c:pt>
                <c:pt idx="41">
                  <c:v>2Q Sep </c:v>
                </c:pt>
                <c:pt idx="42">
                  <c:v>1Q Oct </c:v>
                </c:pt>
                <c:pt idx="43">
                  <c:v>2Q Oct </c:v>
                </c:pt>
                <c:pt idx="44">
                  <c:v>1Q Nov </c:v>
                </c:pt>
                <c:pt idx="45">
                  <c:v>2Q Nov </c:v>
                </c:pt>
                <c:pt idx="46">
                  <c:v>1Q Dic </c:v>
                </c:pt>
                <c:pt idx="47">
                  <c:v>2Q Dic </c:v>
                </c:pt>
                <c:pt idx="48">
                  <c:v>1Q Ene 2013</c:v>
                </c:pt>
                <c:pt idx="49">
                  <c:v>2Q Ene </c:v>
                </c:pt>
                <c:pt idx="50">
                  <c:v>1Q Feb </c:v>
                </c:pt>
                <c:pt idx="51">
                  <c:v>2Q Feb </c:v>
                </c:pt>
                <c:pt idx="52">
                  <c:v>1Q Mar </c:v>
                </c:pt>
                <c:pt idx="53">
                  <c:v>2Q Mar </c:v>
                </c:pt>
                <c:pt idx="54">
                  <c:v>1Q Abr </c:v>
                </c:pt>
                <c:pt idx="55">
                  <c:v>2Q Abr </c:v>
                </c:pt>
                <c:pt idx="56">
                  <c:v>1Q May </c:v>
                </c:pt>
                <c:pt idx="57">
                  <c:v>2Q May </c:v>
                </c:pt>
                <c:pt idx="58">
                  <c:v>1Q Jun </c:v>
                </c:pt>
                <c:pt idx="59">
                  <c:v>2Q Jun </c:v>
                </c:pt>
                <c:pt idx="60">
                  <c:v>1Q Jul </c:v>
                </c:pt>
                <c:pt idx="61">
                  <c:v>2Q Jul </c:v>
                </c:pt>
                <c:pt idx="62">
                  <c:v>1Q Ago </c:v>
                </c:pt>
                <c:pt idx="63">
                  <c:v>2Q Ago </c:v>
                </c:pt>
                <c:pt idx="64">
                  <c:v>1Q Sep </c:v>
                </c:pt>
                <c:pt idx="65">
                  <c:v>2Q Sep </c:v>
                </c:pt>
                <c:pt idx="66">
                  <c:v>1Q Oct </c:v>
                </c:pt>
                <c:pt idx="67">
                  <c:v>2Q Oct </c:v>
                </c:pt>
                <c:pt idx="68">
                  <c:v>1Q Nov </c:v>
                </c:pt>
                <c:pt idx="69">
                  <c:v>2Q Nov </c:v>
                </c:pt>
                <c:pt idx="70">
                  <c:v>1Q Dic </c:v>
                </c:pt>
                <c:pt idx="71">
                  <c:v>2Q Dic </c:v>
                </c:pt>
                <c:pt idx="72">
                  <c:v>1Q Ene 2014</c:v>
                </c:pt>
                <c:pt idx="73">
                  <c:v>2Q Ene </c:v>
                </c:pt>
                <c:pt idx="74">
                  <c:v>1Q Feb </c:v>
                </c:pt>
                <c:pt idx="75">
                  <c:v>2Q Feb </c:v>
                </c:pt>
                <c:pt idx="76">
                  <c:v>1Q Mar </c:v>
                </c:pt>
                <c:pt idx="77">
                  <c:v>2Q Mar </c:v>
                </c:pt>
                <c:pt idx="78">
                  <c:v>1Q Abr </c:v>
                </c:pt>
                <c:pt idx="79">
                  <c:v>2Q Abr </c:v>
                </c:pt>
                <c:pt idx="80">
                  <c:v>1Q May </c:v>
                </c:pt>
                <c:pt idx="81">
                  <c:v>2Q May </c:v>
                </c:pt>
                <c:pt idx="82">
                  <c:v>1Q Jun </c:v>
                </c:pt>
                <c:pt idx="83">
                  <c:v>2Q Jun </c:v>
                </c:pt>
                <c:pt idx="84">
                  <c:v>1Q Jul </c:v>
                </c:pt>
                <c:pt idx="85">
                  <c:v>2Q Jul </c:v>
                </c:pt>
                <c:pt idx="86">
                  <c:v>1Q Ago </c:v>
                </c:pt>
                <c:pt idx="87">
                  <c:v>2Q Ago </c:v>
                </c:pt>
                <c:pt idx="88">
                  <c:v>1Q Sep </c:v>
                </c:pt>
                <c:pt idx="89">
                  <c:v>2Q Sep </c:v>
                </c:pt>
                <c:pt idx="90">
                  <c:v>1Q Oct </c:v>
                </c:pt>
                <c:pt idx="91">
                  <c:v>2Q Oct </c:v>
                </c:pt>
                <c:pt idx="92">
                  <c:v>1Q Nov </c:v>
                </c:pt>
                <c:pt idx="93">
                  <c:v>2Q Nov </c:v>
                </c:pt>
                <c:pt idx="94">
                  <c:v>1Q Dic </c:v>
                </c:pt>
                <c:pt idx="95">
                  <c:v>2Q Dic </c:v>
                </c:pt>
                <c:pt idx="96">
                  <c:v>1Q Ene 2015</c:v>
                </c:pt>
                <c:pt idx="97">
                  <c:v>2Q Ene </c:v>
                </c:pt>
                <c:pt idx="98">
                  <c:v>1Q Feb </c:v>
                </c:pt>
                <c:pt idx="99">
                  <c:v>2Q Feb </c:v>
                </c:pt>
                <c:pt idx="100">
                  <c:v>1Q Mar </c:v>
                </c:pt>
                <c:pt idx="101">
                  <c:v>2Q Mar </c:v>
                </c:pt>
                <c:pt idx="102">
                  <c:v>1Q Abr </c:v>
                </c:pt>
                <c:pt idx="103">
                  <c:v>2Q Abr </c:v>
                </c:pt>
                <c:pt idx="104">
                  <c:v>1Q May </c:v>
                </c:pt>
                <c:pt idx="105">
                  <c:v>2Q May </c:v>
                </c:pt>
                <c:pt idx="106">
                  <c:v>1Q Jun </c:v>
                </c:pt>
                <c:pt idx="107">
                  <c:v>2Q Jun </c:v>
                </c:pt>
                <c:pt idx="108">
                  <c:v>1Q Jul </c:v>
                </c:pt>
                <c:pt idx="109">
                  <c:v>2Q Jul </c:v>
                </c:pt>
                <c:pt idx="110">
                  <c:v>1Q Ago </c:v>
                </c:pt>
                <c:pt idx="111">
                  <c:v>2Q Ago </c:v>
                </c:pt>
                <c:pt idx="112">
                  <c:v>1Q Sep </c:v>
                </c:pt>
                <c:pt idx="113">
                  <c:v>2Q Sep </c:v>
                </c:pt>
                <c:pt idx="114">
                  <c:v>1Q Oct 2015</c:v>
                </c:pt>
              </c:strCache>
            </c:strRef>
          </c:cat>
          <c:val>
            <c:numRef>
              <c:f>Niveles!$G$36:$G$150</c:f>
              <c:numCache>
                <c:formatCode>_(* #,##0.00_);_(* \(#,##0.00\);_(* "-"??_);_(@_)</c:formatCode>
                <c:ptCount val="115"/>
                <c:pt idx="0">
                  <c:v>0.99938055130933456</c:v>
                </c:pt>
                <c:pt idx="1">
                  <c:v>0.9920343873993025</c:v>
                </c:pt>
                <c:pt idx="2">
                  <c:v>0.9946595060791813</c:v>
                </c:pt>
                <c:pt idx="3">
                  <c:v>0.98243482763427803</c:v>
                </c:pt>
                <c:pt idx="4">
                  <c:v>0.98189355362677133</c:v>
                </c:pt>
                <c:pt idx="5">
                  <c:v>0.98338860535774419</c:v>
                </c:pt>
                <c:pt idx="6">
                  <c:v>0.97777273086341754</c:v>
                </c:pt>
                <c:pt idx="7">
                  <c:v>0.98577269816247104</c:v>
                </c:pt>
                <c:pt idx="8">
                  <c:v>0.98483510878308134</c:v>
                </c:pt>
                <c:pt idx="9">
                  <c:v>0.98330621287274256</c:v>
                </c:pt>
                <c:pt idx="10">
                  <c:v>0.98950826101877731</c:v>
                </c:pt>
                <c:pt idx="11">
                  <c:v>0.9903735759074429</c:v>
                </c:pt>
                <c:pt idx="12">
                  <c:v>1.0105121479167309</c:v>
                </c:pt>
                <c:pt idx="13">
                  <c:v>1.0203975460122701</c:v>
                </c:pt>
                <c:pt idx="14">
                  <c:v>1.0092071311283159</c:v>
                </c:pt>
                <c:pt idx="15">
                  <c:v>1.0026640644059528</c:v>
                </c:pt>
                <c:pt idx="16">
                  <c:v>0.98578253945272776</c:v>
                </c:pt>
                <c:pt idx="17">
                  <c:v>0.97904633982538558</c:v>
                </c:pt>
                <c:pt idx="18">
                  <c:v>0.9702919825169215</c:v>
                </c:pt>
                <c:pt idx="19">
                  <c:v>0.94692527160023465</c:v>
                </c:pt>
                <c:pt idx="20">
                  <c:v>0.93676772114821327</c:v>
                </c:pt>
                <c:pt idx="21">
                  <c:v>0.9138400818329111</c:v>
                </c:pt>
                <c:pt idx="22">
                  <c:v>0.92687193217313979</c:v>
                </c:pt>
                <c:pt idx="23">
                  <c:v>0.93007202881152451</c:v>
                </c:pt>
                <c:pt idx="24">
                  <c:v>0.95232903690939052</c:v>
                </c:pt>
                <c:pt idx="25">
                  <c:v>0.95723787303687846</c:v>
                </c:pt>
                <c:pt idx="26">
                  <c:v>0.96403923309226069</c:v>
                </c:pt>
                <c:pt idx="27">
                  <c:v>0.96343078156033257</c:v>
                </c:pt>
                <c:pt idx="28">
                  <c:v>0.96289529775110017</c:v>
                </c:pt>
                <c:pt idx="29">
                  <c:v>0.93740515933232149</c:v>
                </c:pt>
                <c:pt idx="30">
                  <c:v>0.93959251243759789</c:v>
                </c:pt>
                <c:pt idx="31">
                  <c:v>0.92490865997552862</c:v>
                </c:pt>
                <c:pt idx="32">
                  <c:v>0.93230212079023356</c:v>
                </c:pt>
                <c:pt idx="33">
                  <c:v>0.92818536768341564</c:v>
                </c:pt>
                <c:pt idx="34">
                  <c:v>0.91629517457292586</c:v>
                </c:pt>
                <c:pt idx="35">
                  <c:v>0.91662002408453491</c:v>
                </c:pt>
                <c:pt idx="36">
                  <c:v>0.95056136013411652</c:v>
                </c:pt>
                <c:pt idx="37">
                  <c:v>0.94488507880792449</c:v>
                </c:pt>
                <c:pt idx="38">
                  <c:v>0.94101374715358144</c:v>
                </c:pt>
                <c:pt idx="39">
                  <c:v>0.93570411326128955</c:v>
                </c:pt>
                <c:pt idx="40">
                  <c:v>0.95446005486740348</c:v>
                </c:pt>
                <c:pt idx="41">
                  <c:v>0.96707586082478614</c:v>
                </c:pt>
                <c:pt idx="42">
                  <c:v>0.96798613495528196</c:v>
                </c:pt>
                <c:pt idx="43">
                  <c:v>0.94512775072553312</c:v>
                </c:pt>
                <c:pt idx="44">
                  <c:v>0.94381305482185118</c:v>
                </c:pt>
                <c:pt idx="45">
                  <c:v>0.94114608555286516</c:v>
                </c:pt>
                <c:pt idx="46">
                  <c:v>0.93954022619200661</c:v>
                </c:pt>
                <c:pt idx="47">
                  <c:v>0.94775546131071464</c:v>
                </c:pt>
                <c:pt idx="48">
                  <c:v>0.94959884633464264</c:v>
                </c:pt>
                <c:pt idx="49">
                  <c:v>0.94844603443320163</c:v>
                </c:pt>
                <c:pt idx="50">
                  <c:v>0.94755693829524157</c:v>
                </c:pt>
                <c:pt idx="51">
                  <c:v>0.94789611050990052</c:v>
                </c:pt>
                <c:pt idx="52">
                  <c:v>0.95780738013820899</c:v>
                </c:pt>
                <c:pt idx="53">
                  <c:v>0.96090494145664551</c:v>
                </c:pt>
                <c:pt idx="54">
                  <c:v>0.96891125995798821</c:v>
                </c:pt>
                <c:pt idx="55">
                  <c:v>0.98479562696284362</c:v>
                </c:pt>
                <c:pt idx="56">
                  <c:v>1.0033560756814808</c:v>
                </c:pt>
                <c:pt idx="57">
                  <c:v>1.027807554070244</c:v>
                </c:pt>
                <c:pt idx="58">
                  <c:v>1.0257357001972378</c:v>
                </c:pt>
                <c:pt idx="59">
                  <c:v>1.0290692161820445</c:v>
                </c:pt>
                <c:pt idx="60">
                  <c:v>1.0116045788914678</c:v>
                </c:pt>
                <c:pt idx="61">
                  <c:v>0.98702291279271337</c:v>
                </c:pt>
                <c:pt idx="62">
                  <c:v>0.97550030703342738</c:v>
                </c:pt>
                <c:pt idx="63">
                  <c:v>0.9624846248462392</c:v>
                </c:pt>
                <c:pt idx="64">
                  <c:v>0.96475400825992863</c:v>
                </c:pt>
                <c:pt idx="65">
                  <c:v>0.95202404683796638</c:v>
                </c:pt>
                <c:pt idx="66">
                  <c:v>0.9406187703078156</c:v>
                </c:pt>
                <c:pt idx="67">
                  <c:v>0.91603065386030424</c:v>
                </c:pt>
                <c:pt idx="68">
                  <c:v>0.90881696254313971</c:v>
                </c:pt>
                <c:pt idx="69">
                  <c:v>0.90548434708304859</c:v>
                </c:pt>
                <c:pt idx="70">
                  <c:v>0.91453534305145256</c:v>
                </c:pt>
                <c:pt idx="71">
                  <c:v>0.92699178099074886</c:v>
                </c:pt>
                <c:pt idx="72">
                  <c:v>0.94923589566817757</c:v>
                </c:pt>
                <c:pt idx="73">
                  <c:v>0.94108322727654492</c:v>
                </c:pt>
                <c:pt idx="74">
                  <c:v>0.93103317449236556</c:v>
                </c:pt>
                <c:pt idx="75">
                  <c:v>0.9313169787935125</c:v>
                </c:pt>
                <c:pt idx="76">
                  <c:v>0.9095595860721003</c:v>
                </c:pt>
                <c:pt idx="77">
                  <c:v>0.89753664690953061</c:v>
                </c:pt>
                <c:pt idx="78">
                  <c:v>0.89222568139097846</c:v>
                </c:pt>
                <c:pt idx="79">
                  <c:v>0.90533062099437844</c:v>
                </c:pt>
                <c:pt idx="80">
                  <c:v>0.95045594680260259</c:v>
                </c:pt>
                <c:pt idx="81">
                  <c:v>0.96493143256703529</c:v>
                </c:pt>
                <c:pt idx="82">
                  <c:v>0.94744713879654352</c:v>
                </c:pt>
                <c:pt idx="83">
                  <c:v>0.91237998704845569</c:v>
                </c:pt>
                <c:pt idx="84">
                  <c:v>0.89318344490758261</c:v>
                </c:pt>
                <c:pt idx="85">
                  <c:v>0.89708762309758416</c:v>
                </c:pt>
                <c:pt idx="86">
                  <c:v>0.90552344741936153</c:v>
                </c:pt>
                <c:pt idx="87">
                  <c:v>0.89006139808122453</c:v>
                </c:pt>
                <c:pt idx="88">
                  <c:v>0.88662790697675065</c:v>
                </c:pt>
                <c:pt idx="89">
                  <c:v>0.86685126425055981</c:v>
                </c:pt>
                <c:pt idx="90">
                  <c:v>0.85188740655021089</c:v>
                </c:pt>
                <c:pt idx="91">
                  <c:v>0.82715848205556064</c:v>
                </c:pt>
                <c:pt idx="92">
                  <c:v>0.82100446601440003</c:v>
                </c:pt>
                <c:pt idx="93">
                  <c:v>0.81099934383620109</c:v>
                </c:pt>
                <c:pt idx="94">
                  <c:v>0.80927441008308021</c:v>
                </c:pt>
                <c:pt idx="95">
                  <c:v>0.81458002177803257</c:v>
                </c:pt>
                <c:pt idx="96">
                  <c:v>0.81025097338987873</c:v>
                </c:pt>
                <c:pt idx="97">
                  <c:v>0.81566391893472545</c:v>
                </c:pt>
                <c:pt idx="98">
                  <c:v>0.81242761283205567</c:v>
                </c:pt>
                <c:pt idx="99">
                  <c:v>0.79468111692887833</c:v>
                </c:pt>
                <c:pt idx="100">
                  <c:v>0.78836024100803859</c:v>
                </c:pt>
                <c:pt idx="101">
                  <c:v>0.79458471659611263</c:v>
                </c:pt>
                <c:pt idx="102">
                  <c:v>0.80859436773918869</c:v>
                </c:pt>
                <c:pt idx="103">
                  <c:v>0.80490511125931063</c:v>
                </c:pt>
                <c:pt idx="104">
                  <c:v>0.79990087519945863</c:v>
                </c:pt>
                <c:pt idx="105">
                  <c:v>0.79344368946073651</c:v>
                </c:pt>
                <c:pt idx="106">
                  <c:v>0.78375848350105182</c:v>
                </c:pt>
                <c:pt idx="107">
                  <c:v>0.78118045099250744</c:v>
                </c:pt>
                <c:pt idx="108">
                  <c:v>0.7812321853978802</c:v>
                </c:pt>
                <c:pt idx="109">
                  <c:v>0.77206587975624241</c:v>
                </c:pt>
                <c:pt idx="110">
                  <c:v>0.75877078384798102</c:v>
                </c:pt>
                <c:pt idx="111">
                  <c:v>0.74249835860005764</c:v>
                </c:pt>
                <c:pt idx="112">
                  <c:v>0.73902707410218405</c:v>
                </c:pt>
                <c:pt idx="113">
                  <c:v>0.73521712394951833</c:v>
                </c:pt>
                <c:pt idx="114">
                  <c:v>0.72546830055424327</c:v>
                </c:pt>
              </c:numCache>
            </c:numRef>
          </c:val>
        </c:ser>
        <c:marker val="1"/>
        <c:axId val="107793024"/>
        <c:axId val="81400192"/>
      </c:lineChart>
      <c:catAx>
        <c:axId val="107793024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vert="horz"/>
          <a:lstStyle/>
          <a:p>
            <a:pPr>
              <a:defRPr/>
            </a:pPr>
            <a:endParaRPr lang="es-MX"/>
          </a:p>
        </c:txPr>
        <c:crossAx val="81400192"/>
        <c:crosses val="autoZero"/>
        <c:auto val="1"/>
        <c:lblAlgn val="ctr"/>
        <c:lblOffset val="100"/>
      </c:catAx>
      <c:valAx>
        <c:axId val="81400192"/>
        <c:scaling>
          <c:orientation val="minMax"/>
          <c:min val="0.70000000000000062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(* #,##0.00_);_(* \(#,##0.00\);_(* &quot;-&quot;??_);_(@_)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es-MX"/>
          </a:p>
        </c:txPr>
        <c:crossAx val="10779302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spPr>
    <a:gradFill rotWithShape="1">
      <a:gsLst>
        <a:gs pos="0">
          <a:schemeClr val="accent3">
            <a:tint val="50000"/>
            <a:satMod val="300000"/>
          </a:schemeClr>
        </a:gs>
        <a:gs pos="35000">
          <a:schemeClr val="accent3">
            <a:tint val="37000"/>
            <a:satMod val="300000"/>
          </a:schemeClr>
        </a:gs>
        <a:gs pos="100000">
          <a:schemeClr val="accent3">
            <a:tint val="15000"/>
            <a:satMod val="350000"/>
          </a:schemeClr>
        </a:gs>
      </a:gsLst>
      <a:lin ang="16200000" scaled="1"/>
    </a:gradFill>
    <a:ln w="9525" cap="flat" cmpd="sng" algn="ctr">
      <a:solidFill>
        <a:schemeClr val="accent3">
          <a:shade val="95000"/>
          <a:satMod val="105000"/>
        </a:schemeClr>
      </a:solidFill>
      <a:prstDash val="solid"/>
    </a:ln>
    <a:effectLst>
      <a:outerShdw blurRad="40000" dist="20000" dir="5400000" rotWithShape="0">
        <a:srgbClr val="000000">
          <a:alpha val="38000"/>
        </a:srgbClr>
      </a:outerShdw>
    </a:effectLst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es-MX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25E9B27-3CA9-4E9B-B7E2-4EA9F4491106}" type="doc">
      <dgm:prSet loTypeId="urn:microsoft.com/office/officeart/2005/8/layout/process1" loCatId="process" qsTypeId="urn:microsoft.com/office/officeart/2005/8/quickstyle/3d1" qsCatId="3D" csTypeId="urn:microsoft.com/office/officeart/2005/8/colors/accent1_5" csCatId="accent1" phldr="1"/>
      <dgm:spPr/>
    </dgm:pt>
    <dgm:pt modelId="{9083D19C-15B4-4A5C-AF1B-C4A30A39D15A}">
      <dgm:prSet phldrT="[Texto]" custT="1"/>
      <dgm:spPr/>
      <dgm:t>
        <a:bodyPr/>
        <a:lstStyle/>
        <a:p>
          <a:r>
            <a:rPr lang="es-MX" sz="1800" b="1" dirty="0" smtClean="0">
              <a:solidFill>
                <a:schemeClr val="bg1"/>
              </a:solidFill>
              <a:latin typeface="Helvetica" pitchFamily="34" charset="0"/>
              <a:cs typeface="Helvetica" pitchFamily="34" charset="0"/>
            </a:rPr>
            <a:t>300</a:t>
          </a:r>
        </a:p>
        <a:p>
          <a:r>
            <a:rPr lang="es-MX" sz="1800" b="1" dirty="0" smtClean="0">
              <a:solidFill>
                <a:schemeClr val="bg1"/>
              </a:solidFill>
              <a:latin typeface="Helvetica" pitchFamily="34" charset="0"/>
              <a:cs typeface="Helvetica" pitchFamily="34" charset="0"/>
            </a:rPr>
            <a:t>Genéricos **</a:t>
          </a:r>
          <a:endParaRPr lang="es-MX" sz="1800" b="1" dirty="0">
            <a:solidFill>
              <a:schemeClr val="bg1"/>
            </a:solidFill>
            <a:latin typeface="Helvetica" pitchFamily="34" charset="0"/>
            <a:cs typeface="Helvetica" pitchFamily="34" charset="0"/>
          </a:endParaRPr>
        </a:p>
      </dgm:t>
    </dgm:pt>
    <dgm:pt modelId="{13080614-0244-40CE-AAE9-3D02DE04F132}" type="parTrans" cxnId="{D34752EE-20D3-41F1-9520-B1A9C7C550CA}">
      <dgm:prSet/>
      <dgm:spPr/>
      <dgm:t>
        <a:bodyPr/>
        <a:lstStyle/>
        <a:p>
          <a:endParaRPr lang="es-MX" sz="1400" b="1">
            <a:solidFill>
              <a:schemeClr val="bg1"/>
            </a:solidFill>
            <a:latin typeface="Helvetica" pitchFamily="34" charset="0"/>
            <a:cs typeface="Helvetica" pitchFamily="34" charset="0"/>
          </a:endParaRPr>
        </a:p>
      </dgm:t>
    </dgm:pt>
    <dgm:pt modelId="{EDD28326-B4E3-4947-AF1C-8B5702F628D6}" type="sibTrans" cxnId="{D34752EE-20D3-41F1-9520-B1A9C7C550CA}">
      <dgm:prSet custT="1"/>
      <dgm:spPr/>
      <dgm:t>
        <a:bodyPr/>
        <a:lstStyle/>
        <a:p>
          <a:endParaRPr lang="es-MX" sz="1400" b="1">
            <a:solidFill>
              <a:schemeClr val="bg1"/>
            </a:solidFill>
            <a:latin typeface="Helvetica" pitchFamily="34" charset="0"/>
            <a:cs typeface="Helvetica" pitchFamily="34" charset="0"/>
          </a:endParaRPr>
        </a:p>
      </dgm:t>
    </dgm:pt>
    <dgm:pt modelId="{44654F6D-EFAC-4937-8DBD-E3DED0D49BC3}">
      <dgm:prSet phldrT="[Texto]" custT="1"/>
      <dgm:spPr/>
      <dgm:t>
        <a:bodyPr/>
        <a:lstStyle/>
        <a:p>
          <a:r>
            <a:rPr lang="es-MX" sz="1800" b="1" dirty="0" smtClean="0">
              <a:solidFill>
                <a:schemeClr val="bg1"/>
              </a:solidFill>
              <a:latin typeface="Helvetica" pitchFamily="34" charset="0"/>
              <a:cs typeface="Helvetica" pitchFamily="34" charset="0"/>
            </a:rPr>
            <a:t>188</a:t>
          </a:r>
        </a:p>
        <a:p>
          <a:r>
            <a:rPr lang="es-MX" sz="1800" b="1" dirty="0" smtClean="0">
              <a:solidFill>
                <a:schemeClr val="bg1"/>
              </a:solidFill>
              <a:latin typeface="Helvetica" pitchFamily="34" charset="0"/>
              <a:cs typeface="Helvetica" pitchFamily="34" charset="0"/>
            </a:rPr>
            <a:t> Clases de Actividad</a:t>
          </a:r>
          <a:endParaRPr lang="es-MX" sz="1800" b="1" dirty="0">
            <a:solidFill>
              <a:schemeClr val="bg1"/>
            </a:solidFill>
            <a:latin typeface="Helvetica" pitchFamily="34" charset="0"/>
            <a:cs typeface="Helvetica" pitchFamily="34" charset="0"/>
          </a:endParaRPr>
        </a:p>
      </dgm:t>
    </dgm:pt>
    <dgm:pt modelId="{2F92DD93-BE5A-43B5-A6C0-381EEAC7D313}" type="parTrans" cxnId="{FD294FBA-F802-4BFE-B299-C84BD3A2556B}">
      <dgm:prSet/>
      <dgm:spPr/>
      <dgm:t>
        <a:bodyPr/>
        <a:lstStyle/>
        <a:p>
          <a:endParaRPr lang="es-MX" sz="1400" b="1">
            <a:solidFill>
              <a:schemeClr val="bg1"/>
            </a:solidFill>
            <a:latin typeface="Helvetica" pitchFamily="34" charset="0"/>
            <a:cs typeface="Helvetica" pitchFamily="34" charset="0"/>
          </a:endParaRPr>
        </a:p>
      </dgm:t>
    </dgm:pt>
    <dgm:pt modelId="{22E68F67-756B-446A-A923-63F186D661C2}" type="sibTrans" cxnId="{FD294FBA-F802-4BFE-B299-C84BD3A2556B}">
      <dgm:prSet custT="1"/>
      <dgm:spPr/>
      <dgm:t>
        <a:bodyPr/>
        <a:lstStyle/>
        <a:p>
          <a:endParaRPr lang="es-MX" sz="1400" b="1">
            <a:solidFill>
              <a:schemeClr val="bg1"/>
            </a:solidFill>
            <a:latin typeface="Helvetica" pitchFamily="34" charset="0"/>
            <a:cs typeface="Helvetica" pitchFamily="34" charset="0"/>
          </a:endParaRPr>
        </a:p>
      </dgm:t>
    </dgm:pt>
    <dgm:pt modelId="{FE2FC5B5-53F3-4957-A309-529F9EBB7145}">
      <dgm:prSet phldrT="[Texto]" custT="1"/>
      <dgm:spPr/>
      <dgm:t>
        <a:bodyPr/>
        <a:lstStyle/>
        <a:p>
          <a:r>
            <a:rPr lang="es-MX" sz="1800" b="1" dirty="0" smtClean="0">
              <a:solidFill>
                <a:schemeClr val="bg1"/>
              </a:solidFill>
              <a:latin typeface="Helvetica" pitchFamily="34" charset="0"/>
              <a:cs typeface="Helvetica" pitchFamily="34" charset="0"/>
            </a:rPr>
            <a:t>3 575 731</a:t>
          </a:r>
        </a:p>
        <a:p>
          <a:r>
            <a:rPr lang="es-MX" sz="1800" b="1" dirty="0" err="1" smtClean="0">
              <a:solidFill>
                <a:schemeClr val="bg1"/>
              </a:solidFill>
              <a:latin typeface="Helvetica" pitchFamily="34" charset="0"/>
              <a:cs typeface="Helvetica" pitchFamily="34" charset="0"/>
            </a:rPr>
            <a:t>u.e</a:t>
          </a:r>
          <a:r>
            <a:rPr lang="es-MX" sz="1800" b="1" dirty="0" smtClean="0">
              <a:solidFill>
                <a:schemeClr val="bg1"/>
              </a:solidFill>
              <a:latin typeface="Helvetica" pitchFamily="34" charset="0"/>
              <a:cs typeface="Helvetica" pitchFamily="34" charset="0"/>
            </a:rPr>
            <a:t>.</a:t>
          </a:r>
          <a:endParaRPr lang="es-MX" sz="1800" b="1" dirty="0">
            <a:solidFill>
              <a:schemeClr val="bg1"/>
            </a:solidFill>
            <a:latin typeface="Helvetica" pitchFamily="34" charset="0"/>
            <a:cs typeface="Helvetica" pitchFamily="34" charset="0"/>
          </a:endParaRPr>
        </a:p>
      </dgm:t>
    </dgm:pt>
    <dgm:pt modelId="{9073FC91-DBEA-4FCD-B8FE-03F714A993C5}" type="parTrans" cxnId="{434874FE-ED2C-4839-9EF4-FCF0CC0BBFB0}">
      <dgm:prSet/>
      <dgm:spPr/>
      <dgm:t>
        <a:bodyPr/>
        <a:lstStyle/>
        <a:p>
          <a:endParaRPr lang="es-MX" sz="1400" b="1">
            <a:solidFill>
              <a:schemeClr val="bg1"/>
            </a:solidFill>
            <a:latin typeface="Helvetica" pitchFamily="34" charset="0"/>
            <a:cs typeface="Helvetica" pitchFamily="34" charset="0"/>
          </a:endParaRPr>
        </a:p>
      </dgm:t>
    </dgm:pt>
    <dgm:pt modelId="{8531BB10-5AFE-497F-ADF7-F5CF31C5B094}" type="sibTrans" cxnId="{434874FE-ED2C-4839-9EF4-FCF0CC0BBFB0}">
      <dgm:prSet/>
      <dgm:spPr/>
      <dgm:t>
        <a:bodyPr/>
        <a:lstStyle/>
        <a:p>
          <a:endParaRPr lang="es-MX" sz="1400" b="1">
            <a:solidFill>
              <a:schemeClr val="bg1"/>
            </a:solidFill>
            <a:latin typeface="Helvetica" pitchFamily="34" charset="0"/>
            <a:cs typeface="Helvetica" pitchFamily="34" charset="0"/>
          </a:endParaRPr>
        </a:p>
      </dgm:t>
    </dgm:pt>
    <dgm:pt modelId="{A6047C78-027B-4A04-946B-16FCA2E0A61A}" type="pres">
      <dgm:prSet presAssocID="{425E9B27-3CA9-4E9B-B7E2-4EA9F4491106}" presName="Name0" presStyleCnt="0">
        <dgm:presLayoutVars>
          <dgm:dir/>
          <dgm:resizeHandles val="exact"/>
        </dgm:presLayoutVars>
      </dgm:prSet>
      <dgm:spPr/>
    </dgm:pt>
    <dgm:pt modelId="{123B33CF-A90F-4EE6-A022-B28163760072}" type="pres">
      <dgm:prSet presAssocID="{9083D19C-15B4-4A5C-AF1B-C4A30A39D15A}" presName="node" presStyleLbl="node1" presStyleIdx="0" presStyleCnt="3" custScaleX="100739" custScaleY="128048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174A37F3-E291-4815-89C6-B86AC94F764A}" type="pres">
      <dgm:prSet presAssocID="{EDD28326-B4E3-4947-AF1C-8B5702F628D6}" presName="sibTrans" presStyleLbl="sibTrans2D1" presStyleIdx="0" presStyleCnt="2"/>
      <dgm:spPr/>
      <dgm:t>
        <a:bodyPr/>
        <a:lstStyle/>
        <a:p>
          <a:endParaRPr lang="es-MX"/>
        </a:p>
      </dgm:t>
    </dgm:pt>
    <dgm:pt modelId="{B0DB83AC-4B68-4CD4-97CC-7C6BBD065C44}" type="pres">
      <dgm:prSet presAssocID="{EDD28326-B4E3-4947-AF1C-8B5702F628D6}" presName="connectorText" presStyleLbl="sibTrans2D1" presStyleIdx="0" presStyleCnt="2"/>
      <dgm:spPr/>
      <dgm:t>
        <a:bodyPr/>
        <a:lstStyle/>
        <a:p>
          <a:endParaRPr lang="es-MX"/>
        </a:p>
      </dgm:t>
    </dgm:pt>
    <dgm:pt modelId="{B7738E88-B6A9-46A6-A741-FDDD3D109DA5}" type="pres">
      <dgm:prSet presAssocID="{44654F6D-EFAC-4937-8DBD-E3DED0D49BC3}" presName="node" presStyleLbl="node1" presStyleIdx="1" presStyleCnt="3" custScaleY="135212" custLinFactNeighborX="-31619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CC6FD4BC-B3EB-481E-AF80-DFE81D69AA49}" type="pres">
      <dgm:prSet presAssocID="{22E68F67-756B-446A-A923-63F186D661C2}" presName="sibTrans" presStyleLbl="sibTrans2D1" presStyleIdx="1" presStyleCnt="2" custLinFactNeighborX="-27366"/>
      <dgm:spPr/>
      <dgm:t>
        <a:bodyPr/>
        <a:lstStyle/>
        <a:p>
          <a:endParaRPr lang="es-MX"/>
        </a:p>
      </dgm:t>
    </dgm:pt>
    <dgm:pt modelId="{41D90A3B-233D-4FF8-8992-7538A39679C6}" type="pres">
      <dgm:prSet presAssocID="{22E68F67-756B-446A-A923-63F186D661C2}" presName="connectorText" presStyleLbl="sibTrans2D1" presStyleIdx="1" presStyleCnt="2"/>
      <dgm:spPr/>
      <dgm:t>
        <a:bodyPr/>
        <a:lstStyle/>
        <a:p>
          <a:endParaRPr lang="es-MX"/>
        </a:p>
      </dgm:t>
    </dgm:pt>
    <dgm:pt modelId="{0383F022-CA83-4164-8A88-1B69BBDB2EE6}" type="pres">
      <dgm:prSet presAssocID="{FE2FC5B5-53F3-4957-A309-529F9EBB7145}" presName="node" presStyleLbl="node1" presStyleIdx="2" presStyleCnt="3" custScaleX="114599" custScaleY="128048" custLinFactNeighborX="-69161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434874FE-ED2C-4839-9EF4-FCF0CC0BBFB0}" srcId="{425E9B27-3CA9-4E9B-B7E2-4EA9F4491106}" destId="{FE2FC5B5-53F3-4957-A309-529F9EBB7145}" srcOrd="2" destOrd="0" parTransId="{9073FC91-DBEA-4FCD-B8FE-03F714A993C5}" sibTransId="{8531BB10-5AFE-497F-ADF7-F5CF31C5B094}"/>
    <dgm:cxn modelId="{F8DB2E05-8DB6-427F-8788-4B54EC83DDB2}" type="presOf" srcId="{EDD28326-B4E3-4947-AF1C-8B5702F628D6}" destId="{B0DB83AC-4B68-4CD4-97CC-7C6BBD065C44}" srcOrd="1" destOrd="0" presId="urn:microsoft.com/office/officeart/2005/8/layout/process1"/>
    <dgm:cxn modelId="{E1080601-6E08-4F3B-A668-3B8C8C242CB6}" type="presOf" srcId="{FE2FC5B5-53F3-4957-A309-529F9EBB7145}" destId="{0383F022-CA83-4164-8A88-1B69BBDB2EE6}" srcOrd="0" destOrd="0" presId="urn:microsoft.com/office/officeart/2005/8/layout/process1"/>
    <dgm:cxn modelId="{C09BA7EE-AE4E-4A6B-ABA5-37153DDC5445}" type="presOf" srcId="{22E68F67-756B-446A-A923-63F186D661C2}" destId="{CC6FD4BC-B3EB-481E-AF80-DFE81D69AA49}" srcOrd="0" destOrd="0" presId="urn:microsoft.com/office/officeart/2005/8/layout/process1"/>
    <dgm:cxn modelId="{4D603FA5-F3D3-416B-9C78-07BF6F02377A}" type="presOf" srcId="{EDD28326-B4E3-4947-AF1C-8B5702F628D6}" destId="{174A37F3-E291-4815-89C6-B86AC94F764A}" srcOrd="0" destOrd="0" presId="urn:microsoft.com/office/officeart/2005/8/layout/process1"/>
    <dgm:cxn modelId="{C801D970-5CE3-41C2-A8A4-078D83D6317B}" type="presOf" srcId="{44654F6D-EFAC-4937-8DBD-E3DED0D49BC3}" destId="{B7738E88-B6A9-46A6-A741-FDDD3D109DA5}" srcOrd="0" destOrd="0" presId="urn:microsoft.com/office/officeart/2005/8/layout/process1"/>
    <dgm:cxn modelId="{76209C46-88E5-4906-9FF0-8A588A020132}" type="presOf" srcId="{9083D19C-15B4-4A5C-AF1B-C4A30A39D15A}" destId="{123B33CF-A90F-4EE6-A022-B28163760072}" srcOrd="0" destOrd="0" presId="urn:microsoft.com/office/officeart/2005/8/layout/process1"/>
    <dgm:cxn modelId="{FD294FBA-F802-4BFE-B299-C84BD3A2556B}" srcId="{425E9B27-3CA9-4E9B-B7E2-4EA9F4491106}" destId="{44654F6D-EFAC-4937-8DBD-E3DED0D49BC3}" srcOrd="1" destOrd="0" parTransId="{2F92DD93-BE5A-43B5-A6C0-381EEAC7D313}" sibTransId="{22E68F67-756B-446A-A923-63F186D661C2}"/>
    <dgm:cxn modelId="{D34752EE-20D3-41F1-9520-B1A9C7C550CA}" srcId="{425E9B27-3CA9-4E9B-B7E2-4EA9F4491106}" destId="{9083D19C-15B4-4A5C-AF1B-C4A30A39D15A}" srcOrd="0" destOrd="0" parTransId="{13080614-0244-40CE-AAE9-3D02DE04F132}" sibTransId="{EDD28326-B4E3-4947-AF1C-8B5702F628D6}"/>
    <dgm:cxn modelId="{6DFD06E2-7698-4137-A57E-305187E70E3D}" type="presOf" srcId="{22E68F67-756B-446A-A923-63F186D661C2}" destId="{41D90A3B-233D-4FF8-8992-7538A39679C6}" srcOrd="1" destOrd="0" presId="urn:microsoft.com/office/officeart/2005/8/layout/process1"/>
    <dgm:cxn modelId="{B04A2D06-BD63-4D9F-8F16-E81BD45F161D}" type="presOf" srcId="{425E9B27-3CA9-4E9B-B7E2-4EA9F4491106}" destId="{A6047C78-027B-4A04-946B-16FCA2E0A61A}" srcOrd="0" destOrd="0" presId="urn:microsoft.com/office/officeart/2005/8/layout/process1"/>
    <dgm:cxn modelId="{8E66C9C1-3A9D-4CDA-9F58-21A5FB16119A}" type="presParOf" srcId="{A6047C78-027B-4A04-946B-16FCA2E0A61A}" destId="{123B33CF-A90F-4EE6-A022-B28163760072}" srcOrd="0" destOrd="0" presId="urn:microsoft.com/office/officeart/2005/8/layout/process1"/>
    <dgm:cxn modelId="{10CA2F75-5607-4367-B4C7-7ED0B5200D43}" type="presParOf" srcId="{A6047C78-027B-4A04-946B-16FCA2E0A61A}" destId="{174A37F3-E291-4815-89C6-B86AC94F764A}" srcOrd="1" destOrd="0" presId="urn:microsoft.com/office/officeart/2005/8/layout/process1"/>
    <dgm:cxn modelId="{10D02D19-0615-4DAD-AAE3-F149C429F908}" type="presParOf" srcId="{174A37F3-E291-4815-89C6-B86AC94F764A}" destId="{B0DB83AC-4B68-4CD4-97CC-7C6BBD065C44}" srcOrd="0" destOrd="0" presId="urn:microsoft.com/office/officeart/2005/8/layout/process1"/>
    <dgm:cxn modelId="{3D7AE111-ED8F-4C0E-9BFB-9D786248CA65}" type="presParOf" srcId="{A6047C78-027B-4A04-946B-16FCA2E0A61A}" destId="{B7738E88-B6A9-46A6-A741-FDDD3D109DA5}" srcOrd="2" destOrd="0" presId="urn:microsoft.com/office/officeart/2005/8/layout/process1"/>
    <dgm:cxn modelId="{D7D891DE-30BD-490D-9074-4916CA603F7C}" type="presParOf" srcId="{A6047C78-027B-4A04-946B-16FCA2E0A61A}" destId="{CC6FD4BC-B3EB-481E-AF80-DFE81D69AA49}" srcOrd="3" destOrd="0" presId="urn:microsoft.com/office/officeart/2005/8/layout/process1"/>
    <dgm:cxn modelId="{3ADE248C-98A7-4A74-AF3C-05DFB7CC9CFE}" type="presParOf" srcId="{CC6FD4BC-B3EB-481E-AF80-DFE81D69AA49}" destId="{41D90A3B-233D-4FF8-8992-7538A39679C6}" srcOrd="0" destOrd="0" presId="urn:microsoft.com/office/officeart/2005/8/layout/process1"/>
    <dgm:cxn modelId="{3C5D3C21-2C18-4EA7-B2ED-895DCD1285A4}" type="presParOf" srcId="{A6047C78-027B-4A04-946B-16FCA2E0A61A}" destId="{0383F022-CA83-4164-8A88-1B69BBDB2EE6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181E15D-5254-4B61-A9FC-219DC9043FAB}" type="doc">
      <dgm:prSet loTypeId="urn:microsoft.com/office/officeart/2005/8/layout/StepDownProcess" loCatId="process" qsTypeId="urn:microsoft.com/office/officeart/2005/8/quickstyle/3d2" qsCatId="3D" csTypeId="urn:microsoft.com/office/officeart/2005/8/colors/accent1_4" csCatId="accent1" phldr="1"/>
      <dgm:spPr/>
      <dgm:t>
        <a:bodyPr/>
        <a:lstStyle/>
        <a:p>
          <a:endParaRPr lang="es-MX"/>
        </a:p>
      </dgm:t>
    </dgm:pt>
    <dgm:pt modelId="{568F63C6-8B53-46AC-809B-2A297C053E81}">
      <dgm:prSet phldrT="[Texto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MX" sz="1600" b="1" dirty="0" smtClean="0">
              <a:latin typeface="Helvetica" pitchFamily="34" charset="0"/>
              <a:ea typeface="Verdana" pitchFamily="34" charset="0"/>
              <a:cs typeface="Helvetica" pitchFamily="34" charset="0"/>
            </a:rPr>
            <a:t>Variables de diseño</a:t>
          </a:r>
        </a:p>
      </dgm:t>
    </dgm:pt>
    <dgm:pt modelId="{B57F4001-15D2-45A6-8663-644DD5E1C7A4}" type="parTrans" cxnId="{22CC02F9-B37C-4E4B-9A12-81E7D0E719F8}">
      <dgm:prSet/>
      <dgm:spPr/>
      <dgm:t>
        <a:bodyPr/>
        <a:lstStyle/>
        <a:p>
          <a:endParaRPr lang="es-MX" sz="2400" b="1"/>
        </a:p>
      </dgm:t>
    </dgm:pt>
    <dgm:pt modelId="{4EAEC92E-7DD3-424C-B1DA-3F0F1E97280A}" type="sibTrans" cxnId="{22CC02F9-B37C-4E4B-9A12-81E7D0E719F8}">
      <dgm:prSet/>
      <dgm:spPr/>
      <dgm:t>
        <a:bodyPr/>
        <a:lstStyle/>
        <a:p>
          <a:endParaRPr lang="es-MX" sz="2400" b="1"/>
        </a:p>
      </dgm:t>
    </dgm:pt>
    <dgm:pt modelId="{1DF685E8-FE84-4131-A61D-F36183C68A48}">
      <dgm:prSet phldrT="[Texto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MX" sz="1600" b="1" dirty="0" smtClean="0">
              <a:solidFill>
                <a:schemeClr val="accent1">
                  <a:lumMod val="75000"/>
                </a:schemeClr>
              </a:solidFill>
              <a:latin typeface="Helvetica" pitchFamily="34" charset="0"/>
              <a:ea typeface="Verdana" pitchFamily="34" charset="0"/>
              <a:cs typeface="Helvetica" pitchFamily="34" charset="0"/>
            </a:rPr>
            <a:t>INPC por genérico</a:t>
          </a:r>
          <a:endParaRPr lang="es-MX" sz="1600" b="1" dirty="0">
            <a:solidFill>
              <a:schemeClr val="accent1">
                <a:lumMod val="75000"/>
              </a:schemeClr>
            </a:solidFill>
          </a:endParaRPr>
        </a:p>
      </dgm:t>
    </dgm:pt>
    <dgm:pt modelId="{2503CEA8-AC5F-47F4-8187-0AE3100B6BC6}" type="parTrans" cxnId="{F6267599-82BB-4D8D-AE3F-E5457554CA2D}">
      <dgm:prSet/>
      <dgm:spPr/>
      <dgm:t>
        <a:bodyPr/>
        <a:lstStyle/>
        <a:p>
          <a:endParaRPr lang="es-MX" sz="2400" b="1"/>
        </a:p>
      </dgm:t>
    </dgm:pt>
    <dgm:pt modelId="{498BC7C3-1BB4-449C-9593-1167F1D70E0A}" type="sibTrans" cxnId="{F6267599-82BB-4D8D-AE3F-E5457554CA2D}">
      <dgm:prSet/>
      <dgm:spPr/>
      <dgm:t>
        <a:bodyPr/>
        <a:lstStyle/>
        <a:p>
          <a:endParaRPr lang="es-MX" sz="2400" b="1"/>
        </a:p>
      </dgm:t>
    </dgm:pt>
    <dgm:pt modelId="{A7C3A165-0E5C-477B-A4D6-6541FF7EFF04}">
      <dgm:prSet phldrT="[Texto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MX" sz="1600" b="1" dirty="0" smtClean="0">
              <a:latin typeface="Helvetica" pitchFamily="34" charset="0"/>
              <a:ea typeface="Verdana" pitchFamily="34" charset="0"/>
              <a:cs typeface="Helvetica" pitchFamily="34" charset="0"/>
            </a:rPr>
            <a:t>Tamaño de muestra</a:t>
          </a:r>
          <a:endParaRPr lang="es-MX" sz="1600" b="1" dirty="0"/>
        </a:p>
      </dgm:t>
    </dgm:pt>
    <dgm:pt modelId="{A2A66389-4DBC-4984-AF65-E9B61DCFD524}" type="parTrans" cxnId="{EFC20FDC-BE5A-4AA8-B01D-F950FF3FE867}">
      <dgm:prSet/>
      <dgm:spPr/>
      <dgm:t>
        <a:bodyPr/>
        <a:lstStyle/>
        <a:p>
          <a:endParaRPr lang="es-MX" sz="2400" b="1"/>
        </a:p>
      </dgm:t>
    </dgm:pt>
    <dgm:pt modelId="{5646B449-E94B-45F1-81AC-D2C28417AA55}" type="sibTrans" cxnId="{EFC20FDC-BE5A-4AA8-B01D-F950FF3FE867}">
      <dgm:prSet/>
      <dgm:spPr/>
      <dgm:t>
        <a:bodyPr/>
        <a:lstStyle/>
        <a:p>
          <a:endParaRPr lang="es-MX" sz="2400" b="1"/>
        </a:p>
      </dgm:t>
    </dgm:pt>
    <dgm:pt modelId="{C20FAC47-6600-433F-B1D8-750F93452FA0}">
      <dgm:prSet phldrT="[Texto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es-MX" sz="1700" b="1" dirty="0" smtClean="0">
              <a:solidFill>
                <a:schemeClr val="accent1">
                  <a:lumMod val="75000"/>
                </a:schemeClr>
              </a:solidFill>
              <a:latin typeface="Helvetica" pitchFamily="34" charset="0"/>
              <a:ea typeface="Verdana" pitchFamily="34" charset="0"/>
              <a:cs typeface="Helvetica" pitchFamily="34" charset="0"/>
            </a:rPr>
            <a:t>73 510* productos a cotizar </a:t>
          </a:r>
          <a:endParaRPr lang="es-MX" sz="1700" b="1" dirty="0">
            <a:solidFill>
              <a:schemeClr val="accent1">
                <a:lumMod val="75000"/>
              </a:schemeClr>
            </a:solidFill>
          </a:endParaRPr>
        </a:p>
      </dgm:t>
    </dgm:pt>
    <dgm:pt modelId="{0C22C72A-800F-4F8A-95EE-BA4BE2F1EB77}" type="parTrans" cxnId="{AC557A37-34D6-40CA-8A99-311E56488160}">
      <dgm:prSet/>
      <dgm:spPr/>
      <dgm:t>
        <a:bodyPr/>
        <a:lstStyle/>
        <a:p>
          <a:endParaRPr lang="es-MX" sz="2400" b="1"/>
        </a:p>
      </dgm:t>
    </dgm:pt>
    <dgm:pt modelId="{BED7EA39-27BA-4879-97CD-BBC6F9532A18}" type="sibTrans" cxnId="{AC557A37-34D6-40CA-8A99-311E56488160}">
      <dgm:prSet/>
      <dgm:spPr/>
      <dgm:t>
        <a:bodyPr/>
        <a:lstStyle/>
        <a:p>
          <a:endParaRPr lang="es-MX" sz="2400" b="1"/>
        </a:p>
      </dgm:t>
    </dgm:pt>
    <dgm:pt modelId="{6939C506-27C8-4F42-9AA9-C7B23F02C93C}">
      <dgm:prSet phldrT="[Texto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MX" sz="1600" b="1" dirty="0" smtClean="0">
              <a:latin typeface="Helvetica" pitchFamily="34" charset="0"/>
              <a:ea typeface="Verdana" pitchFamily="34" charset="0"/>
              <a:cs typeface="Helvetica" pitchFamily="34" charset="0"/>
            </a:rPr>
            <a:t>Selección de la muestra</a:t>
          </a:r>
          <a:endParaRPr lang="es-MX" sz="1600" b="1" dirty="0"/>
        </a:p>
      </dgm:t>
    </dgm:pt>
    <dgm:pt modelId="{561F0687-7B84-463E-ADBB-57C6F1F2C899}" type="parTrans" cxnId="{011A1592-01E1-48BA-AE42-7C5C9DC0F321}">
      <dgm:prSet/>
      <dgm:spPr/>
      <dgm:t>
        <a:bodyPr/>
        <a:lstStyle/>
        <a:p>
          <a:endParaRPr lang="es-MX" sz="2400" b="1"/>
        </a:p>
      </dgm:t>
    </dgm:pt>
    <dgm:pt modelId="{1FFB028B-9247-46E2-9287-44A66F939439}" type="sibTrans" cxnId="{011A1592-01E1-48BA-AE42-7C5C9DC0F321}">
      <dgm:prSet/>
      <dgm:spPr/>
      <dgm:t>
        <a:bodyPr/>
        <a:lstStyle/>
        <a:p>
          <a:endParaRPr lang="es-MX" sz="2400" b="1"/>
        </a:p>
      </dgm:t>
    </dgm:pt>
    <dgm:pt modelId="{39C0BC08-BEED-42E0-BA0C-05137DDA9D3E}">
      <dgm:prSet phldrT="[Texto]" custT="1"/>
      <dgm:spPr/>
      <dgm:t>
        <a:bodyPr/>
        <a:lstStyle/>
        <a:p>
          <a:pPr marL="171450" indent="0"/>
          <a:endParaRPr lang="es-MX" sz="2400" b="1" dirty="0">
            <a:solidFill>
              <a:schemeClr val="accent1">
                <a:lumMod val="75000"/>
              </a:schemeClr>
            </a:solidFill>
          </a:endParaRPr>
        </a:p>
      </dgm:t>
    </dgm:pt>
    <dgm:pt modelId="{FAD6FB25-1CD1-40D9-B9F2-777F10F419AA}" type="sibTrans" cxnId="{607DB792-B410-4F7E-AD66-CF5C80BA0F7C}">
      <dgm:prSet/>
      <dgm:spPr/>
      <dgm:t>
        <a:bodyPr/>
        <a:lstStyle/>
        <a:p>
          <a:endParaRPr lang="es-MX" sz="2400" b="1"/>
        </a:p>
      </dgm:t>
    </dgm:pt>
    <dgm:pt modelId="{DBBB0D15-82EB-452C-AFD0-83C97838416B}" type="parTrans" cxnId="{607DB792-B410-4F7E-AD66-CF5C80BA0F7C}">
      <dgm:prSet/>
      <dgm:spPr/>
      <dgm:t>
        <a:bodyPr/>
        <a:lstStyle/>
        <a:p>
          <a:endParaRPr lang="es-MX" sz="2400" b="1"/>
        </a:p>
      </dgm:t>
    </dgm:pt>
    <dgm:pt modelId="{D47E91C3-0A0A-48A2-8182-500C715549E0}">
      <dgm:prSet phldrT="[Texto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MX" sz="1600" b="1" dirty="0" smtClean="0">
              <a:solidFill>
                <a:schemeClr val="accent1">
                  <a:lumMod val="75000"/>
                </a:schemeClr>
              </a:solidFill>
              <a:latin typeface="Helvetica" pitchFamily="34" charset="0"/>
              <a:ea typeface="Verdana" pitchFamily="34" charset="0"/>
              <a:cs typeface="Helvetica" pitchFamily="34" charset="0"/>
            </a:rPr>
            <a:t>Ingresos</a:t>
          </a:r>
          <a:endParaRPr lang="es-MX" sz="1600" b="1" dirty="0">
            <a:solidFill>
              <a:schemeClr val="accent1">
                <a:lumMod val="75000"/>
              </a:schemeClr>
            </a:solidFill>
            <a:latin typeface="Helvetica" pitchFamily="34" charset="0"/>
            <a:ea typeface="Verdana" pitchFamily="34" charset="0"/>
            <a:cs typeface="Helvetica" pitchFamily="34" charset="0"/>
          </a:endParaRPr>
        </a:p>
      </dgm:t>
    </dgm:pt>
    <dgm:pt modelId="{6B163DB0-E82E-4319-968C-4426D663270A}" type="parTrans" cxnId="{F7434B54-9408-45C3-861C-C668CA9B7499}">
      <dgm:prSet/>
      <dgm:spPr/>
      <dgm:t>
        <a:bodyPr/>
        <a:lstStyle/>
        <a:p>
          <a:endParaRPr lang="es-MX"/>
        </a:p>
      </dgm:t>
    </dgm:pt>
    <dgm:pt modelId="{C40C0F25-C706-4B88-B7DE-676865F6B506}" type="sibTrans" cxnId="{F7434B54-9408-45C3-861C-C668CA9B7499}">
      <dgm:prSet/>
      <dgm:spPr/>
      <dgm:t>
        <a:bodyPr/>
        <a:lstStyle/>
        <a:p>
          <a:endParaRPr lang="es-MX"/>
        </a:p>
      </dgm:t>
    </dgm:pt>
    <dgm:pt modelId="{7C5839D6-04C9-4832-A212-F61124FE2ED7}" type="pres">
      <dgm:prSet presAssocID="{2181E15D-5254-4B61-A9FC-219DC9043FAB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s-MX"/>
        </a:p>
      </dgm:t>
    </dgm:pt>
    <dgm:pt modelId="{86A6FEEC-3E68-428A-90D7-E2B430E14D40}" type="pres">
      <dgm:prSet presAssocID="{568F63C6-8B53-46AC-809B-2A297C053E81}" presName="composite" presStyleCnt="0"/>
      <dgm:spPr/>
      <dgm:t>
        <a:bodyPr/>
        <a:lstStyle/>
        <a:p>
          <a:endParaRPr lang="es-MX"/>
        </a:p>
      </dgm:t>
    </dgm:pt>
    <dgm:pt modelId="{6F00567A-7C9F-422F-9890-480E1AAD2018}" type="pres">
      <dgm:prSet presAssocID="{568F63C6-8B53-46AC-809B-2A297C053E81}" presName="bentUpArrow1" presStyleLbl="alignImgPlace1" presStyleIdx="0" presStyleCnt="2" custScaleY="214767" custLinFactNeighborX="-66944" custLinFactNeighborY="-48223"/>
      <dgm:spPr/>
      <dgm:t>
        <a:bodyPr/>
        <a:lstStyle/>
        <a:p>
          <a:endParaRPr lang="es-MX"/>
        </a:p>
      </dgm:t>
    </dgm:pt>
    <dgm:pt modelId="{0E80E623-1EFE-4CF4-B203-4B4F17D3A1D9}" type="pres">
      <dgm:prSet presAssocID="{568F63C6-8B53-46AC-809B-2A297C053E81}" presName="ParentText" presStyleLbl="node1" presStyleIdx="0" presStyleCnt="3" custScaleX="172338" custScaleY="133494" custLinFactNeighborX="-66908" custLinFactNeighborY="-7425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A5FE5A58-F0A2-4913-8E64-37385EE5AD05}" type="pres">
      <dgm:prSet presAssocID="{568F63C6-8B53-46AC-809B-2A297C053E81}" presName="ChildText" presStyleLbl="revTx" presStyleIdx="0" presStyleCnt="3" custScaleX="767123" custScaleY="193291" custLinFactX="126197" custLinFactY="-29392" custLinFactNeighborX="200000" custLinFactNeighborY="-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E6FAC212-330A-4324-AB4D-6956415F766C}" type="pres">
      <dgm:prSet presAssocID="{4EAEC92E-7DD3-424C-B1DA-3F0F1E97280A}" presName="sibTrans" presStyleCnt="0"/>
      <dgm:spPr/>
      <dgm:t>
        <a:bodyPr/>
        <a:lstStyle/>
        <a:p>
          <a:endParaRPr lang="es-MX"/>
        </a:p>
      </dgm:t>
    </dgm:pt>
    <dgm:pt modelId="{0622E127-C6E8-489B-A970-EE7FBC5B25CF}" type="pres">
      <dgm:prSet presAssocID="{A7C3A165-0E5C-477B-A4D6-6541FF7EFF04}" presName="composite" presStyleCnt="0"/>
      <dgm:spPr/>
      <dgm:t>
        <a:bodyPr/>
        <a:lstStyle/>
        <a:p>
          <a:endParaRPr lang="es-MX"/>
        </a:p>
      </dgm:t>
    </dgm:pt>
    <dgm:pt modelId="{E221ED16-5C7C-4543-97BB-ABF555E95470}" type="pres">
      <dgm:prSet presAssocID="{A7C3A165-0E5C-477B-A4D6-6541FF7EFF04}" presName="bentUpArrow1" presStyleLbl="alignImgPlace1" presStyleIdx="1" presStyleCnt="2" custScaleY="206739" custLinFactX="-30699" custLinFactNeighborX="-100000" custLinFactNeighborY="10425"/>
      <dgm:spPr/>
      <dgm:t>
        <a:bodyPr/>
        <a:lstStyle/>
        <a:p>
          <a:endParaRPr lang="es-MX"/>
        </a:p>
      </dgm:t>
    </dgm:pt>
    <dgm:pt modelId="{0D12DBA8-6989-4E7F-A6FC-FCE845EF9E05}" type="pres">
      <dgm:prSet presAssocID="{A7C3A165-0E5C-477B-A4D6-6541FF7EFF04}" presName="ParentText" presStyleLbl="node1" presStyleIdx="1" presStyleCnt="3" custScaleX="159448" custScaleY="139704" custLinFactNeighborX="-91225" custLinFactNeighborY="-2525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ECBEABFA-C761-40A0-9957-9C7B46A43557}" type="pres">
      <dgm:prSet presAssocID="{A7C3A165-0E5C-477B-A4D6-6541FF7EFF04}" presName="ChildText" presStyleLbl="revTx" presStyleIdx="1" presStyleCnt="3" custScaleX="489783" custScaleY="154537" custLinFactX="39649" custLinFactNeighborX="100000" custLinFactNeighborY="-3764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04E634C9-8F0B-4C3B-B43C-C0D3355D5300}" type="pres">
      <dgm:prSet presAssocID="{5646B449-E94B-45F1-81AC-D2C28417AA55}" presName="sibTrans" presStyleCnt="0"/>
      <dgm:spPr/>
      <dgm:t>
        <a:bodyPr/>
        <a:lstStyle/>
        <a:p>
          <a:endParaRPr lang="es-MX"/>
        </a:p>
      </dgm:t>
    </dgm:pt>
    <dgm:pt modelId="{8CE40326-395A-473D-B488-75625FC47470}" type="pres">
      <dgm:prSet presAssocID="{6939C506-27C8-4F42-9AA9-C7B23F02C93C}" presName="composite" presStyleCnt="0"/>
      <dgm:spPr/>
      <dgm:t>
        <a:bodyPr/>
        <a:lstStyle/>
        <a:p>
          <a:endParaRPr lang="es-MX"/>
        </a:p>
      </dgm:t>
    </dgm:pt>
    <dgm:pt modelId="{33B79209-79E7-456C-A5E2-DF5EEF3EA436}" type="pres">
      <dgm:prSet presAssocID="{6939C506-27C8-4F42-9AA9-C7B23F02C93C}" presName="ParentText" presStyleLbl="node1" presStyleIdx="2" presStyleCnt="3" custScaleX="171689" custScaleY="166193" custLinFactX="-100000" custLinFactNeighborX="-124160" custLinFactNeighborY="1725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1ACED7B6-DCFF-4AA8-B62D-B9B1F3ECD52B}" type="pres">
      <dgm:prSet presAssocID="{6939C506-27C8-4F42-9AA9-C7B23F02C93C}" presName="FinalChildText" presStyleLbl="revTx" presStyleIdx="2" presStyleCnt="3" custScaleX="373252" custLinFactNeighborX="-70729" custLinFactNeighborY="-5652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128F589B-E294-4C3D-A041-3B0F5A199D1B}" type="presOf" srcId="{C20FAC47-6600-433F-B1D8-750F93452FA0}" destId="{ECBEABFA-C761-40A0-9957-9C7B46A43557}" srcOrd="0" destOrd="0" presId="urn:microsoft.com/office/officeart/2005/8/layout/StepDownProcess"/>
    <dgm:cxn modelId="{F7434B54-9408-45C3-861C-C668CA9B7499}" srcId="{568F63C6-8B53-46AC-809B-2A297C053E81}" destId="{D47E91C3-0A0A-48A2-8182-500C715549E0}" srcOrd="1" destOrd="0" parTransId="{6B163DB0-E82E-4319-968C-4426D663270A}" sibTransId="{C40C0F25-C706-4B88-B7DE-676865F6B506}"/>
    <dgm:cxn modelId="{D9E8736A-7F6E-461A-95D0-883496B0AA5B}" type="presOf" srcId="{D47E91C3-0A0A-48A2-8182-500C715549E0}" destId="{A5FE5A58-F0A2-4913-8E64-37385EE5AD05}" srcOrd="0" destOrd="1" presId="urn:microsoft.com/office/officeart/2005/8/layout/StepDownProcess"/>
    <dgm:cxn modelId="{A206B370-03FF-4C42-B13B-36F325799C0A}" type="presOf" srcId="{568F63C6-8B53-46AC-809B-2A297C053E81}" destId="{0E80E623-1EFE-4CF4-B203-4B4F17D3A1D9}" srcOrd="0" destOrd="0" presId="urn:microsoft.com/office/officeart/2005/8/layout/StepDownProcess"/>
    <dgm:cxn modelId="{22CC02F9-B37C-4E4B-9A12-81E7D0E719F8}" srcId="{2181E15D-5254-4B61-A9FC-219DC9043FAB}" destId="{568F63C6-8B53-46AC-809B-2A297C053E81}" srcOrd="0" destOrd="0" parTransId="{B57F4001-15D2-45A6-8663-644DD5E1C7A4}" sibTransId="{4EAEC92E-7DD3-424C-B1DA-3F0F1E97280A}"/>
    <dgm:cxn modelId="{EFC20FDC-BE5A-4AA8-B01D-F950FF3FE867}" srcId="{2181E15D-5254-4B61-A9FC-219DC9043FAB}" destId="{A7C3A165-0E5C-477B-A4D6-6541FF7EFF04}" srcOrd="1" destOrd="0" parTransId="{A2A66389-4DBC-4984-AF65-E9B61DCFD524}" sibTransId="{5646B449-E94B-45F1-81AC-D2C28417AA55}"/>
    <dgm:cxn modelId="{011A1592-01E1-48BA-AE42-7C5C9DC0F321}" srcId="{2181E15D-5254-4B61-A9FC-219DC9043FAB}" destId="{6939C506-27C8-4F42-9AA9-C7B23F02C93C}" srcOrd="2" destOrd="0" parTransId="{561F0687-7B84-463E-ADBB-57C6F1F2C899}" sibTransId="{1FFB028B-9247-46E2-9287-44A66F939439}"/>
    <dgm:cxn modelId="{405CA858-4214-4D8D-BC92-D6FA8AF417C2}" type="presOf" srcId="{1DF685E8-FE84-4131-A61D-F36183C68A48}" destId="{A5FE5A58-F0A2-4913-8E64-37385EE5AD05}" srcOrd="0" destOrd="0" presId="urn:microsoft.com/office/officeart/2005/8/layout/StepDownProcess"/>
    <dgm:cxn modelId="{AC557A37-34D6-40CA-8A99-311E56488160}" srcId="{A7C3A165-0E5C-477B-A4D6-6541FF7EFF04}" destId="{C20FAC47-6600-433F-B1D8-750F93452FA0}" srcOrd="0" destOrd="0" parTransId="{0C22C72A-800F-4F8A-95EE-BA4BE2F1EB77}" sibTransId="{BED7EA39-27BA-4879-97CD-BBC6F9532A18}"/>
    <dgm:cxn modelId="{607DB792-B410-4F7E-AD66-CF5C80BA0F7C}" srcId="{6939C506-27C8-4F42-9AA9-C7B23F02C93C}" destId="{39C0BC08-BEED-42E0-BA0C-05137DDA9D3E}" srcOrd="0" destOrd="0" parTransId="{DBBB0D15-82EB-452C-AFD0-83C97838416B}" sibTransId="{FAD6FB25-1CD1-40D9-B9F2-777F10F419AA}"/>
    <dgm:cxn modelId="{144E8E79-AE42-4D79-80C6-7F796385D470}" type="presOf" srcId="{6939C506-27C8-4F42-9AA9-C7B23F02C93C}" destId="{33B79209-79E7-456C-A5E2-DF5EEF3EA436}" srcOrd="0" destOrd="0" presId="urn:microsoft.com/office/officeart/2005/8/layout/StepDownProcess"/>
    <dgm:cxn modelId="{5B8DB57F-8BAE-455C-B55E-6AC495B1152B}" type="presOf" srcId="{A7C3A165-0E5C-477B-A4D6-6541FF7EFF04}" destId="{0D12DBA8-6989-4E7F-A6FC-FCE845EF9E05}" srcOrd="0" destOrd="0" presId="urn:microsoft.com/office/officeart/2005/8/layout/StepDownProcess"/>
    <dgm:cxn modelId="{19A97931-BF53-4A5A-BB53-F8D19F34D974}" type="presOf" srcId="{2181E15D-5254-4B61-A9FC-219DC9043FAB}" destId="{7C5839D6-04C9-4832-A212-F61124FE2ED7}" srcOrd="0" destOrd="0" presId="urn:microsoft.com/office/officeart/2005/8/layout/StepDownProcess"/>
    <dgm:cxn modelId="{101E6806-6F24-4654-8DBD-13732F35A569}" type="presOf" srcId="{39C0BC08-BEED-42E0-BA0C-05137DDA9D3E}" destId="{1ACED7B6-DCFF-4AA8-B62D-B9B1F3ECD52B}" srcOrd="0" destOrd="0" presId="urn:microsoft.com/office/officeart/2005/8/layout/StepDownProcess"/>
    <dgm:cxn modelId="{F6267599-82BB-4D8D-AE3F-E5457554CA2D}" srcId="{568F63C6-8B53-46AC-809B-2A297C053E81}" destId="{1DF685E8-FE84-4131-A61D-F36183C68A48}" srcOrd="0" destOrd="0" parTransId="{2503CEA8-AC5F-47F4-8187-0AE3100B6BC6}" sibTransId="{498BC7C3-1BB4-449C-9593-1167F1D70E0A}"/>
    <dgm:cxn modelId="{27142B60-9F0C-4E35-9C8E-97A67BF97480}" type="presParOf" srcId="{7C5839D6-04C9-4832-A212-F61124FE2ED7}" destId="{86A6FEEC-3E68-428A-90D7-E2B430E14D40}" srcOrd="0" destOrd="0" presId="urn:microsoft.com/office/officeart/2005/8/layout/StepDownProcess"/>
    <dgm:cxn modelId="{B4A058B9-0295-44EC-896F-444A11D9DA17}" type="presParOf" srcId="{86A6FEEC-3E68-428A-90D7-E2B430E14D40}" destId="{6F00567A-7C9F-422F-9890-480E1AAD2018}" srcOrd="0" destOrd="0" presId="urn:microsoft.com/office/officeart/2005/8/layout/StepDownProcess"/>
    <dgm:cxn modelId="{FFED5280-4E12-405E-9F4A-4DDEE9E71177}" type="presParOf" srcId="{86A6FEEC-3E68-428A-90D7-E2B430E14D40}" destId="{0E80E623-1EFE-4CF4-B203-4B4F17D3A1D9}" srcOrd="1" destOrd="0" presId="urn:microsoft.com/office/officeart/2005/8/layout/StepDownProcess"/>
    <dgm:cxn modelId="{D5AC511F-9488-4B64-BFF4-530A7B6B629B}" type="presParOf" srcId="{86A6FEEC-3E68-428A-90D7-E2B430E14D40}" destId="{A5FE5A58-F0A2-4913-8E64-37385EE5AD05}" srcOrd="2" destOrd="0" presId="urn:microsoft.com/office/officeart/2005/8/layout/StepDownProcess"/>
    <dgm:cxn modelId="{A90DA232-702D-419C-84D9-24EE466C342F}" type="presParOf" srcId="{7C5839D6-04C9-4832-A212-F61124FE2ED7}" destId="{E6FAC212-330A-4324-AB4D-6956415F766C}" srcOrd="1" destOrd="0" presId="urn:microsoft.com/office/officeart/2005/8/layout/StepDownProcess"/>
    <dgm:cxn modelId="{6BCC1BB8-B818-4F20-98D4-9F2E8E2D0F46}" type="presParOf" srcId="{7C5839D6-04C9-4832-A212-F61124FE2ED7}" destId="{0622E127-C6E8-489B-A970-EE7FBC5B25CF}" srcOrd="2" destOrd="0" presId="urn:microsoft.com/office/officeart/2005/8/layout/StepDownProcess"/>
    <dgm:cxn modelId="{E3F6F0B4-D18E-4A63-9B7D-29651AEC8B62}" type="presParOf" srcId="{0622E127-C6E8-489B-A970-EE7FBC5B25CF}" destId="{E221ED16-5C7C-4543-97BB-ABF555E95470}" srcOrd="0" destOrd="0" presId="urn:microsoft.com/office/officeart/2005/8/layout/StepDownProcess"/>
    <dgm:cxn modelId="{16377461-BC0B-4815-8278-BA5490C49124}" type="presParOf" srcId="{0622E127-C6E8-489B-A970-EE7FBC5B25CF}" destId="{0D12DBA8-6989-4E7F-A6FC-FCE845EF9E05}" srcOrd="1" destOrd="0" presId="urn:microsoft.com/office/officeart/2005/8/layout/StepDownProcess"/>
    <dgm:cxn modelId="{D666DEC4-911B-430E-9B7C-7FC4CF9B3EA5}" type="presParOf" srcId="{0622E127-C6E8-489B-A970-EE7FBC5B25CF}" destId="{ECBEABFA-C761-40A0-9957-9C7B46A43557}" srcOrd="2" destOrd="0" presId="urn:microsoft.com/office/officeart/2005/8/layout/StepDownProcess"/>
    <dgm:cxn modelId="{B37C27FF-159E-4880-9189-5C9C2E0F7493}" type="presParOf" srcId="{7C5839D6-04C9-4832-A212-F61124FE2ED7}" destId="{04E634C9-8F0B-4C3B-B43C-C0D3355D5300}" srcOrd="3" destOrd="0" presId="urn:microsoft.com/office/officeart/2005/8/layout/StepDownProcess"/>
    <dgm:cxn modelId="{6B164289-7419-41E1-B007-073C1B6AB832}" type="presParOf" srcId="{7C5839D6-04C9-4832-A212-F61124FE2ED7}" destId="{8CE40326-395A-473D-B488-75625FC47470}" srcOrd="4" destOrd="0" presId="urn:microsoft.com/office/officeart/2005/8/layout/StepDownProcess"/>
    <dgm:cxn modelId="{516B78F6-58E8-41FD-A7BF-1481A36A8A27}" type="presParOf" srcId="{8CE40326-395A-473D-B488-75625FC47470}" destId="{33B79209-79E7-456C-A5E2-DF5EEF3EA436}" srcOrd="0" destOrd="0" presId="urn:microsoft.com/office/officeart/2005/8/layout/StepDownProcess"/>
    <dgm:cxn modelId="{82FB5C6A-2297-4F67-999E-624D0DC7D247}" type="presParOf" srcId="{8CE40326-395A-473D-B488-75625FC47470}" destId="{1ACED7B6-DCFF-4AA8-B62D-B9B1F3ECD52B}" srcOrd="1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23B33CF-A90F-4EE6-A022-B28163760072}">
      <dsp:nvSpPr>
        <dsp:cNvPr id="0" name=""/>
        <dsp:cNvSpPr/>
      </dsp:nvSpPr>
      <dsp:spPr>
        <a:xfrm>
          <a:off x="197" y="70207"/>
          <a:ext cx="1380653" cy="129974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b="1" kern="1200" dirty="0" smtClean="0">
              <a:solidFill>
                <a:schemeClr val="bg1"/>
              </a:solidFill>
              <a:latin typeface="Helvetica" pitchFamily="34" charset="0"/>
              <a:cs typeface="Helvetica" pitchFamily="34" charset="0"/>
            </a:rPr>
            <a:t>300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b="1" kern="1200" dirty="0" smtClean="0">
              <a:solidFill>
                <a:schemeClr val="bg1"/>
              </a:solidFill>
              <a:latin typeface="Helvetica" pitchFamily="34" charset="0"/>
              <a:cs typeface="Helvetica" pitchFamily="34" charset="0"/>
            </a:rPr>
            <a:t>Genéricos **</a:t>
          </a:r>
          <a:endParaRPr lang="es-MX" sz="1800" b="1" kern="1200" dirty="0">
            <a:solidFill>
              <a:schemeClr val="bg1"/>
            </a:solidFill>
            <a:latin typeface="Helvetica" pitchFamily="34" charset="0"/>
            <a:cs typeface="Helvetica" pitchFamily="34" charset="0"/>
          </a:endParaRPr>
        </a:p>
      </dsp:txBody>
      <dsp:txXfrm>
        <a:off x="197" y="70207"/>
        <a:ext cx="1380653" cy="1299745"/>
      </dsp:txXfrm>
    </dsp:sp>
    <dsp:sp modelId="{174A37F3-E291-4815-89C6-B86AC94F764A}">
      <dsp:nvSpPr>
        <dsp:cNvPr id="0" name=""/>
        <dsp:cNvSpPr/>
      </dsp:nvSpPr>
      <dsp:spPr>
        <a:xfrm>
          <a:off x="1474568" y="550134"/>
          <a:ext cx="198681" cy="33989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shade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shade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1400" b="1" kern="1200">
            <a:solidFill>
              <a:schemeClr val="bg1"/>
            </a:solidFill>
            <a:latin typeface="Helvetica" pitchFamily="34" charset="0"/>
            <a:cs typeface="Helvetica" pitchFamily="34" charset="0"/>
          </a:endParaRPr>
        </a:p>
      </dsp:txBody>
      <dsp:txXfrm>
        <a:off x="1474568" y="550134"/>
        <a:ext cx="198681" cy="339890"/>
      </dsp:txXfrm>
    </dsp:sp>
    <dsp:sp modelId="{B7738E88-B6A9-46A6-A741-FDDD3D109DA5}">
      <dsp:nvSpPr>
        <dsp:cNvPr id="0" name=""/>
        <dsp:cNvSpPr/>
      </dsp:nvSpPr>
      <dsp:spPr>
        <a:xfrm>
          <a:off x="1755722" y="33848"/>
          <a:ext cx="1370525" cy="137246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20000"/>
                <a:shade val="51000"/>
                <a:satMod val="130000"/>
              </a:schemeClr>
            </a:gs>
            <a:gs pos="80000">
              <a:schemeClr val="accent1">
                <a:alpha val="90000"/>
                <a:hueOff val="0"/>
                <a:satOff val="0"/>
                <a:lumOff val="0"/>
                <a:alphaOff val="-20000"/>
                <a:shade val="93000"/>
                <a:satMod val="13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2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b="1" kern="1200" dirty="0" smtClean="0">
              <a:solidFill>
                <a:schemeClr val="bg1"/>
              </a:solidFill>
              <a:latin typeface="Helvetica" pitchFamily="34" charset="0"/>
              <a:cs typeface="Helvetica" pitchFamily="34" charset="0"/>
            </a:rPr>
            <a:t>188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b="1" kern="1200" dirty="0" smtClean="0">
              <a:solidFill>
                <a:schemeClr val="bg1"/>
              </a:solidFill>
              <a:latin typeface="Helvetica" pitchFamily="34" charset="0"/>
              <a:cs typeface="Helvetica" pitchFamily="34" charset="0"/>
            </a:rPr>
            <a:t> Clases de Actividad</a:t>
          </a:r>
          <a:endParaRPr lang="es-MX" sz="1800" b="1" kern="1200" dirty="0">
            <a:solidFill>
              <a:schemeClr val="bg1"/>
            </a:solidFill>
            <a:latin typeface="Helvetica" pitchFamily="34" charset="0"/>
            <a:cs typeface="Helvetica" pitchFamily="34" charset="0"/>
          </a:endParaRPr>
        </a:p>
      </dsp:txBody>
      <dsp:txXfrm>
        <a:off x="1755722" y="33848"/>
        <a:ext cx="1370525" cy="1372463"/>
      </dsp:txXfrm>
    </dsp:sp>
    <dsp:sp modelId="{CC6FD4BC-B3EB-481E-AF80-DFE81D69AA49}">
      <dsp:nvSpPr>
        <dsp:cNvPr id="0" name=""/>
        <dsp:cNvSpPr/>
      </dsp:nvSpPr>
      <dsp:spPr>
        <a:xfrm>
          <a:off x="3162186" y="550134"/>
          <a:ext cx="181472" cy="33989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375112"/>
                <a:satOff val="-6927"/>
                <a:lumOff val="32127"/>
                <a:alphaOff val="0"/>
                <a:shade val="51000"/>
                <a:satMod val="130000"/>
              </a:schemeClr>
            </a:gs>
            <a:gs pos="80000">
              <a:schemeClr val="accent1">
                <a:shade val="90000"/>
                <a:hueOff val="375112"/>
                <a:satOff val="-6927"/>
                <a:lumOff val="32127"/>
                <a:alphaOff val="0"/>
                <a:shade val="93000"/>
                <a:satMod val="130000"/>
              </a:schemeClr>
            </a:gs>
            <a:gs pos="100000">
              <a:schemeClr val="accent1">
                <a:shade val="90000"/>
                <a:hueOff val="375112"/>
                <a:satOff val="-6927"/>
                <a:lumOff val="3212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1400" b="1" kern="1200">
            <a:solidFill>
              <a:schemeClr val="bg1"/>
            </a:solidFill>
            <a:latin typeface="Helvetica" pitchFamily="34" charset="0"/>
            <a:cs typeface="Helvetica" pitchFamily="34" charset="0"/>
          </a:endParaRPr>
        </a:p>
      </dsp:txBody>
      <dsp:txXfrm>
        <a:off x="3162186" y="550134"/>
        <a:ext cx="181472" cy="339890"/>
      </dsp:txXfrm>
    </dsp:sp>
    <dsp:sp modelId="{0383F022-CA83-4164-8A88-1B69BBDB2EE6}">
      <dsp:nvSpPr>
        <dsp:cNvPr id="0" name=""/>
        <dsp:cNvSpPr/>
      </dsp:nvSpPr>
      <dsp:spPr>
        <a:xfrm>
          <a:off x="3468648" y="70207"/>
          <a:ext cx="1570608" cy="129974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shade val="51000"/>
                <a:satMod val="130000"/>
              </a:schemeClr>
            </a:gs>
            <a:gs pos="80000">
              <a:schemeClr val="accent1">
                <a:alpha val="90000"/>
                <a:hueOff val="0"/>
                <a:satOff val="0"/>
                <a:lumOff val="0"/>
                <a:alphaOff val="-40000"/>
                <a:shade val="93000"/>
                <a:satMod val="13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b="1" kern="1200" dirty="0" smtClean="0">
              <a:solidFill>
                <a:schemeClr val="bg1"/>
              </a:solidFill>
              <a:latin typeface="Helvetica" pitchFamily="34" charset="0"/>
              <a:cs typeface="Helvetica" pitchFamily="34" charset="0"/>
            </a:rPr>
            <a:t>3 575 731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b="1" kern="1200" dirty="0" err="1" smtClean="0">
              <a:solidFill>
                <a:schemeClr val="bg1"/>
              </a:solidFill>
              <a:latin typeface="Helvetica" pitchFamily="34" charset="0"/>
              <a:cs typeface="Helvetica" pitchFamily="34" charset="0"/>
            </a:rPr>
            <a:t>u.e</a:t>
          </a:r>
          <a:r>
            <a:rPr lang="es-MX" sz="1800" b="1" kern="1200" dirty="0" smtClean="0">
              <a:solidFill>
                <a:schemeClr val="bg1"/>
              </a:solidFill>
              <a:latin typeface="Helvetica" pitchFamily="34" charset="0"/>
              <a:cs typeface="Helvetica" pitchFamily="34" charset="0"/>
            </a:rPr>
            <a:t>.</a:t>
          </a:r>
          <a:endParaRPr lang="es-MX" sz="1800" b="1" kern="1200" dirty="0">
            <a:solidFill>
              <a:schemeClr val="bg1"/>
            </a:solidFill>
            <a:latin typeface="Helvetica" pitchFamily="34" charset="0"/>
            <a:cs typeface="Helvetica" pitchFamily="34" charset="0"/>
          </a:endParaRPr>
        </a:p>
      </dsp:txBody>
      <dsp:txXfrm>
        <a:off x="3468648" y="70207"/>
        <a:ext cx="1570608" cy="1299745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F00567A-7C9F-422F-9890-480E1AAD2018}">
      <dsp:nvSpPr>
        <dsp:cNvPr id="0" name=""/>
        <dsp:cNvSpPr/>
      </dsp:nvSpPr>
      <dsp:spPr>
        <a:xfrm rot="5400000">
          <a:off x="569507" y="940892"/>
          <a:ext cx="916950" cy="486068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2540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80E623-1EFE-4CF4-B203-4B4F17D3A1D9}">
      <dsp:nvSpPr>
        <dsp:cNvPr id="0" name=""/>
        <dsp:cNvSpPr/>
      </dsp:nvSpPr>
      <dsp:spPr>
        <a:xfrm>
          <a:off x="285935" y="215689"/>
          <a:ext cx="1238652" cy="671596"/>
        </a:xfrm>
        <a:prstGeom prst="roundRect">
          <a:avLst>
            <a:gd name="adj" fmla="val 16670"/>
          </a:avLst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b="1" kern="1200" dirty="0" smtClean="0">
              <a:latin typeface="Helvetica" pitchFamily="34" charset="0"/>
              <a:ea typeface="Verdana" pitchFamily="34" charset="0"/>
              <a:cs typeface="Helvetica" pitchFamily="34" charset="0"/>
            </a:rPr>
            <a:t>Variables de diseño</a:t>
          </a:r>
        </a:p>
      </dsp:txBody>
      <dsp:txXfrm>
        <a:off x="285935" y="215689"/>
        <a:ext cx="1238652" cy="671596"/>
      </dsp:txXfrm>
    </dsp:sp>
    <dsp:sp modelId="{A5FE5A58-F0A2-4913-8E64-37385EE5AD05}">
      <dsp:nvSpPr>
        <dsp:cNvPr id="0" name=""/>
        <dsp:cNvSpPr/>
      </dsp:nvSpPr>
      <dsp:spPr>
        <a:xfrm>
          <a:off x="1707022" y="5674"/>
          <a:ext cx="4010050" cy="785960"/>
        </a:xfrm>
        <a:prstGeom prst="rect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600" b="1" kern="1200" dirty="0" smtClean="0">
              <a:solidFill>
                <a:schemeClr val="accent1">
                  <a:lumMod val="75000"/>
                </a:schemeClr>
              </a:solidFill>
              <a:latin typeface="Helvetica" pitchFamily="34" charset="0"/>
              <a:ea typeface="Verdana" pitchFamily="34" charset="0"/>
              <a:cs typeface="Helvetica" pitchFamily="34" charset="0"/>
            </a:rPr>
            <a:t>INPC por genérico</a:t>
          </a:r>
          <a:endParaRPr lang="es-MX" sz="1600" b="1" kern="1200" dirty="0">
            <a:solidFill>
              <a:schemeClr val="accent1">
                <a:lumMod val="75000"/>
              </a:schemeClr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600" b="1" kern="1200" dirty="0" smtClean="0">
              <a:solidFill>
                <a:schemeClr val="accent1">
                  <a:lumMod val="75000"/>
                </a:schemeClr>
              </a:solidFill>
              <a:latin typeface="Helvetica" pitchFamily="34" charset="0"/>
              <a:ea typeface="Verdana" pitchFamily="34" charset="0"/>
              <a:cs typeface="Helvetica" pitchFamily="34" charset="0"/>
            </a:rPr>
            <a:t>Ingresos</a:t>
          </a:r>
          <a:endParaRPr lang="es-MX" sz="1600" b="1" kern="1200" dirty="0">
            <a:solidFill>
              <a:schemeClr val="accent1">
                <a:lumMod val="75000"/>
              </a:schemeClr>
            </a:solidFill>
            <a:latin typeface="Helvetica" pitchFamily="34" charset="0"/>
            <a:ea typeface="Verdana" pitchFamily="34" charset="0"/>
            <a:cs typeface="Helvetica" pitchFamily="34" charset="0"/>
          </a:endParaRPr>
        </a:p>
      </dsp:txBody>
      <dsp:txXfrm>
        <a:off x="1707022" y="5674"/>
        <a:ext cx="4010050" cy="785960"/>
      </dsp:txXfrm>
    </dsp:sp>
    <dsp:sp modelId="{E221ED16-5C7C-4543-97BB-ABF555E95470}">
      <dsp:nvSpPr>
        <dsp:cNvPr id="0" name=""/>
        <dsp:cNvSpPr/>
      </dsp:nvSpPr>
      <dsp:spPr>
        <a:xfrm rot="5400000">
          <a:off x="1476694" y="2101300"/>
          <a:ext cx="882674" cy="486068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-13807"/>
            <a:satOff val="574"/>
            <a:lumOff val="-2133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2540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12DBA8-6989-4E7F-A6FC-FCE845EF9E05}">
      <dsp:nvSpPr>
        <dsp:cNvPr id="0" name=""/>
        <dsp:cNvSpPr/>
      </dsp:nvSpPr>
      <dsp:spPr>
        <a:xfrm>
          <a:off x="1357425" y="1356588"/>
          <a:ext cx="1146007" cy="702837"/>
        </a:xfrm>
        <a:prstGeom prst="roundRect">
          <a:avLst>
            <a:gd name="adj" fmla="val 16670"/>
          </a:avLst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b="1" kern="1200" dirty="0" smtClean="0">
              <a:latin typeface="Helvetica" pitchFamily="34" charset="0"/>
              <a:ea typeface="Verdana" pitchFamily="34" charset="0"/>
              <a:cs typeface="Helvetica" pitchFamily="34" charset="0"/>
            </a:rPr>
            <a:t>Tamaño de muestra</a:t>
          </a:r>
          <a:endParaRPr lang="es-MX" sz="1600" b="1" kern="1200" dirty="0"/>
        </a:p>
      </dsp:txBody>
      <dsp:txXfrm>
        <a:off x="1357425" y="1356588"/>
        <a:ext cx="1146007" cy="702837"/>
      </dsp:txXfrm>
    </dsp:sp>
    <dsp:sp modelId="{ECBEABFA-C761-40A0-9957-9C7B46A43557}">
      <dsp:nvSpPr>
        <dsp:cNvPr id="0" name=""/>
        <dsp:cNvSpPr/>
      </dsp:nvSpPr>
      <dsp:spPr>
        <a:xfrm>
          <a:off x="2656687" y="1367532"/>
          <a:ext cx="2560286" cy="628378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700" b="1" kern="1200" dirty="0" smtClean="0">
              <a:solidFill>
                <a:schemeClr val="accent1">
                  <a:lumMod val="75000"/>
                </a:schemeClr>
              </a:solidFill>
              <a:latin typeface="Helvetica" pitchFamily="34" charset="0"/>
              <a:ea typeface="Verdana" pitchFamily="34" charset="0"/>
              <a:cs typeface="Helvetica" pitchFamily="34" charset="0"/>
            </a:rPr>
            <a:t>73 510* productos a cotizar </a:t>
          </a:r>
          <a:endParaRPr lang="es-MX" sz="1700" b="1" kern="1200" dirty="0">
            <a:solidFill>
              <a:schemeClr val="accent1">
                <a:lumMod val="75000"/>
              </a:schemeClr>
            </a:solidFill>
          </a:endParaRPr>
        </a:p>
      </dsp:txBody>
      <dsp:txXfrm>
        <a:off x="2656687" y="1367532"/>
        <a:ext cx="2560286" cy="628378"/>
      </dsp:txXfrm>
    </dsp:sp>
    <dsp:sp modelId="{33B79209-79E7-456C-A5E2-DF5EEF3EA436}">
      <dsp:nvSpPr>
        <dsp:cNvPr id="0" name=""/>
        <dsp:cNvSpPr/>
      </dsp:nvSpPr>
      <dsp:spPr>
        <a:xfrm>
          <a:off x="2240397" y="2463289"/>
          <a:ext cx="1233988" cy="836101"/>
        </a:xfrm>
        <a:prstGeom prst="roundRect">
          <a:avLst>
            <a:gd name="adj" fmla="val 16670"/>
          </a:avLst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b="1" kern="1200" dirty="0" smtClean="0">
              <a:latin typeface="Helvetica" pitchFamily="34" charset="0"/>
              <a:ea typeface="Verdana" pitchFamily="34" charset="0"/>
              <a:cs typeface="Helvetica" pitchFamily="34" charset="0"/>
            </a:rPr>
            <a:t>Selección de la muestra</a:t>
          </a:r>
          <a:endParaRPr lang="es-MX" sz="1600" b="1" kern="1200" dirty="0"/>
        </a:p>
      </dsp:txBody>
      <dsp:txXfrm>
        <a:off x="2240397" y="2463289"/>
        <a:ext cx="1233988" cy="836101"/>
      </dsp:txXfrm>
    </dsp:sp>
    <dsp:sp modelId="{1ACED7B6-DCFF-4AA8-B62D-B9B1F3ECD52B}">
      <dsp:nvSpPr>
        <dsp:cNvPr id="0" name=""/>
        <dsp:cNvSpPr/>
      </dsp:nvSpPr>
      <dsp:spPr>
        <a:xfrm>
          <a:off x="3743948" y="2361134"/>
          <a:ext cx="1951133" cy="4066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171450" lvl="1" indent="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MX" sz="2400" b="1" kern="1200" dirty="0">
            <a:solidFill>
              <a:schemeClr val="accent1">
                <a:lumMod val="75000"/>
              </a:schemeClr>
            </a:solidFill>
          </a:endParaRPr>
        </a:p>
      </dsp:txBody>
      <dsp:txXfrm>
        <a:off x="3743948" y="2361134"/>
        <a:ext cx="1951133" cy="4066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 hasCustomPrompt="1"/>
          </p:nvPr>
        </p:nvSpPr>
        <p:spPr>
          <a:xfrm>
            <a:off x="685800" y="1052736"/>
            <a:ext cx="7772400" cy="2448272"/>
          </a:xfrm>
        </p:spPr>
        <p:txBody>
          <a:bodyPr>
            <a:noAutofit/>
          </a:bodyPr>
          <a:lstStyle>
            <a:lvl1pPr>
              <a:defRPr sz="4400" b="1" baseline="0"/>
            </a:lvl1pPr>
          </a:lstStyle>
          <a:p>
            <a:r>
              <a:rPr lang="es-ES" dirty="0" smtClean="0"/>
              <a:t>HAGA CLIC PARA ESCRIBIR EL TÍTULO DE LA PRESENTACIÓN</a:t>
            </a:r>
            <a:endParaRPr lang="es-MX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 hasCustomPrompt="1"/>
          </p:nvPr>
        </p:nvSpPr>
        <p:spPr>
          <a:xfrm>
            <a:off x="1371600" y="3933056"/>
            <a:ext cx="6400800" cy="791344"/>
          </a:xfrm>
        </p:spPr>
        <p:txBody>
          <a:bodyPr/>
          <a:lstStyle>
            <a:lvl1pPr marL="0" indent="0" algn="ctr">
              <a:buNone/>
              <a:defRPr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dirty="0" smtClean="0"/>
              <a:t>Haga clic para escribir el subtítulo</a:t>
            </a:r>
            <a:endParaRPr lang="es-MX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5FA94-8727-4D1E-8AC1-B1C988856462}" type="datetimeFigureOut">
              <a:rPr lang="es-MX" smtClean="0"/>
              <a:pPr/>
              <a:t>08/12/2015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560FE-3C8B-47EC-86E6-88F39EBD3611}" type="slidenum">
              <a:rPr lang="es-MX" smtClean="0"/>
              <a:pPr/>
              <a:t>‹Nº›</a:t>
            </a:fld>
            <a:endParaRPr lang="es-MX"/>
          </a:p>
        </p:txBody>
      </p:sp>
      <p:pic>
        <p:nvPicPr>
          <p:cNvPr id="7" name="6 Imagen" descr="logo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617633" y="5506346"/>
            <a:ext cx="1890471" cy="104438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205064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5FA94-8727-4D1E-8AC1-B1C988856462}" type="datetimeFigureOut">
              <a:rPr lang="es-MX" smtClean="0"/>
              <a:pPr/>
              <a:t>08/12/2015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560FE-3C8B-47EC-86E6-88F39EBD3611}" type="slidenum">
              <a:rPr lang="es-MX" smtClean="0"/>
              <a:pPr/>
              <a:t>‹Nº›</a:t>
            </a:fld>
            <a:endParaRPr lang="es-MX"/>
          </a:p>
        </p:txBody>
      </p:sp>
      <p:pic>
        <p:nvPicPr>
          <p:cNvPr id="7" name="6 Imagen" descr="logo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897304" y="5923892"/>
            <a:ext cx="1349392" cy="7454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530626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530626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5FA94-8727-4D1E-8AC1-B1C988856462}" type="datetimeFigureOut">
              <a:rPr lang="es-MX" smtClean="0"/>
              <a:pPr/>
              <a:t>08/12/2015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560FE-3C8B-47EC-86E6-88F39EBD3611}" type="slidenum">
              <a:rPr lang="es-MX" smtClean="0"/>
              <a:pPr/>
              <a:t>‹Nº›</a:t>
            </a:fld>
            <a:endParaRPr lang="es-MX"/>
          </a:p>
        </p:txBody>
      </p:sp>
      <p:pic>
        <p:nvPicPr>
          <p:cNvPr id="7" name="6 Imagen" descr="logo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897304" y="5923892"/>
            <a:ext cx="1349392" cy="7454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salida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9 Imagen" descr="logo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491880" y="4789599"/>
            <a:ext cx="2359858" cy="1303697"/>
          </a:xfrm>
          <a:prstGeom prst="rect">
            <a:avLst/>
          </a:prstGeom>
        </p:spPr>
      </p:pic>
      <p:sp>
        <p:nvSpPr>
          <p:cNvPr id="13" name="12 CuadroTexto"/>
          <p:cNvSpPr txBox="1"/>
          <p:nvPr userDrawn="1"/>
        </p:nvSpPr>
        <p:spPr>
          <a:xfrm>
            <a:off x="1929476" y="1628800"/>
            <a:ext cx="51845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MX" sz="2200" b="1" kern="1500" spc="0" baseline="0" dirty="0" smtClean="0">
                <a:solidFill>
                  <a:srgbClr val="002060"/>
                </a:solidFill>
                <a:latin typeface="Helvetica" pitchFamily="34" charset="0"/>
              </a:rPr>
              <a:t>Conociendo México</a:t>
            </a:r>
          </a:p>
          <a:p>
            <a:pPr algn="ctr">
              <a:lnSpc>
                <a:spcPct val="150000"/>
              </a:lnSpc>
            </a:pPr>
            <a:r>
              <a:rPr lang="es-MX" sz="1800" b="1" kern="1500" spc="0" baseline="0" dirty="0" smtClean="0">
                <a:solidFill>
                  <a:srgbClr val="002060"/>
                </a:solidFill>
                <a:latin typeface="Helvetica" pitchFamily="34" charset="0"/>
              </a:rPr>
              <a:t>01 800 111 46 34</a:t>
            </a:r>
          </a:p>
          <a:p>
            <a:pPr algn="ctr"/>
            <a:r>
              <a:rPr lang="es-MX" sz="1800" b="1" kern="1500" spc="0" baseline="0" dirty="0" smtClean="0">
                <a:solidFill>
                  <a:srgbClr val="002060"/>
                </a:solidFill>
                <a:latin typeface="Helvetica" pitchFamily="34" charset="0"/>
              </a:rPr>
              <a:t>www.inegi.org.mx</a:t>
            </a:r>
          </a:p>
          <a:p>
            <a:pPr algn="ctr"/>
            <a:r>
              <a:rPr lang="es-MX" sz="1800" b="1" kern="1500" spc="0" baseline="0" dirty="0" smtClean="0">
                <a:solidFill>
                  <a:srgbClr val="002060"/>
                </a:solidFill>
                <a:latin typeface="Helvetica" pitchFamily="34" charset="0"/>
              </a:rPr>
              <a:t>atencion.usuarios@inegi.org.mx</a:t>
            </a:r>
            <a:endParaRPr lang="es-MX" sz="1800" b="1" kern="1500" spc="0" baseline="0" dirty="0">
              <a:solidFill>
                <a:srgbClr val="002060"/>
              </a:solidFill>
              <a:latin typeface="Helvetica" pitchFamily="34" charset="0"/>
            </a:endParaRPr>
          </a:p>
        </p:txBody>
      </p:sp>
      <p:grpSp>
        <p:nvGrpSpPr>
          <p:cNvPr id="22" name="21 Grupo"/>
          <p:cNvGrpSpPr/>
          <p:nvPr userDrawn="1"/>
        </p:nvGrpSpPr>
        <p:grpSpPr>
          <a:xfrm>
            <a:off x="1331640" y="3717032"/>
            <a:ext cx="2808312" cy="562825"/>
            <a:chOff x="1331640" y="4725144"/>
            <a:chExt cx="2808312" cy="562825"/>
          </a:xfrm>
        </p:grpSpPr>
        <p:pic>
          <p:nvPicPr>
            <p:cNvPr id="12" name="11 Imagen" descr="twitt.png"/>
            <p:cNvPicPr>
              <a:picLocks noChangeAspect="1"/>
            </p:cNvPicPr>
            <p:nvPr userDrawn="1"/>
          </p:nvPicPr>
          <p:blipFill>
            <a:blip r:embed="rId4" cstate="print">
              <a:lum contrast="10000"/>
            </a:blip>
            <a:stretch>
              <a:fillRect/>
            </a:stretch>
          </p:blipFill>
          <p:spPr>
            <a:xfrm>
              <a:off x="1331640" y="4725144"/>
              <a:ext cx="566777" cy="562825"/>
            </a:xfrm>
            <a:prstGeom prst="rect">
              <a:avLst/>
            </a:prstGeom>
          </p:spPr>
        </p:pic>
        <p:sp>
          <p:nvSpPr>
            <p:cNvPr id="14" name="13 CuadroTexto"/>
            <p:cNvSpPr txBox="1"/>
            <p:nvPr userDrawn="1"/>
          </p:nvSpPr>
          <p:spPr>
            <a:xfrm>
              <a:off x="1835696" y="4858274"/>
              <a:ext cx="2304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800" b="1" kern="1500" spc="0" baseline="0" dirty="0" smtClean="0">
                  <a:solidFill>
                    <a:srgbClr val="002060"/>
                  </a:solidFill>
                  <a:latin typeface="Helvetica" pitchFamily="34" charset="0"/>
                  <a:ea typeface="+mn-ea"/>
                  <a:cs typeface="+mn-cs"/>
                </a:rPr>
                <a:t>@</a:t>
              </a:r>
              <a:r>
                <a:rPr lang="es-MX" sz="1800" b="1" kern="1500" spc="0" baseline="0" dirty="0" err="1" smtClean="0">
                  <a:solidFill>
                    <a:srgbClr val="002060"/>
                  </a:solidFill>
                  <a:latin typeface="Helvetica" pitchFamily="34" charset="0"/>
                  <a:ea typeface="+mn-ea"/>
                  <a:cs typeface="+mn-cs"/>
                </a:rPr>
                <a:t>inegi_informa</a:t>
              </a:r>
              <a:endParaRPr lang="es-MX" sz="1800" b="1" kern="1500" spc="0" baseline="0" dirty="0" smtClean="0">
                <a:solidFill>
                  <a:srgbClr val="002060"/>
                </a:solidFill>
                <a:latin typeface="Helvetica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23" name="22 Grupo"/>
          <p:cNvGrpSpPr/>
          <p:nvPr userDrawn="1"/>
        </p:nvGrpSpPr>
        <p:grpSpPr>
          <a:xfrm>
            <a:off x="5652120" y="3717032"/>
            <a:ext cx="2897898" cy="562825"/>
            <a:chOff x="5652120" y="4725144"/>
            <a:chExt cx="2897898" cy="562825"/>
          </a:xfrm>
        </p:grpSpPr>
        <p:pic>
          <p:nvPicPr>
            <p:cNvPr id="11" name="10 Imagen" descr="face.png"/>
            <p:cNvPicPr>
              <a:picLocks noChangeAspect="1"/>
            </p:cNvPicPr>
            <p:nvPr userDrawn="1"/>
          </p:nvPicPr>
          <p:blipFill>
            <a:blip r:embed="rId5" cstate="print">
              <a:lum bright="-10000" contrast="-10000"/>
            </a:blip>
            <a:stretch>
              <a:fillRect/>
            </a:stretch>
          </p:blipFill>
          <p:spPr>
            <a:xfrm>
              <a:off x="5652120" y="4725144"/>
              <a:ext cx="568358" cy="562825"/>
            </a:xfrm>
            <a:prstGeom prst="rect">
              <a:avLst/>
            </a:prstGeom>
          </p:spPr>
        </p:pic>
        <p:sp>
          <p:nvSpPr>
            <p:cNvPr id="15" name="14 CuadroTexto"/>
            <p:cNvSpPr txBox="1"/>
            <p:nvPr userDrawn="1"/>
          </p:nvSpPr>
          <p:spPr>
            <a:xfrm>
              <a:off x="6245762" y="4847388"/>
              <a:ext cx="2304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800" b="1" kern="1500" spc="0" baseline="0" dirty="0" smtClean="0">
                  <a:solidFill>
                    <a:srgbClr val="002060"/>
                  </a:solidFill>
                  <a:latin typeface="Helvetica" pitchFamily="34" charset="0"/>
                  <a:ea typeface="+mn-ea"/>
                  <a:cs typeface="+mn-cs"/>
                </a:rPr>
                <a:t>INEGI Informa</a:t>
              </a: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205064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5FA94-8727-4D1E-8AC1-B1C988856462}" type="datetimeFigureOut">
              <a:rPr lang="es-MX" smtClean="0"/>
              <a:pPr/>
              <a:t>08/12/2015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560FE-3C8B-47EC-86E6-88F39EBD3611}" type="slidenum">
              <a:rPr lang="es-MX" smtClean="0"/>
              <a:pPr/>
              <a:t>‹Nº›</a:t>
            </a:fld>
            <a:endParaRPr lang="es-MX"/>
          </a:p>
        </p:txBody>
      </p:sp>
      <p:pic>
        <p:nvPicPr>
          <p:cNvPr id="7" name="6 Imagen" descr="logo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897304" y="5923892"/>
            <a:ext cx="1349392" cy="7454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5FA94-8727-4D1E-8AC1-B1C988856462}" type="datetimeFigureOut">
              <a:rPr lang="es-MX" smtClean="0"/>
              <a:pPr/>
              <a:t>08/12/2015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560FE-3C8B-47EC-86E6-88F39EBD3611}" type="slidenum">
              <a:rPr lang="es-MX" smtClean="0"/>
              <a:pPr/>
              <a:t>‹Nº›</a:t>
            </a:fld>
            <a:endParaRPr lang="es-MX"/>
          </a:p>
        </p:txBody>
      </p:sp>
      <p:pic>
        <p:nvPicPr>
          <p:cNvPr id="8" name="7 Imagen" descr="logo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897304" y="5923892"/>
            <a:ext cx="1349392" cy="7454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2050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2050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5FA94-8727-4D1E-8AC1-B1C988856462}" type="datetimeFigureOut">
              <a:rPr lang="es-MX" smtClean="0"/>
              <a:pPr/>
              <a:t>08/12/2015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560FE-3C8B-47EC-86E6-88F39EBD3611}" type="slidenum">
              <a:rPr lang="es-MX" smtClean="0"/>
              <a:pPr/>
              <a:t>‹Nº›</a:t>
            </a:fld>
            <a:endParaRPr lang="es-MX"/>
          </a:p>
        </p:txBody>
      </p:sp>
      <p:pic>
        <p:nvPicPr>
          <p:cNvPr id="8" name="7 Imagen" descr="logo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897304" y="5923892"/>
            <a:ext cx="1349392" cy="7454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63038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63038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5FA94-8727-4D1E-8AC1-B1C988856462}" type="datetimeFigureOut">
              <a:rPr lang="es-MX" smtClean="0"/>
              <a:pPr/>
              <a:t>08/12/2015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560FE-3C8B-47EC-86E6-88F39EBD3611}" type="slidenum">
              <a:rPr lang="es-MX" smtClean="0"/>
              <a:pPr/>
              <a:t>‹Nº›</a:t>
            </a:fld>
            <a:endParaRPr lang="es-MX"/>
          </a:p>
        </p:txBody>
      </p:sp>
      <p:pic>
        <p:nvPicPr>
          <p:cNvPr id="10" name="9 Imagen" descr="logo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897304" y="5923892"/>
            <a:ext cx="1349392" cy="7454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5FA94-8727-4D1E-8AC1-B1C988856462}" type="datetimeFigureOut">
              <a:rPr lang="es-MX" smtClean="0"/>
              <a:pPr/>
              <a:t>08/12/2015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560FE-3C8B-47EC-86E6-88F39EBD3611}" type="slidenum">
              <a:rPr lang="es-MX" smtClean="0"/>
              <a:pPr/>
              <a:t>‹Nº›</a:t>
            </a:fld>
            <a:endParaRPr lang="es-MX"/>
          </a:p>
        </p:txBody>
      </p:sp>
      <p:pic>
        <p:nvPicPr>
          <p:cNvPr id="6" name="5 Imagen" descr="logo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897304" y="5923892"/>
            <a:ext cx="1349392" cy="7454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5FA94-8727-4D1E-8AC1-B1C988856462}" type="datetimeFigureOut">
              <a:rPr lang="es-MX" smtClean="0"/>
              <a:pPr/>
              <a:t>08/12/2015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560FE-3C8B-47EC-86E6-88F39EBD3611}" type="slidenum">
              <a:rPr lang="es-MX" smtClean="0"/>
              <a:pPr/>
              <a:t>‹Nº›</a:t>
            </a:fld>
            <a:endParaRPr lang="es-MX"/>
          </a:p>
        </p:txBody>
      </p:sp>
      <p:pic>
        <p:nvPicPr>
          <p:cNvPr id="5" name="4 Imagen" descr="logo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897304" y="5923892"/>
            <a:ext cx="1349392" cy="7454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53221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313" cy="443387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5FA94-8727-4D1E-8AC1-B1C988856462}" type="datetimeFigureOut">
              <a:rPr lang="es-MX" smtClean="0"/>
              <a:pPr/>
              <a:t>08/12/2015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560FE-3C8B-47EC-86E6-88F39EBD3611}" type="slidenum">
              <a:rPr lang="es-MX" smtClean="0"/>
              <a:pPr/>
              <a:t>‹Nº›</a:t>
            </a:fld>
            <a:endParaRPr lang="es-MX"/>
          </a:p>
        </p:txBody>
      </p:sp>
      <p:pic>
        <p:nvPicPr>
          <p:cNvPr id="8" name="7 Imagen" descr="logo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897304" y="5923892"/>
            <a:ext cx="1349392" cy="7454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653136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96835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229200"/>
            <a:ext cx="5486400" cy="5760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5FA94-8727-4D1E-8AC1-B1C988856462}" type="datetimeFigureOut">
              <a:rPr lang="es-MX" smtClean="0"/>
              <a:pPr/>
              <a:t>08/12/2015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560FE-3C8B-47EC-86E6-88F39EBD3611}" type="slidenum">
              <a:rPr lang="es-MX" smtClean="0"/>
              <a:pPr/>
              <a:t>‹Nº›</a:t>
            </a:fld>
            <a:endParaRPr lang="es-MX"/>
          </a:p>
        </p:txBody>
      </p:sp>
      <p:pic>
        <p:nvPicPr>
          <p:cNvPr id="8" name="7 Imagen" descr="logo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897304" y="5923892"/>
            <a:ext cx="1349392" cy="745468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Helvetica" pitchFamily="34" charset="0"/>
              </a:defRPr>
            </a:lvl1pPr>
          </a:lstStyle>
          <a:p>
            <a:fld id="{7C75FA94-8727-4D1E-8AC1-B1C988856462}" type="datetimeFigureOut">
              <a:rPr lang="es-MX" smtClean="0"/>
              <a:pPr/>
              <a:t>08/12/2015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Helvetica" pitchFamily="34" charset="0"/>
              </a:defRPr>
            </a:lvl1pPr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Helvetica" pitchFamily="34" charset="0"/>
              </a:defRPr>
            </a:lvl1pPr>
          </a:lstStyle>
          <a:p>
            <a:fld id="{168560FE-3C8B-47EC-86E6-88F39EBD3611}" type="slidenum">
              <a:rPr lang="es-MX" smtClean="0"/>
              <a:pPr/>
              <a:t>‹Nº›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Helvetica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Helvetica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Helvetica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Helvetica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Helvetica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Helvetica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/>
          <p:nvPr/>
        </p:nvSpPr>
        <p:spPr>
          <a:xfrm>
            <a:off x="5875503" y="4941168"/>
            <a:ext cx="2395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s-MX" dirty="0" smtClean="0">
                <a:solidFill>
                  <a:srgbClr val="002060"/>
                </a:solidFill>
              </a:rPr>
              <a:t>7 de diciembre de 2015</a:t>
            </a:r>
            <a:endParaRPr lang="es-MX" dirty="0">
              <a:solidFill>
                <a:srgbClr val="002060"/>
              </a:solidFill>
            </a:endParaRPr>
          </a:p>
        </p:txBody>
      </p:sp>
      <p:sp>
        <p:nvSpPr>
          <p:cNvPr id="6" name="1 Título"/>
          <p:cNvSpPr>
            <a:spLocks noGrp="1"/>
          </p:cNvSpPr>
          <p:nvPr>
            <p:ph type="ctrTitle"/>
          </p:nvPr>
        </p:nvSpPr>
        <p:spPr>
          <a:xfrm>
            <a:off x="179512" y="620688"/>
            <a:ext cx="8784976" cy="2622153"/>
          </a:xfrm>
        </p:spPr>
        <p:txBody>
          <a:bodyPr/>
          <a:lstStyle/>
          <a:p>
            <a:r>
              <a:rPr lang="es-MX" dirty="0" smtClean="0">
                <a:solidFill>
                  <a:schemeClr val="accent1">
                    <a:lumMod val="50000"/>
                  </a:schemeClr>
                </a:solidFill>
              </a:rPr>
              <a:t>Cambio de base del INPC</a:t>
            </a:r>
            <a:br>
              <a:rPr lang="es-MX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es-MX" dirty="0" smtClean="0">
                <a:solidFill>
                  <a:schemeClr val="accent1">
                    <a:lumMod val="50000"/>
                  </a:schemeClr>
                </a:solidFill>
              </a:rPr>
              <a:t>2da quincena de septiembre 2016</a:t>
            </a:r>
            <a:endParaRPr lang="es-MX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1143000" y="1340768"/>
            <a:ext cx="763842" cy="936104"/>
          </a:xfrm>
        </p:spPr>
        <p:txBody>
          <a:bodyPr>
            <a:normAutofit/>
          </a:bodyPr>
          <a:lstStyle/>
          <a:p>
            <a:r>
              <a:rPr lang="es-MX" sz="27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1.</a:t>
            </a:r>
          </a:p>
        </p:txBody>
      </p:sp>
      <p:sp>
        <p:nvSpPr>
          <p:cNvPr id="5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</p:spPr>
        <p:txBody>
          <a:bodyPr/>
          <a:lstStyle/>
          <a:p>
            <a:fld id="{6771E493-1DB4-401D-9780-11D7808412A3}" type="slidenum">
              <a:rPr lang="es-MX" smtClean="0"/>
              <a:pPr/>
              <a:t>10</a:t>
            </a:fld>
            <a:endParaRPr lang="es-MX" dirty="0"/>
          </a:p>
        </p:txBody>
      </p:sp>
      <p:sp>
        <p:nvSpPr>
          <p:cNvPr id="6" name="5 Llamada de flecha hacia abajo"/>
          <p:cNvSpPr/>
          <p:nvPr/>
        </p:nvSpPr>
        <p:spPr>
          <a:xfrm>
            <a:off x="1817694" y="1340768"/>
            <a:ext cx="5724636" cy="1553989"/>
          </a:xfrm>
          <a:prstGeom prst="downArrowCallou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s-MX" b="1" dirty="0" smtClean="0">
                <a:solidFill>
                  <a:schemeClr val="bg1"/>
                </a:solidFill>
                <a:latin typeface="Helvetica" pitchFamily="34" charset="0"/>
                <a:ea typeface="Verdana" pitchFamily="34" charset="0"/>
                <a:cs typeface="Helvetica" pitchFamily="34" charset="0"/>
              </a:rPr>
              <a:t>ACTUALIZACIÓN DE LA CANASTA DE BIENES Y SERVICIOS  </a:t>
            </a:r>
            <a:endParaRPr lang="es-MX" b="1" dirty="0">
              <a:solidFill>
                <a:schemeClr val="bg1"/>
              </a:solidFill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7" name="6 Rectángulo redondeado"/>
          <p:cNvSpPr/>
          <p:nvPr/>
        </p:nvSpPr>
        <p:spPr>
          <a:xfrm>
            <a:off x="426368" y="2996952"/>
            <a:ext cx="8291264" cy="2808312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b"/>
          <a:lstStyle/>
          <a:p>
            <a:pPr marL="182563" indent="-182563">
              <a:spcBef>
                <a:spcPts val="120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es-MX" sz="2300" dirty="0" smtClean="0">
                <a:solidFill>
                  <a:schemeClr val="tx1"/>
                </a:solidFill>
                <a:latin typeface="Helvetica" pitchFamily="34" charset="0"/>
                <a:cs typeface="Helvetica" pitchFamily="34" charset="0"/>
              </a:rPr>
              <a:t>La </a:t>
            </a:r>
            <a:r>
              <a:rPr lang="es-MX" sz="2300" dirty="0">
                <a:solidFill>
                  <a:schemeClr val="tx1"/>
                </a:solidFill>
                <a:latin typeface="Helvetica" pitchFamily="34" charset="0"/>
                <a:cs typeface="Helvetica" pitchFamily="34" charset="0"/>
              </a:rPr>
              <a:t>actualización de la canasta se realizó de acuerdo </a:t>
            </a:r>
            <a:r>
              <a:rPr lang="es-MX" sz="2300" dirty="0" smtClean="0">
                <a:solidFill>
                  <a:schemeClr val="tx1"/>
                </a:solidFill>
                <a:latin typeface="Helvetica" pitchFamily="34" charset="0"/>
                <a:cs typeface="Helvetica" pitchFamily="34" charset="0"/>
              </a:rPr>
              <a:t>con </a:t>
            </a:r>
            <a:r>
              <a:rPr lang="es-MX" sz="2300" dirty="0">
                <a:solidFill>
                  <a:schemeClr val="tx1"/>
                </a:solidFill>
                <a:latin typeface="Helvetica" pitchFamily="34" charset="0"/>
                <a:cs typeface="Helvetica" pitchFamily="34" charset="0"/>
              </a:rPr>
              <a:t>los conceptos de gasto reportados en la  ENGASTO 2012-2013.</a:t>
            </a:r>
          </a:p>
          <a:p>
            <a:pPr marL="182563" indent="-182563">
              <a:spcBef>
                <a:spcPts val="120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es-MX" sz="2300" dirty="0" smtClean="0">
                <a:solidFill>
                  <a:schemeClr val="tx1"/>
                </a:solidFill>
                <a:latin typeface="Helvetica" pitchFamily="34" charset="0"/>
                <a:cs typeface="Helvetica" pitchFamily="34" charset="0"/>
              </a:rPr>
              <a:t>La </a:t>
            </a:r>
            <a:r>
              <a:rPr lang="es-MX" sz="2300" dirty="0">
                <a:solidFill>
                  <a:schemeClr val="tx1"/>
                </a:solidFill>
                <a:latin typeface="Helvetica" pitchFamily="34" charset="0"/>
                <a:cs typeface="Helvetica" pitchFamily="34" charset="0"/>
              </a:rPr>
              <a:t>presentación principal de la canasta está en función a la Clasificación del Consumo Individual por Finalidades de la OCDE</a:t>
            </a:r>
            <a:r>
              <a:rPr lang="es-MX" sz="2300" dirty="0" smtClean="0">
                <a:solidFill>
                  <a:schemeClr val="tx1"/>
                </a:solidFill>
                <a:latin typeface="Helvetica" pitchFamily="34" charset="0"/>
                <a:cs typeface="Helvetica" pitchFamily="34" charset="0"/>
              </a:rPr>
              <a:t>.</a:t>
            </a:r>
            <a:endParaRPr lang="es-MX" sz="1200" dirty="0">
              <a:solidFill>
                <a:schemeClr val="tx1"/>
              </a:solidFill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8" name="1 Título"/>
          <p:cNvSpPr txBox="1">
            <a:spLocks/>
          </p:cNvSpPr>
          <p:nvPr/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002060"/>
                </a:solidFill>
                <a:latin typeface="Helvetica" pitchFamily="34" charset="0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s-MX" sz="3200" b="1" dirty="0" smtClean="0"/>
              <a:t>Cambio de Año Base del INPC 2016</a:t>
            </a:r>
            <a:endParaRPr lang="es-MX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</p:spPr>
        <p:txBody>
          <a:bodyPr vert="horz" lIns="68580" tIns="34290" rIns="68580" bIns="34290" rtlCol="0" anchor="ctr">
            <a:noAutofit/>
          </a:bodyPr>
          <a:lstStyle/>
          <a:p>
            <a:r>
              <a:rPr lang="es-MX" sz="3200" b="1" dirty="0" smtClean="0">
                <a:solidFill>
                  <a:schemeClr val="accent1">
                    <a:lumMod val="50000"/>
                  </a:schemeClr>
                </a:solidFill>
              </a:rPr>
              <a:t>Selección de la canasta</a:t>
            </a:r>
            <a:endParaRPr lang="es-MX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4 Cheurón"/>
          <p:cNvSpPr/>
          <p:nvPr/>
        </p:nvSpPr>
        <p:spPr>
          <a:xfrm>
            <a:off x="252000" y="2660947"/>
            <a:ext cx="8640000" cy="864000"/>
          </a:xfrm>
          <a:prstGeom prst="chevron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s-MX" sz="2200" dirty="0">
                <a:latin typeface="Helvetica" pitchFamily="34" charset="0"/>
                <a:cs typeface="Helvetica" pitchFamily="34" charset="0"/>
              </a:rPr>
              <a:t>Agrupar conceptos de gasto en productos genéricos que tienen un comportamiento similar de </a:t>
            </a:r>
            <a:r>
              <a:rPr lang="es-MX" sz="2200" dirty="0" smtClean="0">
                <a:latin typeface="Helvetica" pitchFamily="34" charset="0"/>
                <a:cs typeface="Helvetica" pitchFamily="34" charset="0"/>
              </a:rPr>
              <a:t>precios.</a:t>
            </a:r>
            <a:endParaRPr lang="es-MX" sz="2200" dirty="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6" name="5 Cheurón"/>
          <p:cNvSpPr/>
          <p:nvPr/>
        </p:nvSpPr>
        <p:spPr>
          <a:xfrm>
            <a:off x="252000" y="3813107"/>
            <a:ext cx="8640000" cy="864000"/>
          </a:xfrm>
          <a:prstGeom prst="chevro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s-MX" sz="2200" dirty="0">
                <a:latin typeface="Helvetica" pitchFamily="34" charset="0"/>
                <a:cs typeface="Helvetica" pitchFamily="34" charset="0"/>
              </a:rPr>
              <a:t>Para agrupar es necesario conservar la alineación de los conceptos de gasto de acuerdo con la CCIF (COICOP</a:t>
            </a:r>
            <a:r>
              <a:rPr lang="es-MX" sz="2200" dirty="0" smtClean="0">
                <a:latin typeface="Helvetica" pitchFamily="34" charset="0"/>
                <a:cs typeface="Helvetica" pitchFamily="34" charset="0"/>
              </a:rPr>
              <a:t>).</a:t>
            </a:r>
            <a:endParaRPr lang="es-MX" sz="2200" dirty="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7" name="6 Cheurón"/>
          <p:cNvSpPr/>
          <p:nvPr/>
        </p:nvSpPr>
        <p:spPr>
          <a:xfrm>
            <a:off x="252000" y="4965267"/>
            <a:ext cx="8640000" cy="864000"/>
          </a:xfrm>
          <a:prstGeom prst="chevro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MX" sz="2200" dirty="0">
                <a:latin typeface="Helvetica" pitchFamily="34" charset="0"/>
                <a:cs typeface="Helvetica" pitchFamily="34" charset="0"/>
              </a:rPr>
              <a:t>Verificar que existe un lugar en el cual se coticen los específicos del genérico propuesto.</a:t>
            </a:r>
          </a:p>
        </p:txBody>
      </p:sp>
      <p:sp>
        <p:nvSpPr>
          <p:cNvPr id="8" name="7 Cheurón"/>
          <p:cNvSpPr/>
          <p:nvPr/>
        </p:nvSpPr>
        <p:spPr>
          <a:xfrm>
            <a:off x="254596" y="1508787"/>
            <a:ext cx="8640000" cy="864000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s-MX" sz="2200" dirty="0">
                <a:latin typeface="Helvetica" pitchFamily="34" charset="0"/>
                <a:cs typeface="Helvetica" pitchFamily="34" charset="0"/>
              </a:rPr>
              <a:t>Seleccionar los conceptos de gasto que ponderen al menos el 0.01% de gasto </a:t>
            </a:r>
            <a:r>
              <a:rPr lang="es-MX" sz="2200" dirty="0" smtClean="0">
                <a:latin typeface="Helvetica" pitchFamily="34" charset="0"/>
                <a:cs typeface="Helvetica" pitchFamily="34" charset="0"/>
              </a:rPr>
              <a:t>total.</a:t>
            </a:r>
            <a:endParaRPr lang="es-MX" sz="2200" dirty="0">
              <a:latin typeface="Helvetica" pitchFamily="34" charset="0"/>
              <a:cs typeface="Helvetic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8 Título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</p:spPr>
        <p:txBody>
          <a:bodyPr>
            <a:noAutofit/>
          </a:bodyPr>
          <a:lstStyle/>
          <a:p>
            <a:r>
              <a:rPr lang="es-MX" sz="3200" b="1" dirty="0" smtClean="0">
                <a:solidFill>
                  <a:schemeClr val="accent1">
                    <a:lumMod val="50000"/>
                  </a:schemeClr>
                </a:solidFill>
              </a:rPr>
              <a:t>Comparativo de la canasta</a:t>
            </a:r>
            <a:endParaRPr lang="es-MX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6" name="9 Marcador de contenido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95618928"/>
              </p:ext>
            </p:extLst>
          </p:nvPr>
        </p:nvGraphicFramePr>
        <p:xfrm>
          <a:off x="647563" y="1220757"/>
          <a:ext cx="7848874" cy="4608513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601783"/>
                <a:gridCol w="1126109"/>
                <a:gridCol w="2265759"/>
                <a:gridCol w="1154922"/>
                <a:gridCol w="1152128"/>
                <a:gridCol w="1548173"/>
              </a:tblGrid>
              <a:tr h="512057">
                <a:tc rowSpan="9">
                  <a:txBody>
                    <a:bodyPr/>
                    <a:lstStyle/>
                    <a:p>
                      <a:pPr algn="r" fontAlgn="b"/>
                      <a:r>
                        <a:rPr lang="es-MX" sz="2100" u="none" strike="noStrike" kern="1200" dirty="0" smtClean="0"/>
                        <a:t>Genéricos</a:t>
                      </a:r>
                      <a:endParaRPr lang="es-MX" sz="2100" b="1" i="0" u="none" strike="noStrike" kern="1200" dirty="0">
                        <a:solidFill>
                          <a:schemeClr val="bg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5715" marR="5715" marT="7620" marB="0" vert="wordArtVert" anchor="ctr" anchorCtr="1"/>
                </a:tc>
                <a:tc rowSpan="2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MX" sz="2100" u="none" strike="noStrike" kern="1200" dirty="0"/>
                        <a:t>Canasta actual</a:t>
                      </a:r>
                      <a:endParaRPr lang="es-MX" sz="2100" b="1" i="0" u="none" strike="noStrike" kern="1200" dirty="0">
                        <a:solidFill>
                          <a:schemeClr val="bg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5715" marR="5715" marT="7620" marB="0" anchor="ctr"/>
                </a:tc>
                <a:tc rowSpan="2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MX" sz="2100" u="none" strike="noStrike" kern="1200" dirty="0"/>
                        <a:t>Situación</a:t>
                      </a:r>
                      <a:endParaRPr lang="es-MX" sz="2100" b="1" i="0" u="none" strike="noStrike" kern="1200" dirty="0">
                        <a:solidFill>
                          <a:schemeClr val="bg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5715" marR="5715" marT="7620" marB="0" anchor="ctr"/>
                </a:tc>
                <a:tc gridSpan="3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MX" sz="2100" u="none" strike="noStrike" kern="1200" dirty="0" smtClean="0"/>
                        <a:t>Versiones</a:t>
                      </a:r>
                      <a:r>
                        <a:rPr lang="es-MX" sz="2100" u="none" strike="noStrike" kern="1200" baseline="0" dirty="0" smtClean="0"/>
                        <a:t> de la Canasta propuesta</a:t>
                      </a:r>
                      <a:endParaRPr lang="es-MX" sz="2100" b="1" i="0" u="none" strike="noStrike" kern="1200" dirty="0">
                        <a:solidFill>
                          <a:schemeClr val="bg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5715" marR="5715" marT="7620" marB="0"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s-MX" sz="1600" b="1" i="0" u="none" strike="noStrike" kern="1200" dirty="0">
                        <a:solidFill>
                          <a:schemeClr val="bg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s-MX" sz="1600" b="1" i="0" u="none" strike="noStrike" kern="1200" dirty="0">
                        <a:solidFill>
                          <a:schemeClr val="bg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</a:tr>
              <a:tr h="512057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s-MX" sz="1600" b="1" i="0" u="none" strike="noStrike" kern="1200" dirty="0">
                        <a:solidFill>
                          <a:schemeClr val="bg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s-MX" sz="1600" b="1" i="0" u="none" strike="noStrike" kern="1200" dirty="0">
                        <a:solidFill>
                          <a:schemeClr val="bg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MX" sz="2100" u="none" strike="noStrike" kern="1200" dirty="0" smtClean="0"/>
                        <a:t>I</a:t>
                      </a:r>
                      <a:endParaRPr lang="es-MX" sz="2100" b="1" i="0" u="none" strike="noStrike" kern="1200" dirty="0">
                        <a:solidFill>
                          <a:schemeClr val="bg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5715" marR="5715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MX" sz="2100" u="none" strike="noStrike" kern="1200" dirty="0" smtClean="0"/>
                        <a:t>II</a:t>
                      </a:r>
                      <a:endParaRPr lang="es-MX" sz="2100" b="1" i="0" u="none" strike="noStrike" kern="1200" dirty="0">
                        <a:solidFill>
                          <a:schemeClr val="bg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5715" marR="5715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MX" sz="2100" u="none" strike="noStrike" kern="1200" dirty="0" smtClean="0"/>
                        <a:t>III (Definitiva)</a:t>
                      </a:r>
                      <a:endParaRPr lang="es-MX" sz="2100" b="1" i="0" u="none" strike="noStrike" kern="1200" dirty="0">
                        <a:solidFill>
                          <a:schemeClr val="bg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5715" marR="5715" marT="7620" marB="0" anchor="ctr"/>
                </a:tc>
              </a:tr>
              <a:tr h="512057">
                <a:tc vMerge="1">
                  <a:txBody>
                    <a:bodyPr/>
                    <a:lstStyle/>
                    <a:p>
                      <a:pPr algn="r" fontAlgn="b"/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vert="wordArtVert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900" u="none" strike="noStrike" dirty="0" smtClean="0"/>
                        <a:t>17</a:t>
                      </a:r>
                      <a:endParaRPr lang="es-MX" sz="1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400" marR="43200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900" u="none" strike="noStrike" dirty="0"/>
                        <a:t>Cambian de nombre</a:t>
                      </a:r>
                      <a:endParaRPr lang="es-MX" sz="1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1000" marR="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900" u="none" strike="noStrike" dirty="0"/>
                        <a:t>5</a:t>
                      </a:r>
                      <a:endParaRPr lang="es-MX" sz="1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15" marR="43200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900" u="none" strike="noStrike" dirty="0" smtClean="0"/>
                        <a:t>15</a:t>
                      </a:r>
                      <a:endParaRPr lang="es-MX" sz="1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15" marR="43200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900" u="none" strike="noStrike" dirty="0" smtClean="0"/>
                        <a:t>20</a:t>
                      </a:r>
                      <a:endParaRPr lang="es-MX" sz="1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15" marR="612000" marT="7620" marB="0" anchor="ctr"/>
                </a:tc>
              </a:tr>
              <a:tr h="512057">
                <a:tc vMerge="1">
                  <a:txBody>
                    <a:bodyPr/>
                    <a:lstStyle/>
                    <a:p>
                      <a:pPr algn="r" fontAlgn="b"/>
                      <a:endParaRPr lang="es-MX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900" u="none" strike="noStrike" dirty="0"/>
                        <a:t>1</a:t>
                      </a:r>
                      <a:endParaRPr lang="es-MX" sz="1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400" marR="43200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900" u="none" strike="noStrike" dirty="0" smtClean="0"/>
                        <a:t>Desaparecen</a:t>
                      </a:r>
                      <a:endParaRPr lang="es-MX" sz="1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1000" marR="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900" u="none" strike="noStrike" dirty="0" smtClean="0"/>
                        <a:t>-</a:t>
                      </a:r>
                      <a:endParaRPr lang="es-MX" sz="1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15" marR="43200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900" u="none" strike="noStrike" dirty="0" smtClean="0"/>
                        <a:t>-</a:t>
                      </a:r>
                      <a:endParaRPr lang="es-MX" sz="1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15" marR="43200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900" u="none" strike="noStrike" dirty="0" smtClean="0"/>
                        <a:t>-</a:t>
                      </a:r>
                      <a:endParaRPr lang="es-MX" sz="1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15" marR="612000" marT="7620" marB="0" anchor="ctr"/>
                </a:tc>
              </a:tr>
              <a:tr h="512057">
                <a:tc vMerge="1">
                  <a:txBody>
                    <a:bodyPr/>
                    <a:lstStyle/>
                    <a:p>
                      <a:pPr algn="r" fontAlgn="b"/>
                      <a:endParaRPr lang="es-MX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900" u="none" strike="noStrike" dirty="0" smtClean="0"/>
                        <a:t>168</a:t>
                      </a:r>
                      <a:endParaRPr lang="es-MX" sz="1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400" marR="43200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900" u="none" strike="noStrike" dirty="0"/>
                        <a:t>Iguales</a:t>
                      </a:r>
                      <a:endParaRPr lang="es-MX" sz="1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1000" marR="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900" u="none" strike="noStrike" dirty="0" smtClean="0"/>
                        <a:t>185</a:t>
                      </a:r>
                      <a:endParaRPr lang="es-MX" sz="1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15" marR="43200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900" u="none" strike="noStrike" dirty="0" smtClean="0"/>
                        <a:t>177</a:t>
                      </a:r>
                      <a:endParaRPr lang="es-MX" sz="1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15" marR="43200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900" u="none" strike="noStrike" dirty="0" smtClean="0"/>
                        <a:t>168</a:t>
                      </a:r>
                      <a:endParaRPr lang="es-MX" sz="1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15" marR="612000" marT="7620" marB="0" anchor="ctr"/>
                </a:tc>
              </a:tr>
              <a:tr h="512057">
                <a:tc vMerge="1">
                  <a:txBody>
                    <a:bodyPr/>
                    <a:lstStyle/>
                    <a:p>
                      <a:pPr algn="r" fontAlgn="b"/>
                      <a:endParaRPr lang="es-MX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900" u="none" strike="noStrike" dirty="0" smtClean="0"/>
                        <a:t>40</a:t>
                      </a:r>
                      <a:endParaRPr lang="es-MX" sz="1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400" marR="43200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900" u="none" strike="noStrike" dirty="0" smtClean="0"/>
                        <a:t>Se</a:t>
                      </a:r>
                      <a:r>
                        <a:rPr lang="es-MX" sz="1900" u="none" strike="noStrike" baseline="0" dirty="0" smtClean="0"/>
                        <a:t> d</a:t>
                      </a:r>
                      <a:r>
                        <a:rPr lang="es-MX" sz="1900" u="none" strike="noStrike" dirty="0" smtClean="0"/>
                        <a:t>esagregan </a:t>
                      </a:r>
                      <a:endParaRPr lang="es-MX" sz="1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1000" marR="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900" u="none" strike="noStrike" dirty="0" smtClean="0"/>
                        <a:t>66</a:t>
                      </a:r>
                      <a:endParaRPr lang="es-MX" sz="1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15" marR="43200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900" u="none" strike="noStrike" dirty="0" smtClean="0"/>
                        <a:t>66</a:t>
                      </a:r>
                      <a:endParaRPr lang="es-MX" sz="1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15" marR="43200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900" u="none" strike="noStrike" dirty="0" smtClean="0"/>
                        <a:t>65</a:t>
                      </a:r>
                      <a:endParaRPr lang="es-MX" sz="1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15" marR="612000" marT="7620" marB="0" anchor="ctr"/>
                </a:tc>
              </a:tr>
              <a:tr h="512057">
                <a:tc vMerge="1">
                  <a:txBody>
                    <a:bodyPr/>
                    <a:lstStyle/>
                    <a:p>
                      <a:pPr algn="r" fontAlgn="b"/>
                      <a:endParaRPr lang="es-MX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900" u="none" strike="noStrike" dirty="0" smtClean="0"/>
                        <a:t>57</a:t>
                      </a:r>
                      <a:endParaRPr lang="es-MX" sz="1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400" marR="43200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900" u="none" strike="noStrike" dirty="0"/>
                        <a:t>Se </a:t>
                      </a:r>
                      <a:r>
                        <a:rPr lang="es-MX" sz="1900" u="none" strike="noStrike" dirty="0" smtClean="0"/>
                        <a:t>fusionan </a:t>
                      </a:r>
                      <a:endParaRPr lang="es-MX" sz="1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1000" marR="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900" u="none" strike="noStrike" dirty="0" smtClean="0"/>
                        <a:t>26</a:t>
                      </a:r>
                      <a:endParaRPr lang="es-MX" sz="1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15" marR="43200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900" u="none" strike="noStrike" dirty="0" smtClean="0"/>
                        <a:t>25</a:t>
                      </a:r>
                      <a:endParaRPr lang="es-MX" sz="1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15" marR="43200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900" u="none" strike="noStrike" dirty="0" smtClean="0"/>
                        <a:t>27</a:t>
                      </a:r>
                      <a:endParaRPr lang="es-MX" sz="1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15" marR="612000" marT="7620" marB="0" anchor="ctr"/>
                </a:tc>
              </a:tr>
              <a:tr h="512057">
                <a:tc vMerge="1">
                  <a:txBody>
                    <a:bodyPr/>
                    <a:lstStyle/>
                    <a:p>
                      <a:pPr algn="l" fontAlgn="b"/>
                      <a:endParaRPr lang="es-MX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900" u="none" strike="noStrike" dirty="0" smtClean="0"/>
                        <a:t>-</a:t>
                      </a:r>
                      <a:endParaRPr lang="es-MX" sz="1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400" marR="43200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900" u="none" strike="noStrike" dirty="0"/>
                        <a:t>Nuevos</a:t>
                      </a:r>
                      <a:endParaRPr lang="es-MX" sz="1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1000" marR="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900" u="none" strike="noStrike" dirty="0" smtClean="0"/>
                        <a:t>22</a:t>
                      </a:r>
                      <a:endParaRPr lang="es-MX" sz="1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15" marR="43200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900" u="none" strike="noStrike" dirty="0" smtClean="0"/>
                        <a:t>22</a:t>
                      </a:r>
                      <a:endParaRPr lang="es-MX" sz="1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15" marR="43200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900" u="none" strike="noStrike" dirty="0" smtClean="0"/>
                        <a:t>20</a:t>
                      </a:r>
                      <a:endParaRPr lang="es-MX" sz="1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15" marR="612000" marT="7620" marB="0" anchor="ctr"/>
                </a:tc>
              </a:tr>
              <a:tr h="512057">
                <a:tc vMerge="1">
                  <a:txBody>
                    <a:bodyPr/>
                    <a:lstStyle/>
                    <a:p>
                      <a:pPr algn="r" fontAlgn="b"/>
                      <a:endParaRPr lang="es-MX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900" u="none" strike="noStrike" dirty="0"/>
                        <a:t>283</a:t>
                      </a:r>
                      <a:endParaRPr lang="es-MX" sz="1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400" marR="43200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900" u="none" strike="noStrike" dirty="0"/>
                        <a:t>Total</a:t>
                      </a:r>
                      <a:endParaRPr lang="es-MX" sz="1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1000" marR="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900" u="none" strike="noStrike" dirty="0" smtClean="0"/>
                        <a:t>304</a:t>
                      </a:r>
                      <a:endParaRPr lang="es-MX" sz="1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15" marR="43200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900" u="none" strike="noStrike" dirty="0" smtClean="0"/>
                        <a:t>305</a:t>
                      </a:r>
                      <a:endParaRPr lang="es-MX" sz="1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15" marR="43200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900" u="none" strike="noStrike" dirty="0" smtClean="0"/>
                        <a:t>300</a:t>
                      </a:r>
                      <a:endParaRPr lang="es-MX" sz="1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15" marR="612000" marT="762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1143000" y="1340768"/>
            <a:ext cx="763842" cy="936104"/>
          </a:xfrm>
        </p:spPr>
        <p:txBody>
          <a:bodyPr>
            <a:normAutofit/>
          </a:bodyPr>
          <a:lstStyle/>
          <a:p>
            <a:r>
              <a:rPr lang="es-MX" sz="27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2.</a:t>
            </a:r>
          </a:p>
        </p:txBody>
      </p:sp>
      <p:sp>
        <p:nvSpPr>
          <p:cNvPr id="5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</p:spPr>
        <p:txBody>
          <a:bodyPr/>
          <a:lstStyle/>
          <a:p>
            <a:fld id="{6771E493-1DB4-401D-9780-11D7808412A3}" type="slidenum">
              <a:rPr lang="es-MX" smtClean="0"/>
              <a:pPr/>
              <a:t>13</a:t>
            </a:fld>
            <a:endParaRPr lang="es-MX" dirty="0"/>
          </a:p>
        </p:txBody>
      </p:sp>
      <p:sp>
        <p:nvSpPr>
          <p:cNvPr id="6" name="5 Llamada de flecha hacia abajo"/>
          <p:cNvSpPr/>
          <p:nvPr/>
        </p:nvSpPr>
        <p:spPr>
          <a:xfrm>
            <a:off x="1817694" y="1340768"/>
            <a:ext cx="5724636" cy="1553989"/>
          </a:xfrm>
          <a:prstGeom prst="downArrowCallout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s-MX" sz="2000" b="1" dirty="0" smtClean="0">
                <a:solidFill>
                  <a:schemeClr val="bg1"/>
                </a:solidFill>
                <a:latin typeface="Helvetica" pitchFamily="34" charset="0"/>
                <a:ea typeface="Verdana" pitchFamily="34" charset="0"/>
                <a:cs typeface="Helvetica" pitchFamily="34" charset="0"/>
              </a:rPr>
              <a:t>ACTUALIZACIÓN DE LOS PONDERADORES   </a:t>
            </a:r>
            <a:r>
              <a:rPr lang="es-MX" sz="2000" b="1" dirty="0" smtClean="0">
                <a:solidFill>
                  <a:srgbClr val="002060"/>
                </a:solidFill>
                <a:latin typeface="Helvetica" pitchFamily="34" charset="0"/>
                <a:ea typeface="Verdana" pitchFamily="34" charset="0"/>
                <a:cs typeface="Helvetica" pitchFamily="34" charset="0"/>
              </a:rPr>
              <a:t> </a:t>
            </a:r>
            <a:endParaRPr lang="es-MX" sz="2000" b="1" dirty="0">
              <a:solidFill>
                <a:srgbClr val="002060"/>
              </a:solidFill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7" name="6 Rectángulo redondeado"/>
          <p:cNvSpPr/>
          <p:nvPr/>
        </p:nvSpPr>
        <p:spPr>
          <a:xfrm>
            <a:off x="426600" y="2996952"/>
            <a:ext cx="8290800" cy="2808312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182563" indent="-182563" algn="just">
              <a:spcBef>
                <a:spcPts val="120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es-MX" sz="2300" dirty="0">
                <a:solidFill>
                  <a:schemeClr val="tx1"/>
                </a:solidFill>
                <a:latin typeface="Helvetica" pitchFamily="34" charset="0"/>
                <a:cs typeface="Helvetica" pitchFamily="34" charset="0"/>
              </a:rPr>
              <a:t>Los  ponderadores se calcularon de acuerdo con la ENGASTO 2012-2013.</a:t>
            </a:r>
          </a:p>
          <a:p>
            <a:pPr marL="182563" indent="-182563" algn="just">
              <a:spcBef>
                <a:spcPts val="120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es-MX" sz="2300" dirty="0" smtClean="0">
                <a:solidFill>
                  <a:schemeClr val="tx1"/>
                </a:solidFill>
                <a:latin typeface="Helvetica" pitchFamily="34" charset="0"/>
                <a:cs typeface="Helvetica" pitchFamily="34" charset="0"/>
              </a:rPr>
              <a:t>Se incluyó el </a:t>
            </a:r>
            <a:r>
              <a:rPr lang="es-MX" sz="2300" dirty="0">
                <a:solidFill>
                  <a:schemeClr val="tx1"/>
                </a:solidFill>
                <a:latin typeface="Helvetica" pitchFamily="34" charset="0"/>
                <a:cs typeface="Helvetica" pitchFamily="34" charset="0"/>
              </a:rPr>
              <a:t>gasto de hogares en localidades menores de 15 mil </a:t>
            </a:r>
            <a:r>
              <a:rPr lang="es-MX" sz="2300" dirty="0" smtClean="0">
                <a:solidFill>
                  <a:schemeClr val="tx1"/>
                </a:solidFill>
                <a:latin typeface="Helvetica" pitchFamily="34" charset="0"/>
                <a:cs typeface="Helvetica" pitchFamily="34" charset="0"/>
              </a:rPr>
              <a:t>habitantes.</a:t>
            </a:r>
            <a:endParaRPr lang="es-MX" sz="2300" dirty="0">
              <a:solidFill>
                <a:schemeClr val="tx1"/>
              </a:solidFill>
              <a:latin typeface="Helvetica" pitchFamily="34" charset="0"/>
              <a:cs typeface="Helvetica" pitchFamily="34" charset="0"/>
            </a:endParaRPr>
          </a:p>
          <a:p>
            <a:pPr marL="182563" indent="-182563" algn="just">
              <a:spcBef>
                <a:spcPts val="120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es-MX" sz="2300" dirty="0" smtClean="0">
                <a:solidFill>
                  <a:schemeClr val="tx1"/>
                </a:solidFill>
                <a:latin typeface="Helvetica" pitchFamily="34" charset="0"/>
                <a:cs typeface="Helvetica" pitchFamily="34" charset="0"/>
              </a:rPr>
              <a:t>El número de variedades ponderadas se incrementó.</a:t>
            </a:r>
            <a:endParaRPr lang="es-MX" sz="2300" dirty="0">
              <a:solidFill>
                <a:schemeClr val="tx1"/>
              </a:solidFill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8" name="1 Título"/>
          <p:cNvSpPr txBox="1">
            <a:spLocks/>
          </p:cNvSpPr>
          <p:nvPr/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002060"/>
                </a:solidFill>
                <a:latin typeface="Helvetica" pitchFamily="34" charset="0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s-MX" sz="3200" b="1" dirty="0" smtClean="0">
                <a:solidFill>
                  <a:schemeClr val="accent1">
                    <a:lumMod val="50000"/>
                  </a:schemeClr>
                </a:solidFill>
              </a:rPr>
              <a:t>Cambio de Año Base del INPC 2016</a:t>
            </a:r>
            <a:endParaRPr lang="es-MX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0" y="72008"/>
            <a:ext cx="9144000" cy="908720"/>
          </a:xfrm>
        </p:spPr>
        <p:txBody>
          <a:bodyPr>
            <a:noAutofit/>
          </a:bodyPr>
          <a:lstStyle/>
          <a:p>
            <a:r>
              <a:rPr lang="es-MX" sz="2800" b="1" dirty="0" smtClean="0">
                <a:solidFill>
                  <a:schemeClr val="accent1">
                    <a:lumMod val="50000"/>
                  </a:schemeClr>
                </a:solidFill>
              </a:rPr>
              <a:t>Comparativo de ponderadores </a:t>
            </a:r>
            <a:r>
              <a:rPr lang="es-MX" sz="2800" b="1" dirty="0">
                <a:solidFill>
                  <a:schemeClr val="accent1">
                    <a:lumMod val="50000"/>
                  </a:schemeClr>
                </a:solidFill>
              </a:rPr>
              <a:t>por División </a:t>
            </a:r>
            <a:r>
              <a:rPr lang="es-MX" sz="2800" b="1" dirty="0" smtClean="0">
                <a:solidFill>
                  <a:schemeClr val="accent1">
                    <a:lumMod val="50000"/>
                  </a:schemeClr>
                </a:solidFill>
              </a:rPr>
              <a:t>CCIF</a:t>
            </a:r>
            <a:endParaRPr lang="es-MX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5" name="4 Marcador de contenido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709767663"/>
              </p:ext>
            </p:extLst>
          </p:nvPr>
        </p:nvGraphicFramePr>
        <p:xfrm>
          <a:off x="323528" y="908720"/>
          <a:ext cx="8388931" cy="5826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3795"/>
                <a:gridCol w="901290"/>
                <a:gridCol w="831960"/>
                <a:gridCol w="1109280"/>
                <a:gridCol w="1282606"/>
              </a:tblGrid>
              <a:tr h="376008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MX" sz="1800" b="1" u="none" strike="noStrike" dirty="0">
                          <a:latin typeface="+mj-lt"/>
                        </a:rPr>
                        <a:t>División</a:t>
                      </a:r>
                      <a:endParaRPr lang="es-MX" sz="1800" b="1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5502" marR="5502" marT="7337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MX" sz="1800" b="1" u="none" strike="noStrike" kern="1200" dirty="0" smtClean="0">
                          <a:solidFill>
                            <a:schemeClr val="lt1"/>
                          </a:solidFill>
                          <a:latin typeface="+mj-lt"/>
                          <a:ea typeface="+mn-ea"/>
                          <a:cs typeface="+mn-cs"/>
                        </a:rPr>
                        <a:t>INPC </a:t>
                      </a:r>
                    </a:p>
                    <a:p>
                      <a:pPr algn="ctr" fontAlgn="ctr"/>
                      <a:r>
                        <a:rPr lang="es-MX" sz="1800" b="1" u="none" strike="noStrike" kern="1200" dirty="0" smtClean="0">
                          <a:solidFill>
                            <a:schemeClr val="lt1"/>
                          </a:solidFill>
                          <a:latin typeface="+mj-lt"/>
                          <a:ea typeface="+mn-ea"/>
                          <a:cs typeface="+mn-cs"/>
                        </a:rPr>
                        <a:t>Vigente</a:t>
                      </a:r>
                      <a:endParaRPr lang="es-MX" sz="1800" b="1" u="none" strike="noStrike" kern="1200" dirty="0">
                        <a:solidFill>
                          <a:schemeClr val="lt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5502" marR="5502" marT="7337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s-MX" sz="1800" b="1" u="none" strike="noStrike" dirty="0" smtClean="0">
                          <a:latin typeface="+mj-lt"/>
                        </a:rPr>
                        <a:t>Engasto 2012 y 2013</a:t>
                      </a:r>
                      <a:endParaRPr lang="es-MX" sz="1800" b="1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5502" marR="5502" marT="7337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376008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800" b="1" u="none" strike="noStrike" dirty="0">
                          <a:solidFill>
                            <a:schemeClr val="bg1"/>
                          </a:solidFill>
                          <a:latin typeface="+mj-lt"/>
                        </a:rPr>
                        <a:t>Total</a:t>
                      </a:r>
                      <a:endParaRPr lang="es-MX" sz="1800" b="1" i="0" u="none" strike="noStrike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5502" marR="5502" marT="7337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MX" sz="1800" b="1" u="none" strike="noStrike" dirty="0" smtClean="0">
                          <a:solidFill>
                            <a:schemeClr val="bg1"/>
                          </a:solidFill>
                          <a:latin typeface="+mj-lt"/>
                        </a:rPr>
                        <a:t>Por tamaño de localidad</a:t>
                      </a:r>
                      <a:endParaRPr lang="es-MX" sz="1800" b="1" i="0" u="none" strike="noStrike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5502" marR="5502" marT="7337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827115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800" b="1" u="none" strike="noStrike" dirty="0">
                          <a:solidFill>
                            <a:schemeClr val="bg1"/>
                          </a:solidFill>
                          <a:latin typeface="+mj-lt"/>
                        </a:rPr>
                        <a:t>De </a:t>
                      </a:r>
                      <a:r>
                        <a:rPr lang="es-MX" sz="1800" b="1" u="none" strike="noStrike" dirty="0" smtClean="0">
                          <a:solidFill>
                            <a:schemeClr val="bg1"/>
                          </a:solidFill>
                          <a:latin typeface="+mj-lt"/>
                        </a:rPr>
                        <a:t>15 mil </a:t>
                      </a:r>
                      <a:r>
                        <a:rPr lang="es-MX" sz="1800" b="1" u="none" strike="noStrike" dirty="0">
                          <a:solidFill>
                            <a:schemeClr val="bg1"/>
                          </a:solidFill>
                          <a:latin typeface="+mj-lt"/>
                        </a:rPr>
                        <a:t>y más habitantes</a:t>
                      </a:r>
                      <a:endParaRPr lang="es-MX" sz="1800" b="1" i="0" u="none" strike="noStrike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5502" marR="5502" marT="7337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800" b="1" u="none" strike="noStrike" dirty="0">
                          <a:solidFill>
                            <a:schemeClr val="bg1"/>
                          </a:solidFill>
                          <a:latin typeface="+mj-lt"/>
                        </a:rPr>
                        <a:t>Menores de </a:t>
                      </a:r>
                      <a:r>
                        <a:rPr lang="es-MX" sz="1800" b="1" u="none" strike="noStrike" dirty="0" smtClean="0">
                          <a:solidFill>
                            <a:schemeClr val="bg1"/>
                          </a:solidFill>
                          <a:latin typeface="+mj-lt"/>
                        </a:rPr>
                        <a:t>15 mil </a:t>
                      </a:r>
                      <a:r>
                        <a:rPr lang="es-MX" sz="1800" b="1" u="none" strike="noStrike" dirty="0">
                          <a:solidFill>
                            <a:schemeClr val="bg1"/>
                          </a:solidFill>
                          <a:latin typeface="+mj-lt"/>
                        </a:rPr>
                        <a:t>habitantes</a:t>
                      </a:r>
                      <a:endParaRPr lang="es-MX" sz="1800" b="1" i="0" u="none" strike="noStrike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5502" marR="5502" marT="7337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283502">
                <a:tc>
                  <a:txBody>
                    <a:bodyPr/>
                    <a:lstStyle/>
                    <a:p>
                      <a:pPr algn="l" fontAlgn="b"/>
                      <a:r>
                        <a:rPr lang="es-MX" sz="1800" u="none" strike="noStrike" dirty="0" smtClean="0">
                          <a:latin typeface="+mj-lt"/>
                        </a:rPr>
                        <a:t>01. Alimentos </a:t>
                      </a:r>
                      <a:r>
                        <a:rPr lang="es-MX" sz="1800" u="none" strike="noStrike" dirty="0">
                          <a:latin typeface="+mj-lt"/>
                        </a:rPr>
                        <a:t>y bebidas no alcohólicas</a:t>
                      </a:r>
                      <a:endParaRPr lang="es-MX" sz="18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77988" marR="5502" marT="733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18.73</a:t>
                      </a:r>
                      <a:endParaRPr lang="es-MX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103983" marT="733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23.95</a:t>
                      </a:r>
                      <a:endParaRPr lang="es-MX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799" marR="77988" marT="10398" marB="0" anchor="ctr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21.23</a:t>
                      </a:r>
                      <a:endParaRPr lang="es-MX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799" marR="77988" marT="10398" marB="0" anchor="ctr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32.59</a:t>
                      </a:r>
                      <a:endParaRPr lang="es-MX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799" marR="77988" marT="10398" marB="0" anchor="ctr"/>
                </a:tc>
              </a:tr>
              <a:tr h="283502">
                <a:tc>
                  <a:txBody>
                    <a:bodyPr/>
                    <a:lstStyle/>
                    <a:p>
                      <a:pPr algn="l" fontAlgn="b"/>
                      <a:r>
                        <a:rPr lang="es-MX" sz="1800" u="none" strike="noStrike" dirty="0" smtClean="0">
                          <a:latin typeface="+mj-lt"/>
                        </a:rPr>
                        <a:t>02. Bebidas alcohólicas</a:t>
                      </a:r>
                      <a:r>
                        <a:rPr lang="es-MX" sz="1800" u="none" strike="noStrike" baseline="0" dirty="0">
                          <a:latin typeface="+mj-lt"/>
                        </a:rPr>
                        <a:t> </a:t>
                      </a:r>
                      <a:r>
                        <a:rPr lang="es-MX" sz="1800" u="none" strike="noStrike" baseline="0" dirty="0" smtClean="0">
                          <a:latin typeface="+mj-lt"/>
                        </a:rPr>
                        <a:t>y</a:t>
                      </a:r>
                      <a:r>
                        <a:rPr lang="es-MX" sz="1800" u="none" strike="noStrike" dirty="0" smtClean="0">
                          <a:latin typeface="+mj-lt"/>
                        </a:rPr>
                        <a:t> tabaco</a:t>
                      </a:r>
                      <a:endParaRPr lang="es-MX" sz="18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77988" marR="5502" marT="733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2.63</a:t>
                      </a:r>
                    </a:p>
                  </a:txBody>
                  <a:tcPr marL="0" marR="103983" marT="733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2.76</a:t>
                      </a:r>
                      <a:endParaRPr lang="es-MX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799" marR="77988" marT="10398" marB="0" anchor="ctr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3.04</a:t>
                      </a:r>
                      <a:endParaRPr lang="es-MX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799" marR="77988" marT="10398" marB="0" anchor="ctr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1.88</a:t>
                      </a:r>
                      <a:endParaRPr lang="es-MX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799" marR="77988" marT="10398" marB="0" anchor="ctr"/>
                </a:tc>
              </a:tr>
              <a:tr h="283502">
                <a:tc>
                  <a:txBody>
                    <a:bodyPr/>
                    <a:lstStyle/>
                    <a:p>
                      <a:pPr algn="l" fontAlgn="b"/>
                      <a:r>
                        <a:rPr lang="es-MX" sz="1800" u="none" strike="noStrike" dirty="0" smtClean="0">
                          <a:latin typeface="+mj-lt"/>
                        </a:rPr>
                        <a:t>03. Prendas </a:t>
                      </a:r>
                      <a:r>
                        <a:rPr lang="es-MX" sz="1800" u="none" strike="noStrike" dirty="0">
                          <a:latin typeface="+mj-lt"/>
                        </a:rPr>
                        <a:t>de vestir y calzado </a:t>
                      </a:r>
                      <a:endParaRPr lang="es-MX" sz="18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77988" marR="5502" marT="733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5.46</a:t>
                      </a:r>
                    </a:p>
                  </a:txBody>
                  <a:tcPr marL="0" marR="103983" marT="733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5.10</a:t>
                      </a:r>
                      <a:endParaRPr lang="es-MX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799" marR="77988" marT="10398" marB="0" anchor="ctr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4.93</a:t>
                      </a:r>
                      <a:endParaRPr lang="es-MX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799" marR="77988" marT="10398" marB="0" anchor="ctr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5.65</a:t>
                      </a:r>
                      <a:endParaRPr lang="es-MX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799" marR="77988" marT="10398" marB="0" anchor="ctr"/>
                </a:tc>
              </a:tr>
              <a:tr h="553808">
                <a:tc>
                  <a:txBody>
                    <a:bodyPr/>
                    <a:lstStyle/>
                    <a:p>
                      <a:pPr algn="l" fontAlgn="b"/>
                      <a:r>
                        <a:rPr lang="es-MX" sz="1800" u="none" strike="noStrike" dirty="0" smtClean="0">
                          <a:latin typeface="+mj-lt"/>
                        </a:rPr>
                        <a:t>04. Vivienda</a:t>
                      </a:r>
                      <a:r>
                        <a:rPr lang="es-MX" sz="1800" u="none" strike="noStrike" dirty="0">
                          <a:latin typeface="+mj-lt"/>
                        </a:rPr>
                        <a:t>, agua, electricidad, gas y otros combustibles</a:t>
                      </a:r>
                      <a:endParaRPr lang="es-MX" sz="18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77988" marR="5502" marT="733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23.53</a:t>
                      </a:r>
                    </a:p>
                  </a:txBody>
                  <a:tcPr marL="0" marR="103983" marT="733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20.97</a:t>
                      </a:r>
                      <a:endParaRPr lang="es-MX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799" marR="77988" marT="10398" marB="0" anchor="ctr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21.98</a:t>
                      </a:r>
                      <a:endParaRPr lang="es-MX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799" marR="77988" marT="10398" marB="0" anchor="ctr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17.76</a:t>
                      </a:r>
                      <a:endParaRPr lang="es-MX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799" marR="77988" marT="10398" marB="0" anchor="ctr"/>
                </a:tc>
              </a:tr>
              <a:tr h="553808">
                <a:tc>
                  <a:txBody>
                    <a:bodyPr/>
                    <a:lstStyle/>
                    <a:p>
                      <a:pPr algn="l" fontAlgn="b"/>
                      <a:r>
                        <a:rPr lang="es-MX" sz="1800" u="none" strike="noStrike" dirty="0" smtClean="0">
                          <a:latin typeface="+mj-lt"/>
                        </a:rPr>
                        <a:t>05. Mobiliario, equipo y mantenimiento rutinario del hogar</a:t>
                      </a:r>
                      <a:endParaRPr lang="es-MX" sz="18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77988" marR="5502" marT="733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5.19</a:t>
                      </a:r>
                    </a:p>
                  </a:txBody>
                  <a:tcPr marL="0" marR="103983" marT="733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4.69</a:t>
                      </a:r>
                      <a:endParaRPr lang="es-MX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799" marR="77988" marT="10398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4.57</a:t>
                      </a:r>
                      <a:endParaRPr lang="es-MX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799" marR="77988" marT="10398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5.08</a:t>
                      </a:r>
                      <a:endParaRPr lang="es-MX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799" marR="77988" marT="10398" marB="0" anchor="ctr"/>
                </a:tc>
              </a:tr>
              <a:tr h="283502">
                <a:tc>
                  <a:txBody>
                    <a:bodyPr/>
                    <a:lstStyle/>
                    <a:p>
                      <a:pPr algn="l" fontAlgn="b"/>
                      <a:r>
                        <a:rPr lang="es-MX" sz="1800" u="none" strike="noStrike" dirty="0" smtClean="0">
                          <a:latin typeface="+mj-lt"/>
                        </a:rPr>
                        <a:t>06. Salud </a:t>
                      </a:r>
                      <a:endParaRPr lang="es-MX" sz="18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77988" marR="5502" marT="733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2.18</a:t>
                      </a:r>
                    </a:p>
                  </a:txBody>
                  <a:tcPr marL="0" marR="103983" marT="733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2.94</a:t>
                      </a:r>
                      <a:endParaRPr lang="es-MX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799" marR="77988" marT="10398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2.86</a:t>
                      </a:r>
                      <a:endParaRPr lang="es-MX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799" marR="77988" marT="10398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3.17</a:t>
                      </a:r>
                      <a:endParaRPr lang="es-MX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799" marR="77988" marT="10398" marB="0" anchor="ctr"/>
                </a:tc>
              </a:tr>
              <a:tr h="283502">
                <a:tc>
                  <a:txBody>
                    <a:bodyPr/>
                    <a:lstStyle/>
                    <a:p>
                      <a:pPr algn="l" fontAlgn="b"/>
                      <a:r>
                        <a:rPr lang="es-MX" sz="1800" u="none" strike="noStrike" dirty="0" smtClean="0">
                          <a:latin typeface="+mj-lt"/>
                        </a:rPr>
                        <a:t>07. Transporte </a:t>
                      </a:r>
                      <a:endParaRPr lang="es-MX" sz="18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77988" marR="5502" marT="733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12.71</a:t>
                      </a:r>
                    </a:p>
                  </a:txBody>
                  <a:tcPr marL="0" marR="103983" marT="733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13.18</a:t>
                      </a:r>
                      <a:endParaRPr lang="es-MX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799" marR="77988" marT="10398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13.36</a:t>
                      </a:r>
                      <a:endParaRPr lang="es-MX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799" marR="77988" marT="10398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12.61</a:t>
                      </a:r>
                      <a:endParaRPr lang="es-MX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799" marR="77988" marT="10398" marB="0" anchor="ctr"/>
                </a:tc>
              </a:tr>
              <a:tr h="283502">
                <a:tc>
                  <a:txBody>
                    <a:bodyPr/>
                    <a:lstStyle/>
                    <a:p>
                      <a:pPr algn="l" fontAlgn="b"/>
                      <a:r>
                        <a:rPr lang="es-MX" sz="1800" u="none" strike="noStrike" dirty="0" smtClean="0">
                          <a:latin typeface="+mj-lt"/>
                        </a:rPr>
                        <a:t>08. Comunicaciones </a:t>
                      </a:r>
                      <a:endParaRPr lang="es-MX" sz="18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77988" marR="5502" marT="733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3.99</a:t>
                      </a:r>
                    </a:p>
                  </a:txBody>
                  <a:tcPr marL="0" marR="103983" marT="733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4.10</a:t>
                      </a:r>
                      <a:endParaRPr lang="es-MX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799" marR="77988" marT="10398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4.44</a:t>
                      </a:r>
                      <a:endParaRPr lang="es-MX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799" marR="77988" marT="10398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3.02</a:t>
                      </a:r>
                      <a:endParaRPr lang="es-MX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799" marR="77988" marT="10398" marB="0" anchor="ctr"/>
                </a:tc>
              </a:tr>
              <a:tr h="283502">
                <a:tc>
                  <a:txBody>
                    <a:bodyPr/>
                    <a:lstStyle/>
                    <a:p>
                      <a:pPr algn="l" fontAlgn="b"/>
                      <a:r>
                        <a:rPr lang="es-MX" sz="1800" u="none" strike="noStrike" dirty="0" smtClean="0">
                          <a:latin typeface="+mj-lt"/>
                        </a:rPr>
                        <a:t>09.</a:t>
                      </a:r>
                      <a:r>
                        <a:rPr lang="es-MX" sz="1800" u="none" strike="noStrike" baseline="0" dirty="0" smtClean="0">
                          <a:latin typeface="+mj-lt"/>
                        </a:rPr>
                        <a:t> </a:t>
                      </a:r>
                      <a:r>
                        <a:rPr lang="es-MX" sz="1800" u="none" strike="noStrike" dirty="0" smtClean="0">
                          <a:latin typeface="+mj-lt"/>
                        </a:rPr>
                        <a:t>Recreación </a:t>
                      </a:r>
                      <a:r>
                        <a:rPr lang="es-MX" sz="1800" u="none" strike="noStrike" dirty="0">
                          <a:latin typeface="+mj-lt"/>
                        </a:rPr>
                        <a:t>y cultura </a:t>
                      </a:r>
                      <a:endParaRPr lang="es-MX" sz="18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77988" marR="5502" marT="733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4.36</a:t>
                      </a:r>
                    </a:p>
                  </a:txBody>
                  <a:tcPr marL="0" marR="103983" marT="733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4.84</a:t>
                      </a:r>
                      <a:endParaRPr lang="es-MX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799" marR="77988" marT="10398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5.22</a:t>
                      </a:r>
                      <a:endParaRPr lang="es-MX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799" marR="77988" marT="10398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3.65</a:t>
                      </a:r>
                      <a:endParaRPr lang="es-MX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799" marR="77988" marT="10398" marB="0" anchor="ctr"/>
                </a:tc>
              </a:tr>
              <a:tr h="283502">
                <a:tc>
                  <a:txBody>
                    <a:bodyPr/>
                    <a:lstStyle/>
                    <a:p>
                      <a:pPr algn="l" fontAlgn="b"/>
                      <a:r>
                        <a:rPr lang="es-MX" sz="1800" u="none" strike="noStrike" dirty="0" smtClean="0">
                          <a:latin typeface="+mj-lt"/>
                        </a:rPr>
                        <a:t>10.</a:t>
                      </a:r>
                      <a:r>
                        <a:rPr lang="es-MX" sz="1800" u="none" strike="noStrike" baseline="0" dirty="0" smtClean="0">
                          <a:latin typeface="+mj-lt"/>
                        </a:rPr>
                        <a:t> </a:t>
                      </a:r>
                      <a:r>
                        <a:rPr lang="es-MX" sz="1800" u="none" strike="noStrike" dirty="0" smtClean="0">
                          <a:latin typeface="+mj-lt"/>
                        </a:rPr>
                        <a:t>Educación </a:t>
                      </a:r>
                      <a:endParaRPr lang="es-MX" sz="18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77988" marR="5502" marT="733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5.11</a:t>
                      </a:r>
                    </a:p>
                  </a:txBody>
                  <a:tcPr marL="0" marR="103983" marT="733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3.54</a:t>
                      </a:r>
                      <a:endParaRPr lang="es-MX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799" marR="77988" marT="10398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4.02</a:t>
                      </a:r>
                      <a:endParaRPr lang="es-MX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799" marR="77988" marT="10398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2.02</a:t>
                      </a:r>
                      <a:endParaRPr lang="es-MX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799" marR="77988" marT="10398" marB="0" anchor="ctr"/>
                </a:tc>
              </a:tr>
              <a:tr h="283502">
                <a:tc>
                  <a:txBody>
                    <a:bodyPr/>
                    <a:lstStyle/>
                    <a:p>
                      <a:pPr algn="l" fontAlgn="b"/>
                      <a:r>
                        <a:rPr lang="es-MX" sz="1800" u="none" strike="noStrike" dirty="0" smtClean="0">
                          <a:latin typeface="+mj-lt"/>
                        </a:rPr>
                        <a:t>11. Restaurantes </a:t>
                      </a:r>
                      <a:r>
                        <a:rPr lang="es-MX" sz="1800" u="none" strike="noStrike" dirty="0">
                          <a:latin typeface="+mj-lt"/>
                        </a:rPr>
                        <a:t>y hoteles </a:t>
                      </a:r>
                      <a:endParaRPr lang="es-MX" sz="18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77988" marR="5502" marT="733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9.65</a:t>
                      </a:r>
                    </a:p>
                  </a:txBody>
                  <a:tcPr marL="0" marR="103983" marT="733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8.62</a:t>
                      </a:r>
                      <a:endParaRPr lang="es-MX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799" marR="77988" marT="10398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9.11</a:t>
                      </a:r>
                      <a:endParaRPr lang="es-MX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799" marR="77988" marT="10398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7.06</a:t>
                      </a:r>
                      <a:endParaRPr lang="es-MX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799" marR="77988" marT="10398" marB="0" anchor="ctr"/>
                </a:tc>
              </a:tr>
              <a:tr h="283502">
                <a:tc>
                  <a:txBody>
                    <a:bodyPr/>
                    <a:lstStyle/>
                    <a:p>
                      <a:pPr algn="l" fontAlgn="b"/>
                      <a:r>
                        <a:rPr lang="es-MX" sz="1800" u="none" strike="noStrike" dirty="0" smtClean="0">
                          <a:latin typeface="+mj-lt"/>
                        </a:rPr>
                        <a:t>12. Bienes </a:t>
                      </a:r>
                      <a:r>
                        <a:rPr lang="es-MX" sz="1800" u="none" strike="noStrike" dirty="0">
                          <a:latin typeface="+mj-lt"/>
                        </a:rPr>
                        <a:t>y servicios diversos</a:t>
                      </a:r>
                      <a:endParaRPr lang="es-MX" sz="18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77988" marR="5502" marT="733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6.46</a:t>
                      </a:r>
                    </a:p>
                  </a:txBody>
                  <a:tcPr marL="0" marR="103983" marT="733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5.31</a:t>
                      </a:r>
                      <a:endParaRPr lang="es-MX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799" marR="77988" marT="10398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5.24</a:t>
                      </a:r>
                      <a:endParaRPr lang="es-MX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799" marR="77988" marT="10398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5.52</a:t>
                      </a:r>
                      <a:endParaRPr lang="es-MX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799" marR="77988" marT="10398" marB="0" anchor="ctr"/>
                </a:tc>
              </a:tr>
              <a:tr h="283502">
                <a:tc>
                  <a:txBody>
                    <a:bodyPr/>
                    <a:lstStyle/>
                    <a:p>
                      <a:pPr algn="l" fontAlgn="b"/>
                      <a:r>
                        <a:rPr lang="es-MX" sz="1800" b="1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Total</a:t>
                      </a:r>
                      <a:endParaRPr lang="es-MX" sz="1800" b="1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77988" marR="5502" marT="733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800" b="1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100.00</a:t>
                      </a:r>
                      <a:endParaRPr lang="es-MX" sz="1800" b="1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7799" marR="77988" marT="10398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800" b="1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100.00</a:t>
                      </a:r>
                      <a:endParaRPr lang="es-MX" sz="1800" b="1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7799" marR="77988" marT="10398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800" b="1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100.00</a:t>
                      </a:r>
                      <a:endParaRPr lang="es-MX" sz="1800" b="1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7799" marR="77988" marT="10398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800" b="1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100.00</a:t>
                      </a:r>
                      <a:endParaRPr lang="es-MX" sz="1800" b="1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7799" marR="77988" marT="10398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61525" y="1484784"/>
            <a:ext cx="982083" cy="1080120"/>
          </a:xfrm>
        </p:spPr>
        <p:txBody>
          <a:bodyPr>
            <a:normAutofit/>
          </a:bodyPr>
          <a:lstStyle/>
          <a:p>
            <a:pPr lvl="0"/>
            <a:r>
              <a:rPr lang="es-MX" sz="27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3. </a:t>
            </a:r>
          </a:p>
        </p:txBody>
      </p:sp>
      <p:sp>
        <p:nvSpPr>
          <p:cNvPr id="5" name="4 Llamada de flecha hacia abajo"/>
          <p:cNvSpPr/>
          <p:nvPr/>
        </p:nvSpPr>
        <p:spPr>
          <a:xfrm>
            <a:off x="800201" y="1484784"/>
            <a:ext cx="2916324" cy="2016224"/>
          </a:xfrm>
          <a:prstGeom prst="downArrowCallout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1700" b="1" dirty="0" smtClean="0">
                <a:solidFill>
                  <a:schemeClr val="bg1"/>
                </a:solidFill>
                <a:latin typeface="Helvetica" pitchFamily="34" charset="0"/>
                <a:ea typeface="Verdana" pitchFamily="34" charset="0"/>
                <a:cs typeface="Helvetica" pitchFamily="34" charset="0"/>
              </a:rPr>
              <a:t>DEFINICIÓN DEL PERÍODO CONTRA EL CUAL SE COMPARARÁN LOS PRECIOS</a:t>
            </a:r>
            <a:endParaRPr lang="es-MX" sz="1700" b="1" dirty="0">
              <a:solidFill>
                <a:schemeClr val="bg1"/>
              </a:solidFill>
            </a:endParaRPr>
          </a:p>
        </p:txBody>
      </p:sp>
      <p:sp>
        <p:nvSpPr>
          <p:cNvPr id="6" name="5 Rectángulo redondeado"/>
          <p:cNvSpPr/>
          <p:nvPr/>
        </p:nvSpPr>
        <p:spPr>
          <a:xfrm>
            <a:off x="525861" y="3669853"/>
            <a:ext cx="3465005" cy="165618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s-MX" sz="2300" dirty="0">
                <a:solidFill>
                  <a:schemeClr val="tx1"/>
                </a:solidFill>
                <a:latin typeface="Helvetica" pitchFamily="34" charset="0"/>
                <a:cs typeface="Helvetica" pitchFamily="34" charset="0"/>
              </a:rPr>
              <a:t>Análisis del factor estacional </a:t>
            </a:r>
            <a:endParaRPr lang="es-MX" sz="2300" dirty="0" smtClean="0">
              <a:solidFill>
                <a:schemeClr val="tx1"/>
              </a:solidFill>
              <a:latin typeface="Helvetica" pitchFamily="34" charset="0"/>
              <a:cs typeface="Helvetica" pitchFamily="34" charset="0"/>
            </a:endParaRPr>
          </a:p>
          <a:p>
            <a:pPr lvl="0" algn="ctr"/>
            <a:r>
              <a:rPr lang="es-MX" sz="2300" dirty="0" smtClean="0">
                <a:solidFill>
                  <a:schemeClr val="tx1"/>
                </a:solidFill>
                <a:latin typeface="Helvetica" pitchFamily="34" charset="0"/>
                <a:cs typeface="Helvetica" pitchFamily="34" charset="0"/>
              </a:rPr>
              <a:t>de </a:t>
            </a:r>
            <a:r>
              <a:rPr lang="es-MX" sz="2300" dirty="0">
                <a:solidFill>
                  <a:schemeClr val="tx1"/>
                </a:solidFill>
                <a:latin typeface="Helvetica" pitchFamily="34" charset="0"/>
                <a:cs typeface="Helvetica" pitchFamily="34" charset="0"/>
              </a:rPr>
              <a:t>1993 a 2014 </a:t>
            </a:r>
          </a:p>
        </p:txBody>
      </p:sp>
      <p:pic>
        <p:nvPicPr>
          <p:cNvPr id="7" name="Marcador de contenido 5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5414" t="5625" r="4600" b="7957"/>
          <a:stretch/>
        </p:blipFill>
        <p:spPr>
          <a:xfrm>
            <a:off x="4283968" y="1340768"/>
            <a:ext cx="4356484" cy="4538005"/>
          </a:xfrm>
        </p:spPr>
      </p:pic>
      <p:sp>
        <p:nvSpPr>
          <p:cNvPr id="8" name="7 Rectángulo"/>
          <p:cNvSpPr/>
          <p:nvPr/>
        </p:nvSpPr>
        <p:spPr>
          <a:xfrm>
            <a:off x="4283968" y="980728"/>
            <a:ext cx="43564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000" b="1" dirty="0"/>
              <a:t>Análisis </a:t>
            </a:r>
            <a:r>
              <a:rPr lang="es-MX" sz="2000" b="1" dirty="0" smtClean="0"/>
              <a:t>trimestral</a:t>
            </a:r>
            <a:endParaRPr lang="es-MX" sz="2000" dirty="0"/>
          </a:p>
        </p:txBody>
      </p:sp>
      <p:sp>
        <p:nvSpPr>
          <p:cNvPr id="9" name="8 Elipse"/>
          <p:cNvSpPr/>
          <p:nvPr/>
        </p:nvSpPr>
        <p:spPr>
          <a:xfrm>
            <a:off x="6624228" y="3789040"/>
            <a:ext cx="756084" cy="648072"/>
          </a:xfrm>
          <a:prstGeom prst="ellipse">
            <a:avLst/>
          </a:prstGeom>
          <a:noFill/>
          <a:ln>
            <a:prstDash val="sysDot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 sz="1350" dirty="0"/>
          </a:p>
        </p:txBody>
      </p:sp>
      <p:sp>
        <p:nvSpPr>
          <p:cNvPr id="10" name="1 Título"/>
          <p:cNvSpPr txBox="1">
            <a:spLocks/>
          </p:cNvSpPr>
          <p:nvPr/>
        </p:nvSpPr>
        <p:spPr>
          <a:xfrm>
            <a:off x="467544" y="0"/>
            <a:ext cx="8229600" cy="1143000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002060"/>
                </a:solidFill>
                <a:latin typeface="Helvetica" pitchFamily="34" charset="0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s-MX" sz="3200" b="1" dirty="0" smtClean="0">
                <a:solidFill>
                  <a:schemeClr val="accent1">
                    <a:lumMod val="50000"/>
                  </a:schemeClr>
                </a:solidFill>
              </a:rPr>
              <a:t>Cambio de Año Base del INPC 2016</a:t>
            </a:r>
            <a:endParaRPr lang="es-MX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6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t="5829" b="5829"/>
          <a:stretch/>
        </p:blipFill>
        <p:spPr>
          <a:xfrm>
            <a:off x="107504" y="2053795"/>
            <a:ext cx="4355976" cy="3679461"/>
          </a:xfrm>
        </p:spPr>
      </p:pic>
      <p:sp>
        <p:nvSpPr>
          <p:cNvPr id="5" name="5 Elipse"/>
          <p:cNvSpPr/>
          <p:nvPr/>
        </p:nvSpPr>
        <p:spPr>
          <a:xfrm>
            <a:off x="2411760" y="3332989"/>
            <a:ext cx="936104" cy="864096"/>
          </a:xfrm>
          <a:prstGeom prst="ellipse">
            <a:avLst/>
          </a:prstGeom>
          <a:noFill/>
          <a:ln>
            <a:prstDash val="sysDot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 sz="1350" dirty="0"/>
          </a:p>
        </p:txBody>
      </p:sp>
      <p:pic>
        <p:nvPicPr>
          <p:cNvPr id="6" name="11 Imagen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2053795"/>
            <a:ext cx="4108558" cy="3679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5 Elipse"/>
          <p:cNvSpPr/>
          <p:nvPr/>
        </p:nvSpPr>
        <p:spPr>
          <a:xfrm>
            <a:off x="6734406" y="3397944"/>
            <a:ext cx="1134126" cy="480053"/>
          </a:xfrm>
          <a:prstGeom prst="ellipse">
            <a:avLst/>
          </a:prstGeom>
          <a:noFill/>
          <a:ln>
            <a:prstDash val="sysDot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 sz="1350" dirty="0"/>
          </a:p>
        </p:txBody>
      </p:sp>
      <p:sp>
        <p:nvSpPr>
          <p:cNvPr id="8" name="1 Título"/>
          <p:cNvSpPr txBox="1">
            <a:spLocks/>
          </p:cNvSpPr>
          <p:nvPr/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002060"/>
                </a:solidFill>
                <a:latin typeface="Helvetica" pitchFamily="34" charset="0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s-MX" sz="3200" b="1" dirty="0" smtClean="0">
                <a:solidFill>
                  <a:schemeClr val="accent1">
                    <a:lumMod val="50000"/>
                  </a:schemeClr>
                </a:solidFill>
              </a:rPr>
              <a:t>Cambio de Año Base del INPC 2016</a:t>
            </a:r>
            <a:endParaRPr lang="es-MX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9 Rectángulo"/>
          <p:cNvSpPr/>
          <p:nvPr/>
        </p:nvSpPr>
        <p:spPr>
          <a:xfrm>
            <a:off x="106996" y="1537264"/>
            <a:ext cx="435648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200" b="1" dirty="0"/>
              <a:t>Análisis</a:t>
            </a:r>
            <a:r>
              <a:rPr lang="es-MX" sz="2000" b="1" dirty="0"/>
              <a:t> </a:t>
            </a:r>
            <a:r>
              <a:rPr lang="es-MX" sz="2000" b="1" dirty="0" smtClean="0"/>
              <a:t>mensual</a:t>
            </a:r>
            <a:endParaRPr lang="es-MX" sz="2000" dirty="0"/>
          </a:p>
        </p:txBody>
      </p:sp>
      <p:sp>
        <p:nvSpPr>
          <p:cNvPr id="10" name="9 Rectángulo"/>
          <p:cNvSpPr/>
          <p:nvPr/>
        </p:nvSpPr>
        <p:spPr>
          <a:xfrm>
            <a:off x="4520045" y="1537264"/>
            <a:ext cx="4356484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200" b="1" dirty="0"/>
              <a:t>Análisis </a:t>
            </a:r>
            <a:r>
              <a:rPr lang="es-MX" sz="2200" b="1" dirty="0" smtClean="0"/>
              <a:t>mensual por componente</a:t>
            </a:r>
            <a:endParaRPr lang="es-MX" sz="22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1143000" y="1340768"/>
            <a:ext cx="763842" cy="936104"/>
          </a:xfrm>
        </p:spPr>
        <p:txBody>
          <a:bodyPr>
            <a:normAutofit/>
          </a:bodyPr>
          <a:lstStyle/>
          <a:p>
            <a:r>
              <a:rPr lang="es-MX" sz="2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4.</a:t>
            </a:r>
            <a:endParaRPr lang="es-MX" sz="27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4 Llamada de flecha hacia abajo"/>
          <p:cNvSpPr/>
          <p:nvPr/>
        </p:nvSpPr>
        <p:spPr>
          <a:xfrm>
            <a:off x="1817694" y="1340768"/>
            <a:ext cx="5724636" cy="1553989"/>
          </a:xfrm>
          <a:prstGeom prst="downArrowCallout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s-MX" sz="2000" b="1" dirty="0" smtClean="0">
                <a:solidFill>
                  <a:schemeClr val="bg1"/>
                </a:solidFill>
                <a:latin typeface="Helvetica" pitchFamily="34" charset="0"/>
                <a:ea typeface="Verdana" pitchFamily="34" charset="0"/>
                <a:cs typeface="Helvetica" pitchFamily="34" charset="0"/>
              </a:rPr>
              <a:t>INTRODUCCIÓN DEL NUEVO DISEÑO ESTADÍSTICO   </a:t>
            </a:r>
            <a:endParaRPr lang="es-MX" sz="2000" b="1" dirty="0">
              <a:solidFill>
                <a:schemeClr val="bg1"/>
              </a:solidFill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002060"/>
                </a:solidFill>
                <a:latin typeface="Helvetica" pitchFamily="34" charset="0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s-MX" sz="3200" b="1" dirty="0" smtClean="0">
                <a:solidFill>
                  <a:schemeClr val="accent1">
                    <a:lumMod val="50000"/>
                  </a:schemeClr>
                </a:solidFill>
              </a:rPr>
              <a:t>Cambio de Año Base del INPC 2016</a:t>
            </a:r>
            <a:endParaRPr lang="es-MX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20 CuadroTexto"/>
          <p:cNvSpPr txBox="1"/>
          <p:nvPr/>
        </p:nvSpPr>
        <p:spPr>
          <a:xfrm>
            <a:off x="1413030" y="5220489"/>
            <a:ext cx="63993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36947" indent="-336947"/>
            <a:r>
              <a:rPr lang="es-MX" sz="2000" b="1" dirty="0">
                <a:solidFill>
                  <a:schemeClr val="accent1">
                    <a:lumMod val="75000"/>
                  </a:schemeClr>
                </a:solidFill>
                <a:latin typeface="Helvetica" pitchFamily="34" charset="0"/>
                <a:cs typeface="Helvetica" pitchFamily="34" charset="0"/>
              </a:rPr>
              <a:t>**	</a:t>
            </a:r>
            <a:r>
              <a:rPr lang="es-MX" sz="1200" b="1" dirty="0">
                <a:solidFill>
                  <a:schemeClr val="accent1">
                    <a:lumMod val="75000"/>
                  </a:schemeClr>
                </a:solidFill>
                <a:latin typeface="Helvetica" pitchFamily="34" charset="0"/>
                <a:cs typeface="Helvetica" pitchFamily="34" charset="0"/>
              </a:rPr>
              <a:t>3 Genéricos Marco de </a:t>
            </a:r>
            <a:r>
              <a:rPr lang="es-MX" sz="1200" b="1" dirty="0" smtClean="0">
                <a:solidFill>
                  <a:schemeClr val="accent1">
                    <a:lumMod val="75000"/>
                  </a:schemeClr>
                </a:solidFill>
                <a:latin typeface="Helvetica" pitchFamily="34" charset="0"/>
                <a:cs typeface="Helvetica" pitchFamily="34" charset="0"/>
              </a:rPr>
              <a:t>viviendas </a:t>
            </a:r>
            <a:endParaRPr lang="es-MX" sz="1200" b="1" dirty="0">
              <a:solidFill>
                <a:schemeClr val="accent1">
                  <a:lumMod val="75000"/>
                </a:schemeClr>
              </a:solidFill>
              <a:latin typeface="Helvetica" pitchFamily="34" charset="0"/>
              <a:cs typeface="Helvetica" pitchFamily="34" charset="0"/>
            </a:endParaRPr>
          </a:p>
          <a:p>
            <a:pPr>
              <a:tabLst>
                <a:tab pos="336947" algn="l"/>
              </a:tabLst>
            </a:pPr>
            <a:r>
              <a:rPr lang="es-MX" sz="1200" b="1" dirty="0">
                <a:solidFill>
                  <a:schemeClr val="accent1">
                    <a:lumMod val="75000"/>
                  </a:schemeClr>
                </a:solidFill>
                <a:latin typeface="Helvetica" pitchFamily="34" charset="0"/>
                <a:cs typeface="Helvetica" pitchFamily="34" charset="0"/>
              </a:rPr>
              <a:t>	</a:t>
            </a:r>
            <a:r>
              <a:rPr lang="es-MX" sz="1200" b="1" dirty="0" smtClean="0">
                <a:solidFill>
                  <a:schemeClr val="accent1">
                    <a:lumMod val="75000"/>
                  </a:schemeClr>
                </a:solidFill>
                <a:latin typeface="Helvetica" pitchFamily="34" charset="0"/>
                <a:cs typeface="Helvetica" pitchFamily="34" charset="0"/>
              </a:rPr>
              <a:t>1 Genérico </a:t>
            </a:r>
            <a:r>
              <a:rPr lang="es-MX" sz="1200" b="1" dirty="0">
                <a:solidFill>
                  <a:schemeClr val="accent1">
                    <a:lumMod val="75000"/>
                  </a:schemeClr>
                </a:solidFill>
                <a:latin typeface="Helvetica" pitchFamily="34" charset="0"/>
                <a:cs typeface="Helvetica" pitchFamily="34" charset="0"/>
              </a:rPr>
              <a:t>Marco fuera de los Censos económicos 2014</a:t>
            </a:r>
          </a:p>
        </p:txBody>
      </p:sp>
      <p:sp>
        <p:nvSpPr>
          <p:cNvPr id="8" name="21 Rectángulo"/>
          <p:cNvSpPr/>
          <p:nvPr/>
        </p:nvSpPr>
        <p:spPr>
          <a:xfrm>
            <a:off x="1118204" y="2866860"/>
            <a:ext cx="5778642" cy="341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  <a:cs typeface="Helvetica" pitchFamily="34" charset="0"/>
              </a:rPr>
              <a:t>Conformación del Marco a partir del RENEM  </a:t>
            </a:r>
          </a:p>
        </p:txBody>
      </p:sp>
      <p:graphicFrame>
        <p:nvGraphicFramePr>
          <p:cNvPr id="9" name="28 Diagrama"/>
          <p:cNvGraphicFramePr/>
          <p:nvPr>
            <p:extLst>
              <p:ext uri="{D42A27DB-BD31-4B8C-83A1-F6EECF244321}">
                <p14:modId xmlns="" xmlns:p14="http://schemas.microsoft.com/office/powerpoint/2010/main" val="229797174"/>
              </p:ext>
            </p:extLst>
          </p:nvPr>
        </p:nvGraphicFramePr>
        <p:xfrm>
          <a:off x="3113838" y="3442335"/>
          <a:ext cx="5418602" cy="1440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32 Rectángulo"/>
          <p:cNvSpPr/>
          <p:nvPr/>
        </p:nvSpPr>
        <p:spPr>
          <a:xfrm>
            <a:off x="1187625" y="3356992"/>
            <a:ext cx="1328050" cy="1813535"/>
          </a:xfrm>
          <a:prstGeom prst="rect">
            <a:avLst/>
          </a:prstGeom>
          <a:ln>
            <a:noFill/>
          </a:ln>
          <a:scene3d>
            <a:camera prst="orthographicFront"/>
            <a:lightRig rig="flat" dir="t"/>
          </a:scene3d>
          <a:sp3d>
            <a:bevelT w="13335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spcFirstLastPara="0" vert="horz" wrap="square" lIns="28575" tIns="28575" rIns="28575" bIns="28575" numCol="1" spcCol="1270" anchor="ctr" anchorCtr="0">
            <a:noAutofit/>
          </a:bodyPr>
          <a:lstStyle/>
          <a:p>
            <a:pPr algn="ctr"/>
            <a:r>
              <a:rPr lang="es-MX" sz="2000" b="1" dirty="0">
                <a:solidFill>
                  <a:schemeClr val="accent1">
                    <a:lumMod val="75000"/>
                  </a:schemeClr>
                </a:solidFill>
                <a:latin typeface="Helvetica" pitchFamily="34" charset="0"/>
                <a:cs typeface="Helvetica" pitchFamily="34" charset="0"/>
              </a:rPr>
              <a:t>Marco </a:t>
            </a:r>
          </a:p>
          <a:p>
            <a:pPr algn="ctr"/>
            <a:r>
              <a:rPr lang="es-MX" sz="2000" b="1" dirty="0">
                <a:solidFill>
                  <a:schemeClr val="accent1">
                    <a:lumMod val="75000"/>
                  </a:schemeClr>
                </a:solidFill>
                <a:latin typeface="Helvetica" pitchFamily="34" charset="0"/>
                <a:cs typeface="Helvetica" pitchFamily="34" charset="0"/>
              </a:rPr>
              <a:t>muestral </a:t>
            </a:r>
          </a:p>
        </p:txBody>
      </p:sp>
      <p:sp>
        <p:nvSpPr>
          <p:cNvPr id="11" name="33 Igual que"/>
          <p:cNvSpPr/>
          <p:nvPr/>
        </p:nvSpPr>
        <p:spPr>
          <a:xfrm>
            <a:off x="2519772" y="3760948"/>
            <a:ext cx="484254" cy="468368"/>
          </a:xfrm>
          <a:prstGeom prst="mathEqual">
            <a:avLst/>
          </a:prstGeom>
          <a:ln>
            <a:noFill/>
          </a:ln>
          <a:scene3d>
            <a:camera prst="orthographicFront"/>
            <a:lightRig rig="fla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spcFirstLastPara="0" vert="horz" wrap="square" lIns="28575" tIns="28575" rIns="28575" bIns="28575" numCol="1" spcCol="1270" anchor="ctr" anchorCtr="0">
            <a:noAutofit/>
          </a:bodyPr>
          <a:lstStyle/>
          <a:p>
            <a:pPr algn="ctr"/>
            <a:endParaRPr lang="es-MX" sz="1500" b="1" dirty="0">
              <a:solidFill>
                <a:schemeClr val="accent1">
                  <a:lumMod val="75000"/>
                </a:schemeClr>
              </a:solidFill>
              <a:latin typeface="Helvetica" pitchFamily="34" charset="0"/>
              <a:cs typeface="Helvetic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3563888" y="5733256"/>
            <a:ext cx="1800200" cy="1124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1350" dirty="0">
              <a:latin typeface="Helvetica" pitchFamily="34" charset="0"/>
              <a:cs typeface="Helvetica" pitchFamily="34" charset="0"/>
            </a:endParaRPr>
          </a:p>
        </p:txBody>
      </p:sp>
      <p:graphicFrame>
        <p:nvGraphicFramePr>
          <p:cNvPr id="5" name="4 Diagrama"/>
          <p:cNvGraphicFramePr/>
          <p:nvPr>
            <p:extLst>
              <p:ext uri="{D42A27DB-BD31-4B8C-83A1-F6EECF244321}">
                <p14:modId xmlns="" xmlns:p14="http://schemas.microsoft.com/office/powerpoint/2010/main" val="2110854868"/>
              </p:ext>
            </p:extLst>
          </p:nvPr>
        </p:nvGraphicFramePr>
        <p:xfrm>
          <a:off x="2897814" y="836712"/>
          <a:ext cx="6066674" cy="3744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7" name="41 Grupo"/>
          <p:cNvGrpSpPr/>
          <p:nvPr/>
        </p:nvGrpSpPr>
        <p:grpSpPr>
          <a:xfrm>
            <a:off x="251520" y="693813"/>
            <a:ext cx="1424036" cy="646955"/>
            <a:chOff x="0" y="-568796"/>
            <a:chExt cx="1898714" cy="3096344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9" name="8 Rectángulo redondeado"/>
            <p:cNvSpPr/>
            <p:nvPr/>
          </p:nvSpPr>
          <p:spPr>
            <a:xfrm>
              <a:off x="0" y="-568796"/>
              <a:ext cx="1898714" cy="3096344"/>
            </a:xfrm>
            <a:prstGeom prst="roundRect">
              <a:avLst>
                <a:gd name="adj" fmla="val 10000"/>
              </a:avLst>
            </a:prstGeom>
            <a:sp3d contourW="19050" prstMaterial="metal">
              <a:bevelT w="88900" h="203200"/>
              <a:bevelB w="165100" h="254000"/>
            </a:sp3d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</p:sp>
        <p:sp>
          <p:nvSpPr>
            <p:cNvPr id="10" name="9 Rectángulo"/>
            <p:cNvSpPr/>
            <p:nvPr/>
          </p:nvSpPr>
          <p:spPr>
            <a:xfrm>
              <a:off x="0" y="-352772"/>
              <a:ext cx="1816606" cy="247922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1400" b="1" dirty="0">
                  <a:solidFill>
                    <a:schemeClr val="tx1"/>
                  </a:solidFill>
                  <a:latin typeface="Helvetica" pitchFamily="34" charset="0"/>
                  <a:ea typeface="Verdana" pitchFamily="34" charset="0"/>
                  <a:cs typeface="Helvetica" pitchFamily="34" charset="0"/>
                </a:rPr>
                <a:t>Esquema de  muestreo</a:t>
              </a:r>
              <a:r>
                <a:rPr lang="es-MX" sz="1400" b="1" dirty="0" smtClean="0">
                  <a:solidFill>
                    <a:schemeClr val="tx1"/>
                  </a:solidFill>
                  <a:latin typeface="Helvetica" pitchFamily="34" charset="0"/>
                  <a:ea typeface="Verdana" pitchFamily="34" charset="0"/>
                  <a:cs typeface="Helvetica" pitchFamily="34" charset="0"/>
                </a:rPr>
                <a:t>:</a:t>
              </a:r>
              <a:endParaRPr lang="es-MX" sz="1400" b="1" dirty="0">
                <a:solidFill>
                  <a:schemeClr val="tx1"/>
                </a:solidFill>
                <a:latin typeface="Helvetica" pitchFamily="34" charset="0"/>
                <a:ea typeface="Verdana" pitchFamily="34" charset="0"/>
                <a:cs typeface="Helvetica" pitchFamily="34" charset="0"/>
              </a:endParaRPr>
            </a:p>
          </p:txBody>
        </p:sp>
      </p:grpSp>
      <p:sp>
        <p:nvSpPr>
          <p:cNvPr id="11" name="10 CuadroTexto"/>
          <p:cNvSpPr txBox="1"/>
          <p:nvPr/>
        </p:nvSpPr>
        <p:spPr>
          <a:xfrm>
            <a:off x="4626006" y="5118285"/>
            <a:ext cx="2646294" cy="64633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b="1" dirty="0">
                <a:solidFill>
                  <a:schemeClr val="accent1">
                    <a:lumMod val="75000"/>
                  </a:schemeClr>
                </a:solidFill>
                <a:latin typeface="Helvetica" pitchFamily="34" charset="0"/>
                <a:cs typeface="Helvetica" pitchFamily="34" charset="0"/>
              </a:rPr>
              <a:t>Total </a:t>
            </a:r>
            <a:r>
              <a:rPr lang="es-MX" b="1" dirty="0" smtClean="0">
                <a:solidFill>
                  <a:schemeClr val="accent1">
                    <a:lumMod val="75000"/>
                  </a:schemeClr>
                </a:solidFill>
                <a:latin typeface="Helvetica" pitchFamily="34" charset="0"/>
                <a:cs typeface="Helvetica" pitchFamily="34" charset="0"/>
              </a:rPr>
              <a:t>18 641 </a:t>
            </a:r>
            <a:r>
              <a:rPr lang="es-MX" b="1" dirty="0">
                <a:solidFill>
                  <a:schemeClr val="accent1">
                    <a:lumMod val="75000"/>
                  </a:schemeClr>
                </a:solidFill>
                <a:latin typeface="Helvetica" pitchFamily="34" charset="0"/>
                <a:cs typeface="Helvetica" pitchFamily="34" charset="0"/>
              </a:rPr>
              <a:t>unidades </a:t>
            </a:r>
            <a:r>
              <a:rPr lang="es-MX" b="1" dirty="0" smtClean="0">
                <a:solidFill>
                  <a:schemeClr val="accent1">
                    <a:lumMod val="75000"/>
                  </a:schemeClr>
                </a:solidFill>
                <a:latin typeface="Helvetica" pitchFamily="34" charset="0"/>
                <a:cs typeface="Helvetica" pitchFamily="34" charset="0"/>
              </a:rPr>
              <a:t>económicas**   </a:t>
            </a:r>
            <a:endParaRPr lang="es-MX" b="1" dirty="0">
              <a:solidFill>
                <a:schemeClr val="accent1">
                  <a:lumMod val="75000"/>
                </a:schemeClr>
              </a:solidFill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12" name="11 Llamada de flecha a la derecha"/>
          <p:cNvSpPr/>
          <p:nvPr/>
        </p:nvSpPr>
        <p:spPr>
          <a:xfrm>
            <a:off x="1709682" y="4365104"/>
            <a:ext cx="2916324" cy="2232248"/>
          </a:xfrm>
          <a:prstGeom prst="rightArrowCallou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400" b="1" dirty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Distribución de la muestra:</a:t>
            </a:r>
          </a:p>
          <a:p>
            <a:pPr marL="342900" indent="-271463">
              <a:buFont typeface="Wingdings" pitchFamily="2" charset="2"/>
              <a:buChar char="q"/>
            </a:pPr>
            <a:r>
              <a:rPr lang="es-MX" sz="1400" b="1" dirty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Genérico </a:t>
            </a:r>
          </a:p>
          <a:p>
            <a:pPr marL="342900" indent="-271463">
              <a:buFont typeface="Wingdings" pitchFamily="2" charset="2"/>
              <a:buChar char="q"/>
            </a:pPr>
            <a:r>
              <a:rPr lang="es-MX" sz="1400" b="1" dirty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Entidad Federativa</a:t>
            </a:r>
          </a:p>
          <a:p>
            <a:pPr marL="342900" indent="-271463">
              <a:buFont typeface="Wingdings" pitchFamily="2" charset="2"/>
              <a:buChar char="q"/>
            </a:pPr>
            <a:r>
              <a:rPr lang="es-MX" sz="1400" b="1" dirty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Tipo de establecimiento (Lugar de compra)  </a:t>
            </a:r>
            <a:endParaRPr lang="es-MX" sz="1400" dirty="0">
              <a:solidFill>
                <a:schemeClr val="bg1"/>
              </a:solidFill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13" name="12 Rectángulo"/>
          <p:cNvSpPr/>
          <p:nvPr/>
        </p:nvSpPr>
        <p:spPr>
          <a:xfrm>
            <a:off x="1043608" y="188640"/>
            <a:ext cx="7920880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3200" b="1" dirty="0">
                <a:solidFill>
                  <a:schemeClr val="accent1">
                    <a:lumMod val="75000"/>
                  </a:schemeClr>
                </a:solidFill>
                <a:latin typeface="Helvetica" pitchFamily="34" charset="0"/>
                <a:cs typeface="Helvetica" pitchFamily="34" charset="0"/>
              </a:rPr>
              <a:t>Tamaño y selección de la muestra</a:t>
            </a:r>
          </a:p>
        </p:txBody>
      </p:sp>
      <p:sp>
        <p:nvSpPr>
          <p:cNvPr id="14" name="13 Rectángulo"/>
          <p:cNvSpPr/>
          <p:nvPr/>
        </p:nvSpPr>
        <p:spPr>
          <a:xfrm>
            <a:off x="6588224" y="3082897"/>
            <a:ext cx="1755576" cy="116955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36947" indent="-205979"/>
            <a:r>
              <a:rPr lang="es-MX" sz="1400" b="1" dirty="0" err="1">
                <a:solidFill>
                  <a:schemeClr val="accent1">
                    <a:lumMod val="75000"/>
                  </a:schemeClr>
                </a:solidFill>
                <a:latin typeface="Helvetica" pitchFamily="34" charset="0"/>
                <a:ea typeface="Verdana" pitchFamily="34" charset="0"/>
                <a:cs typeface="Helvetica" pitchFamily="34" charset="0"/>
              </a:rPr>
              <a:t>Polietápico</a:t>
            </a:r>
            <a:endParaRPr lang="es-MX" sz="1400" b="1" dirty="0">
              <a:solidFill>
                <a:schemeClr val="accent1">
                  <a:lumMod val="75000"/>
                </a:schemeClr>
              </a:solidFill>
              <a:latin typeface="Helvetica" pitchFamily="34" charset="0"/>
              <a:ea typeface="Verdana" pitchFamily="34" charset="0"/>
              <a:cs typeface="Helvetica" pitchFamily="34" charset="0"/>
            </a:endParaRPr>
          </a:p>
          <a:p>
            <a:pPr marL="336947" indent="-205979"/>
            <a:r>
              <a:rPr lang="es-MX" sz="1400" b="1" dirty="0">
                <a:solidFill>
                  <a:schemeClr val="accent1">
                    <a:lumMod val="75000"/>
                  </a:schemeClr>
                </a:solidFill>
                <a:latin typeface="Helvetica" pitchFamily="34" charset="0"/>
                <a:ea typeface="Verdana" pitchFamily="34" charset="0"/>
                <a:cs typeface="Helvetica" pitchFamily="34" charset="0"/>
              </a:rPr>
              <a:t>PPT-ingresos</a:t>
            </a:r>
            <a:endParaRPr lang="es-MX" sz="1400" b="1" dirty="0">
              <a:solidFill>
                <a:schemeClr val="accent1">
                  <a:lumMod val="75000"/>
                </a:schemeClr>
              </a:solidFill>
            </a:endParaRPr>
          </a:p>
          <a:p>
            <a:pPr marL="336947" indent="-205979">
              <a:buFont typeface="Wingdings" pitchFamily="2" charset="2"/>
              <a:buChar char="Ø"/>
            </a:pPr>
            <a:r>
              <a:rPr lang="es-MX" sz="1400" b="1" dirty="0" err="1" smtClean="0">
                <a:solidFill>
                  <a:schemeClr val="accent1">
                    <a:lumMod val="75000"/>
                  </a:schemeClr>
                </a:solidFill>
                <a:latin typeface="Helvetica" pitchFamily="34" charset="0"/>
                <a:ea typeface="Verdana" pitchFamily="34" charset="0"/>
                <a:cs typeface="Helvetica" pitchFamily="34" charset="0"/>
              </a:rPr>
              <a:t>AGEB’s</a:t>
            </a:r>
            <a:endParaRPr lang="es-MX" sz="1400" b="1" dirty="0">
              <a:solidFill>
                <a:schemeClr val="accent1">
                  <a:lumMod val="75000"/>
                </a:schemeClr>
              </a:solidFill>
            </a:endParaRPr>
          </a:p>
          <a:p>
            <a:pPr marL="336947" indent="-205979">
              <a:buFont typeface="Wingdings" pitchFamily="2" charset="2"/>
              <a:buChar char="Ø"/>
            </a:pPr>
            <a:r>
              <a:rPr lang="es-MX" sz="1400" b="1" dirty="0">
                <a:solidFill>
                  <a:schemeClr val="accent1">
                    <a:lumMod val="75000"/>
                  </a:schemeClr>
                </a:solidFill>
                <a:latin typeface="Helvetica" pitchFamily="34" charset="0"/>
                <a:ea typeface="Verdana" pitchFamily="34" charset="0"/>
                <a:cs typeface="Helvetica" pitchFamily="34" charset="0"/>
              </a:rPr>
              <a:t> Unidades económicas</a:t>
            </a:r>
            <a:endParaRPr lang="es-MX" sz="1400" dirty="0"/>
          </a:p>
        </p:txBody>
      </p:sp>
      <p:grpSp>
        <p:nvGrpSpPr>
          <p:cNvPr id="15" name="20 Grupo"/>
          <p:cNvGrpSpPr/>
          <p:nvPr/>
        </p:nvGrpSpPr>
        <p:grpSpPr>
          <a:xfrm>
            <a:off x="251520" y="1414107"/>
            <a:ext cx="2942375" cy="1510837"/>
            <a:chOff x="251520" y="1340768"/>
            <a:chExt cx="2376264" cy="3600400"/>
          </a:xfrm>
        </p:grpSpPr>
        <p:grpSp>
          <p:nvGrpSpPr>
            <p:cNvPr id="16" name="41 Grupo"/>
            <p:cNvGrpSpPr/>
            <p:nvPr/>
          </p:nvGrpSpPr>
          <p:grpSpPr>
            <a:xfrm>
              <a:off x="251520" y="1628800"/>
              <a:ext cx="1898714" cy="3096344"/>
              <a:chOff x="0" y="-568796"/>
              <a:chExt cx="1898714" cy="3096344"/>
            </a:xfr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</p:grpSpPr>
          <p:sp>
            <p:nvSpPr>
              <p:cNvPr id="18" name="8 Rectángulo redondeado"/>
              <p:cNvSpPr/>
              <p:nvPr/>
            </p:nvSpPr>
            <p:spPr>
              <a:xfrm>
                <a:off x="0" y="-568796"/>
                <a:ext cx="1898714" cy="3096344"/>
              </a:xfrm>
              <a:prstGeom prst="roundRect">
                <a:avLst>
                  <a:gd name="adj" fmla="val 10000"/>
                </a:avLst>
              </a:prstGeom>
              <a:sp3d contourW="19050" prstMaterial="metal">
                <a:bevelT w="88900" h="203200"/>
                <a:bevelB w="165100" h="254000"/>
              </a:sp3d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</p:sp>
          <p:sp>
            <p:nvSpPr>
              <p:cNvPr id="19" name="9 Rectángulo"/>
              <p:cNvSpPr/>
              <p:nvPr/>
            </p:nvSpPr>
            <p:spPr>
              <a:xfrm>
                <a:off x="0" y="-352772"/>
                <a:ext cx="1816606" cy="2479226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5720" tIns="45720" rIns="45720" bIns="45720" numCol="1" spcCol="1270" anchor="ctr" anchorCtr="0">
                <a:noAutofit/>
              </a:bodyPr>
              <a:lstStyle/>
              <a:p>
                <a:pPr algn="ctr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MX" sz="1400" b="1" dirty="0" smtClean="0">
                    <a:solidFill>
                      <a:schemeClr val="tx1"/>
                    </a:solidFill>
                    <a:latin typeface="Helvetica" pitchFamily="34" charset="0"/>
                    <a:ea typeface="Verdana" pitchFamily="34" charset="0"/>
                    <a:cs typeface="Helvetica" pitchFamily="34" charset="0"/>
                  </a:rPr>
                  <a:t>Probabilístico</a:t>
                </a:r>
                <a:endParaRPr lang="es-MX" sz="1400" b="1" dirty="0">
                  <a:solidFill>
                    <a:schemeClr val="tx1"/>
                  </a:solidFill>
                  <a:latin typeface="Helvetica" pitchFamily="34" charset="0"/>
                  <a:ea typeface="Verdana" pitchFamily="34" charset="0"/>
                  <a:cs typeface="Helvetica" pitchFamily="34" charset="0"/>
                </a:endParaRPr>
              </a:p>
              <a:p>
                <a:pPr algn="ctr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MX" sz="1400" b="1" dirty="0">
                    <a:latin typeface="Helvetica" pitchFamily="34" charset="0"/>
                    <a:ea typeface="Verdana" pitchFamily="34" charset="0"/>
                    <a:cs typeface="Helvetica" pitchFamily="34" charset="0"/>
                  </a:rPr>
                  <a:t>Nivel de confianza 95%</a:t>
                </a:r>
              </a:p>
              <a:p>
                <a:pPr algn="ctr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MX" sz="1400" b="1" dirty="0">
                    <a:latin typeface="Helvetica" pitchFamily="34" charset="0"/>
                    <a:ea typeface="Verdana" pitchFamily="34" charset="0"/>
                    <a:cs typeface="Helvetica" pitchFamily="34" charset="0"/>
                  </a:rPr>
                  <a:t>Error 3</a:t>
                </a:r>
                <a:r>
                  <a:rPr lang="es-MX" sz="1400" b="1" dirty="0" smtClean="0">
                    <a:latin typeface="Helvetica" pitchFamily="34" charset="0"/>
                    <a:ea typeface="Verdana" pitchFamily="34" charset="0"/>
                    <a:cs typeface="Helvetica" pitchFamily="34" charset="0"/>
                  </a:rPr>
                  <a:t>% </a:t>
                </a:r>
                <a:endParaRPr lang="es-MX" sz="1400" b="1" dirty="0">
                  <a:latin typeface="Helvetica" pitchFamily="34" charset="0"/>
                  <a:ea typeface="Verdana" pitchFamily="34" charset="0"/>
                  <a:cs typeface="Helvetica" pitchFamily="34" charset="0"/>
                </a:endParaRPr>
              </a:p>
              <a:p>
                <a:pPr algn="ctr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MX" sz="1400" b="1" dirty="0">
                    <a:latin typeface="Helvetica" pitchFamily="34" charset="0"/>
                    <a:ea typeface="Verdana" pitchFamily="34" charset="0"/>
                    <a:cs typeface="Helvetica" pitchFamily="34" charset="0"/>
                  </a:rPr>
                  <a:t>DEFF 2.5</a:t>
                </a:r>
              </a:p>
              <a:p>
                <a:pPr algn="ctr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MX" sz="1400" b="1" dirty="0">
                    <a:latin typeface="Helvetica" pitchFamily="34" charset="0"/>
                    <a:ea typeface="Verdana" pitchFamily="34" charset="0"/>
                    <a:cs typeface="Helvetica" pitchFamily="34" charset="0"/>
                  </a:rPr>
                  <a:t>TNR 15-25%</a:t>
                </a:r>
              </a:p>
            </p:txBody>
          </p:sp>
        </p:grpSp>
        <p:sp>
          <p:nvSpPr>
            <p:cNvPr id="17" name="7 Cheurón"/>
            <p:cNvSpPr/>
            <p:nvPr/>
          </p:nvSpPr>
          <p:spPr>
            <a:xfrm>
              <a:off x="2123728" y="1340768"/>
              <a:ext cx="504056" cy="3600400"/>
            </a:xfrm>
            <a:prstGeom prst="chevron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MX" sz="1350">
                <a:solidFill>
                  <a:schemeClr val="tx1"/>
                </a:solidFill>
                <a:latin typeface="Helvetica" pitchFamily="34" charset="0"/>
                <a:cs typeface="Helvetica" pitchFamily="34" charset="0"/>
              </a:endParaRPr>
            </a:p>
          </p:txBody>
        </p:sp>
      </p:grpSp>
      <p:grpSp>
        <p:nvGrpSpPr>
          <p:cNvPr id="21" name="41 Grupo"/>
          <p:cNvGrpSpPr/>
          <p:nvPr/>
        </p:nvGrpSpPr>
        <p:grpSpPr>
          <a:xfrm>
            <a:off x="251520" y="3030851"/>
            <a:ext cx="2318235" cy="1083000"/>
            <a:chOff x="0" y="-568796"/>
            <a:chExt cx="1898714" cy="3096344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23" name="8 Rectángulo redondeado"/>
            <p:cNvSpPr/>
            <p:nvPr/>
          </p:nvSpPr>
          <p:spPr>
            <a:xfrm>
              <a:off x="0" y="-568796"/>
              <a:ext cx="1898714" cy="3096344"/>
            </a:xfrm>
            <a:prstGeom prst="roundRect">
              <a:avLst>
                <a:gd name="adj" fmla="val 10000"/>
              </a:avLst>
            </a:prstGeom>
            <a:sp3d contourW="19050" prstMaterial="metal">
              <a:bevelT w="88900" h="203200"/>
              <a:bevelB w="165100" h="254000"/>
            </a:sp3d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</p:sp>
        <p:sp>
          <p:nvSpPr>
            <p:cNvPr id="24" name="9 Rectángulo"/>
            <p:cNvSpPr/>
            <p:nvPr/>
          </p:nvSpPr>
          <p:spPr>
            <a:xfrm>
              <a:off x="0" y="-352772"/>
              <a:ext cx="1816606" cy="247922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1400" b="1" dirty="0" smtClean="0">
                  <a:solidFill>
                    <a:schemeClr val="tx1"/>
                  </a:solidFill>
                  <a:latin typeface="Helvetica" pitchFamily="34" charset="0"/>
                  <a:ea typeface="Verdana" pitchFamily="34" charset="0"/>
                  <a:cs typeface="Helvetica" pitchFamily="34" charset="0"/>
                </a:rPr>
                <a:t>No Probabilístico</a:t>
              </a:r>
              <a:endParaRPr lang="es-MX" sz="1400" b="1" dirty="0">
                <a:solidFill>
                  <a:schemeClr val="tx1"/>
                </a:solidFill>
                <a:latin typeface="Helvetica" pitchFamily="34" charset="0"/>
                <a:ea typeface="Verdana" pitchFamily="34" charset="0"/>
                <a:cs typeface="Helvetica" pitchFamily="34" charset="0"/>
              </a:endParaRPr>
            </a:p>
            <a:p>
              <a:pPr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1400" b="1" dirty="0" smtClean="0">
                  <a:latin typeface="Helvetica" pitchFamily="34" charset="0"/>
                  <a:ea typeface="Verdana" pitchFamily="34" charset="0"/>
                  <a:cs typeface="Helvetica" pitchFamily="34" charset="0"/>
                </a:rPr>
                <a:t>14 genéricos</a:t>
              </a:r>
            </a:p>
            <a:p>
              <a:pPr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1400" b="1" dirty="0" smtClean="0">
                  <a:latin typeface="Helvetica" pitchFamily="34" charset="0"/>
                  <a:ea typeface="Verdana" pitchFamily="34" charset="0"/>
                  <a:cs typeface="Helvetica" pitchFamily="34" charset="0"/>
                </a:rPr>
                <a:t>Cobertura 90%</a:t>
              </a:r>
              <a:endParaRPr lang="es-MX" sz="1400" b="1" dirty="0">
                <a:latin typeface="Helvetica" pitchFamily="34" charset="0"/>
                <a:ea typeface="Verdana" pitchFamily="34" charset="0"/>
                <a:cs typeface="Helvetica" pitchFamily="34" charset="0"/>
              </a:endParaRPr>
            </a:p>
          </p:txBody>
        </p:sp>
      </p:grpSp>
      <p:sp>
        <p:nvSpPr>
          <p:cNvPr id="2" name="CuadroTexto 1"/>
          <p:cNvSpPr txBox="1"/>
          <p:nvPr/>
        </p:nvSpPr>
        <p:spPr>
          <a:xfrm>
            <a:off x="4890939" y="6241087"/>
            <a:ext cx="4073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>
                <a:solidFill>
                  <a:schemeClr val="tx2"/>
                </a:solidFill>
              </a:rPr>
              <a:t>*Incluye 149 productos a cotizar del diseño No Probabilístico</a:t>
            </a:r>
          </a:p>
          <a:p>
            <a:r>
              <a:rPr lang="es-MX" sz="1200" dirty="0" smtClean="0">
                <a:solidFill>
                  <a:schemeClr val="tx2"/>
                </a:solidFill>
              </a:rPr>
              <a:t>** Considera 125 </a:t>
            </a:r>
            <a:r>
              <a:rPr lang="es-MX" sz="1200" dirty="0" err="1" smtClean="0">
                <a:solidFill>
                  <a:schemeClr val="tx2"/>
                </a:solidFill>
              </a:rPr>
              <a:t>u.e</a:t>
            </a:r>
            <a:r>
              <a:rPr lang="es-MX" sz="1200" dirty="0" smtClean="0">
                <a:solidFill>
                  <a:schemeClr val="tx2"/>
                </a:solidFill>
              </a:rPr>
              <a:t> del Diseño No Probabilístico</a:t>
            </a:r>
            <a:endParaRPr lang="es-MX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</p:spPr>
        <p:txBody>
          <a:bodyPr>
            <a:normAutofit/>
          </a:bodyPr>
          <a:lstStyle/>
          <a:p>
            <a:r>
              <a:rPr lang="es-MX" sz="3200" b="1" dirty="0">
                <a:solidFill>
                  <a:schemeClr val="accent1">
                    <a:lumMod val="50000"/>
                  </a:schemeClr>
                </a:solidFill>
              </a:rPr>
              <a:t>Mejoras Adicionales</a:t>
            </a:r>
          </a:p>
        </p:txBody>
      </p:sp>
      <p:sp>
        <p:nvSpPr>
          <p:cNvPr id="5" name="4 Cheurón"/>
          <p:cNvSpPr/>
          <p:nvPr/>
        </p:nvSpPr>
        <p:spPr>
          <a:xfrm>
            <a:off x="251520" y="1412776"/>
            <a:ext cx="8640000" cy="648072"/>
          </a:xfrm>
          <a:prstGeom prst="chevron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s-MX" sz="2600" dirty="0"/>
              <a:t>Incorporación de </a:t>
            </a:r>
            <a:r>
              <a:rPr lang="es-MX" sz="2600" dirty="0" err="1" smtClean="0"/>
              <a:t>Meebox</a:t>
            </a:r>
            <a:r>
              <a:rPr lang="es-MX" sz="2600" dirty="0" smtClean="0"/>
              <a:t> en las cotizaciones. </a:t>
            </a:r>
            <a:endParaRPr lang="es-MX" sz="2600" dirty="0"/>
          </a:p>
        </p:txBody>
      </p:sp>
      <p:sp>
        <p:nvSpPr>
          <p:cNvPr id="6" name="5 Cheurón"/>
          <p:cNvSpPr/>
          <p:nvPr/>
        </p:nvSpPr>
        <p:spPr>
          <a:xfrm>
            <a:off x="251520" y="2294873"/>
            <a:ext cx="8640000" cy="648072"/>
          </a:xfrm>
          <a:prstGeom prst="chevro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MX" sz="2600" dirty="0"/>
              <a:t>Revisión de genéricos con tratamiento especial </a:t>
            </a:r>
            <a:r>
              <a:rPr lang="es-MX" sz="2600" dirty="0" smtClean="0"/>
              <a:t>de precios.</a:t>
            </a:r>
            <a:endParaRPr lang="es-MX" sz="2600" dirty="0"/>
          </a:p>
        </p:txBody>
      </p:sp>
      <p:sp>
        <p:nvSpPr>
          <p:cNvPr id="7" name="6 Cheurón"/>
          <p:cNvSpPr/>
          <p:nvPr/>
        </p:nvSpPr>
        <p:spPr>
          <a:xfrm>
            <a:off x="251520" y="4059068"/>
            <a:ext cx="8640000" cy="648072"/>
          </a:xfrm>
          <a:prstGeom prst="chevro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s-MX" sz="2600" dirty="0"/>
              <a:t>Análisis de productos de temporada.</a:t>
            </a:r>
          </a:p>
        </p:txBody>
      </p:sp>
      <p:sp>
        <p:nvSpPr>
          <p:cNvPr id="8" name="7 Cheurón"/>
          <p:cNvSpPr/>
          <p:nvPr/>
        </p:nvSpPr>
        <p:spPr>
          <a:xfrm>
            <a:off x="251520" y="4941168"/>
            <a:ext cx="8640000" cy="648072"/>
          </a:xfrm>
          <a:prstGeom prst="chevron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s-MX" sz="2600" dirty="0"/>
              <a:t>Actualización del sistema informático.</a:t>
            </a:r>
          </a:p>
        </p:txBody>
      </p:sp>
      <p:sp>
        <p:nvSpPr>
          <p:cNvPr id="9" name="8 Cheurón"/>
          <p:cNvSpPr/>
          <p:nvPr/>
        </p:nvSpPr>
        <p:spPr>
          <a:xfrm>
            <a:off x="251520" y="3176971"/>
            <a:ext cx="8640000" cy="648072"/>
          </a:xfrm>
          <a:prstGeom prst="chevron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MX" sz="2600" dirty="0"/>
              <a:t>Indicadores por Entidad Federativa.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2"/>
          <p:cNvGrpSpPr/>
          <p:nvPr/>
        </p:nvGrpSpPr>
        <p:grpSpPr>
          <a:xfrm>
            <a:off x="3834004" y="3438861"/>
            <a:ext cx="1439997" cy="1535953"/>
            <a:chOff x="3036174" y="2032003"/>
            <a:chExt cx="1439997" cy="1439997"/>
          </a:xfrm>
          <a:scene3d>
            <a:camera prst="orthographicFront"/>
            <a:lightRig rig="flat" dir="t"/>
          </a:scene3d>
        </p:grpSpPr>
        <p:sp>
          <p:nvSpPr>
            <p:cNvPr id="5" name="Rectángulo redondeado 15"/>
            <p:cNvSpPr/>
            <p:nvPr/>
          </p:nvSpPr>
          <p:spPr>
            <a:xfrm>
              <a:off x="3036174" y="2032003"/>
              <a:ext cx="1439997" cy="1439997"/>
            </a:xfrm>
            <a:prstGeom prst="round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Rectángulo 16"/>
            <p:cNvSpPr/>
            <p:nvPr/>
          </p:nvSpPr>
          <p:spPr>
            <a:xfrm>
              <a:off x="3106469" y="2102298"/>
              <a:ext cx="1299407" cy="1299407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3600" kern="1200" dirty="0" smtClean="0"/>
                <a:t>INPC</a:t>
              </a:r>
              <a:endParaRPr lang="es-MX" sz="3600" kern="1200" dirty="0"/>
            </a:p>
          </p:txBody>
        </p:sp>
      </p:grpSp>
      <p:grpSp>
        <p:nvGrpSpPr>
          <p:cNvPr id="7" name="Grupo 4"/>
          <p:cNvGrpSpPr/>
          <p:nvPr/>
        </p:nvGrpSpPr>
        <p:grpSpPr>
          <a:xfrm>
            <a:off x="3465001" y="692696"/>
            <a:ext cx="2178000" cy="1343958"/>
            <a:chOff x="3126249" y="-2935"/>
            <a:chExt cx="1259996" cy="1259996"/>
          </a:xfrm>
          <a:scene3d>
            <a:camera prst="orthographicFront"/>
            <a:lightRig rig="flat" dir="t"/>
          </a:scene3d>
        </p:grpSpPr>
        <p:sp>
          <p:nvSpPr>
            <p:cNvPr id="8" name="Rectángulo redondeado 13"/>
            <p:cNvSpPr/>
            <p:nvPr/>
          </p:nvSpPr>
          <p:spPr>
            <a:xfrm>
              <a:off x="3126249" y="-2935"/>
              <a:ext cx="1259996" cy="1259996"/>
            </a:xfrm>
            <a:prstGeom prst="round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ectángulo 14"/>
            <p:cNvSpPr/>
            <p:nvPr/>
          </p:nvSpPr>
          <p:spPr>
            <a:xfrm>
              <a:off x="3187757" y="58573"/>
              <a:ext cx="1136980" cy="113698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2400" b="1" kern="1200" dirty="0" smtClean="0"/>
                <a:t>Canasta</a:t>
              </a:r>
              <a:endParaRPr lang="es-MX" sz="2400" b="1" kern="1200" dirty="0"/>
            </a:p>
          </p:txBody>
        </p:sp>
      </p:grpSp>
      <p:sp>
        <p:nvSpPr>
          <p:cNvPr id="10" name="Conector recto 5"/>
          <p:cNvSpPr/>
          <p:nvPr/>
        </p:nvSpPr>
        <p:spPr>
          <a:xfrm rot="16200121">
            <a:off x="4140747" y="2641528"/>
            <a:ext cx="826582" cy="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774943" y="0"/>
                </a:lnTo>
              </a:path>
            </a:pathLst>
          </a:custGeom>
          <a:noFill/>
          <a:scene3d>
            <a:camera prst="orthographicFront"/>
            <a:lightRig rig="flat" dir="t"/>
          </a:scene3d>
          <a:sp3d prstMaterial="matte"/>
        </p:spPr>
        <p:style>
          <a:lnRef idx="2">
            <a:schemeClr val="accent5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Conector recto 8"/>
          <p:cNvSpPr/>
          <p:nvPr/>
        </p:nvSpPr>
        <p:spPr>
          <a:xfrm rot="971729" flipV="1">
            <a:off x="5246792" y="4487959"/>
            <a:ext cx="1049925" cy="4571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1049925" y="0"/>
                </a:lnTo>
              </a:path>
            </a:pathLst>
          </a:custGeom>
          <a:noFill/>
          <a:scene3d>
            <a:camera prst="orthographicFront"/>
            <a:lightRig rig="flat" dir="t"/>
          </a:scene3d>
          <a:sp3d prstMaterial="matte"/>
        </p:spPr>
        <p:style>
          <a:lnRef idx="2">
            <a:schemeClr val="accent5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2" name="Grupo 6"/>
          <p:cNvGrpSpPr/>
          <p:nvPr/>
        </p:nvGrpSpPr>
        <p:grpSpPr>
          <a:xfrm>
            <a:off x="6282260" y="4424104"/>
            <a:ext cx="2178000" cy="1343958"/>
            <a:chOff x="5484431" y="2806939"/>
            <a:chExt cx="1259996" cy="1259996"/>
          </a:xfrm>
          <a:scene3d>
            <a:camera prst="orthographicFront"/>
            <a:lightRig rig="flat" dir="t"/>
          </a:scene3d>
        </p:grpSpPr>
        <p:sp>
          <p:nvSpPr>
            <p:cNvPr id="13" name="Rectángulo redondeado 11"/>
            <p:cNvSpPr/>
            <p:nvPr/>
          </p:nvSpPr>
          <p:spPr>
            <a:xfrm>
              <a:off x="5484431" y="2806939"/>
              <a:ext cx="1259996" cy="1259996"/>
            </a:xfrm>
            <a:prstGeom prst="round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Rectángulo 12"/>
            <p:cNvSpPr/>
            <p:nvPr/>
          </p:nvSpPr>
          <p:spPr>
            <a:xfrm>
              <a:off x="5545939" y="2868447"/>
              <a:ext cx="1136980" cy="113698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2400" b="1" kern="1200" dirty="0" smtClean="0"/>
                <a:t>Precios</a:t>
              </a:r>
              <a:endParaRPr lang="es-MX" sz="2400" b="1" kern="1200" dirty="0"/>
            </a:p>
          </p:txBody>
        </p:sp>
      </p:grpSp>
      <p:sp>
        <p:nvSpPr>
          <p:cNvPr id="15" name="Conector recto 11"/>
          <p:cNvSpPr/>
          <p:nvPr/>
        </p:nvSpPr>
        <p:spPr>
          <a:xfrm rot="9889199">
            <a:off x="2838180" y="4406223"/>
            <a:ext cx="1007413" cy="4571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1007413" y="0"/>
                </a:lnTo>
              </a:path>
            </a:pathLst>
          </a:custGeom>
          <a:noFill/>
          <a:scene3d>
            <a:camera prst="orthographicFront"/>
            <a:lightRig rig="flat" dir="t"/>
          </a:scene3d>
          <a:sp3d prstMaterial="matte"/>
        </p:spPr>
        <p:style>
          <a:lnRef idx="2">
            <a:schemeClr val="accent5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6" name="Grupo 8"/>
          <p:cNvGrpSpPr/>
          <p:nvPr/>
        </p:nvGrpSpPr>
        <p:grpSpPr>
          <a:xfrm>
            <a:off x="683568" y="4350956"/>
            <a:ext cx="2178172" cy="1343958"/>
            <a:chOff x="803915" y="2752078"/>
            <a:chExt cx="1259996" cy="1259996"/>
          </a:xfrm>
          <a:scene3d>
            <a:camera prst="orthographicFront"/>
            <a:lightRig rig="flat" dir="t"/>
          </a:scene3d>
        </p:grpSpPr>
        <p:sp>
          <p:nvSpPr>
            <p:cNvPr id="17" name="Rectángulo redondeado 9"/>
            <p:cNvSpPr/>
            <p:nvPr/>
          </p:nvSpPr>
          <p:spPr>
            <a:xfrm>
              <a:off x="803915" y="2752078"/>
              <a:ext cx="1259996" cy="1259996"/>
            </a:xfrm>
            <a:prstGeom prst="round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Rectángulo 10"/>
            <p:cNvSpPr/>
            <p:nvPr/>
          </p:nvSpPr>
          <p:spPr>
            <a:xfrm>
              <a:off x="865423" y="2813586"/>
              <a:ext cx="1136980" cy="113698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2400" b="1" kern="1200" dirty="0" smtClean="0"/>
                <a:t>Ponderadores</a:t>
              </a:r>
              <a:endParaRPr lang="es-MX" sz="2400" b="1" kern="1200" dirty="0"/>
            </a:p>
          </p:txBody>
        </p:sp>
      </p:grpSp>
      <p:grpSp>
        <p:nvGrpSpPr>
          <p:cNvPr id="19" name="Grupo 24"/>
          <p:cNvGrpSpPr/>
          <p:nvPr/>
        </p:nvGrpSpPr>
        <p:grpSpPr>
          <a:xfrm>
            <a:off x="1658987" y="2224707"/>
            <a:ext cx="2075425" cy="2213724"/>
            <a:chOff x="931" y="393422"/>
            <a:chExt cx="2075425" cy="2075425"/>
          </a:xfrm>
        </p:grpSpPr>
        <p:sp>
          <p:nvSpPr>
            <p:cNvPr id="20" name="Flecha abajo 28"/>
            <p:cNvSpPr/>
            <p:nvPr/>
          </p:nvSpPr>
          <p:spPr>
            <a:xfrm rot="16200000">
              <a:off x="931" y="393422"/>
              <a:ext cx="2075425" cy="2075425"/>
            </a:xfrm>
            <a:prstGeom prst="downArrow">
              <a:avLst>
                <a:gd name="adj1" fmla="val 50000"/>
                <a:gd name="adj2" fmla="val 35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Flecha abajo 4"/>
            <p:cNvSpPr/>
            <p:nvPr/>
          </p:nvSpPr>
          <p:spPr>
            <a:xfrm rot="21600000">
              <a:off x="932" y="912278"/>
              <a:ext cx="1712226" cy="103771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9352" tIns="149352" rIns="149352" bIns="149352" numCol="1" spcCol="1270" anchor="ctr" anchorCtr="0">
              <a:noAutofit/>
            </a:bodyPr>
            <a:lstStyle/>
            <a:p>
              <a:pPr lvl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2400" b="1" kern="1200" dirty="0" smtClean="0"/>
                <a:t>Base de referencia</a:t>
              </a:r>
              <a:endParaRPr lang="es-MX" sz="2400" b="1" kern="1200" dirty="0"/>
            </a:p>
          </p:txBody>
        </p:sp>
      </p:grpSp>
      <p:grpSp>
        <p:nvGrpSpPr>
          <p:cNvPr id="22" name="Grupo 25"/>
          <p:cNvGrpSpPr/>
          <p:nvPr/>
        </p:nvGrpSpPr>
        <p:grpSpPr>
          <a:xfrm>
            <a:off x="5364088" y="2224707"/>
            <a:ext cx="2136240" cy="2213724"/>
            <a:chOff x="2156234" y="393422"/>
            <a:chExt cx="2136240" cy="2075425"/>
          </a:xfrm>
        </p:grpSpPr>
        <p:sp>
          <p:nvSpPr>
            <p:cNvPr id="23" name="Flecha abajo 26"/>
            <p:cNvSpPr/>
            <p:nvPr/>
          </p:nvSpPr>
          <p:spPr>
            <a:xfrm rot="5400000">
              <a:off x="2217049" y="393422"/>
              <a:ext cx="2075425" cy="2075425"/>
            </a:xfrm>
            <a:prstGeom prst="downArrow">
              <a:avLst>
                <a:gd name="adj1" fmla="val 50000"/>
                <a:gd name="adj2" fmla="val 35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Flecha abajo 6"/>
            <p:cNvSpPr/>
            <p:nvPr/>
          </p:nvSpPr>
          <p:spPr>
            <a:xfrm>
              <a:off x="2156234" y="912278"/>
              <a:ext cx="2136240" cy="103771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9352" tIns="149352" rIns="149352" bIns="149352" numCol="1" spcCol="1270" anchor="ctr" anchorCtr="0">
              <a:noAutofit/>
            </a:bodyPr>
            <a:lstStyle/>
            <a:p>
              <a:pPr lvl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2400" b="1" kern="1200" dirty="0" smtClean="0"/>
                <a:t>Base de comparación</a:t>
              </a:r>
              <a:endParaRPr lang="es-MX" sz="2400" b="1" kern="1200" dirty="0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echa derecha 9"/>
          <p:cNvSpPr/>
          <p:nvPr/>
        </p:nvSpPr>
        <p:spPr>
          <a:xfrm>
            <a:off x="251520" y="3016133"/>
            <a:ext cx="8496944" cy="309163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" name="Elipse 3"/>
          <p:cNvSpPr/>
          <p:nvPr/>
        </p:nvSpPr>
        <p:spPr>
          <a:xfrm>
            <a:off x="323528" y="2728101"/>
            <a:ext cx="720080" cy="772907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b="1" dirty="0" smtClean="0"/>
              <a:t>1968</a:t>
            </a:r>
            <a:endParaRPr lang="es-MX" sz="1200" b="1" dirty="0"/>
          </a:p>
        </p:txBody>
      </p:sp>
      <p:sp>
        <p:nvSpPr>
          <p:cNvPr id="6" name="Elipse 4"/>
          <p:cNvSpPr/>
          <p:nvPr/>
        </p:nvSpPr>
        <p:spPr>
          <a:xfrm>
            <a:off x="1475656" y="2728101"/>
            <a:ext cx="720080" cy="772907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b="1" dirty="0" smtClean="0"/>
              <a:t>1978</a:t>
            </a:r>
            <a:endParaRPr lang="es-MX" sz="1200" b="1" dirty="0"/>
          </a:p>
        </p:txBody>
      </p:sp>
      <p:sp>
        <p:nvSpPr>
          <p:cNvPr id="7" name="Elipse 5"/>
          <p:cNvSpPr/>
          <p:nvPr/>
        </p:nvSpPr>
        <p:spPr>
          <a:xfrm>
            <a:off x="2216517" y="2728101"/>
            <a:ext cx="720080" cy="772907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b="1" dirty="0" smtClean="0"/>
              <a:t>1980</a:t>
            </a:r>
            <a:endParaRPr lang="es-MX" sz="1200" b="1" dirty="0"/>
          </a:p>
        </p:txBody>
      </p:sp>
      <p:sp>
        <p:nvSpPr>
          <p:cNvPr id="8" name="Elipse 6"/>
          <p:cNvSpPr/>
          <p:nvPr/>
        </p:nvSpPr>
        <p:spPr>
          <a:xfrm>
            <a:off x="3464884" y="2728101"/>
            <a:ext cx="720080" cy="772907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b="1" dirty="0" smtClean="0"/>
              <a:t>1994</a:t>
            </a:r>
            <a:endParaRPr lang="es-MX" sz="1200" b="1" dirty="0"/>
          </a:p>
        </p:txBody>
      </p:sp>
      <p:sp>
        <p:nvSpPr>
          <p:cNvPr id="9" name="Elipse 7"/>
          <p:cNvSpPr/>
          <p:nvPr/>
        </p:nvSpPr>
        <p:spPr>
          <a:xfrm>
            <a:off x="4499992" y="2728101"/>
            <a:ext cx="720080" cy="772907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b="1" dirty="0" smtClean="0"/>
              <a:t>2002</a:t>
            </a:r>
            <a:endParaRPr lang="es-MX" sz="1200" b="1" dirty="0"/>
          </a:p>
        </p:txBody>
      </p:sp>
      <p:sp>
        <p:nvSpPr>
          <p:cNvPr id="10" name="Elipse 8"/>
          <p:cNvSpPr/>
          <p:nvPr/>
        </p:nvSpPr>
        <p:spPr>
          <a:xfrm>
            <a:off x="5535100" y="2728101"/>
            <a:ext cx="720080" cy="772907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b="1" dirty="0" smtClean="0"/>
              <a:t>2010</a:t>
            </a:r>
            <a:endParaRPr lang="es-MX" sz="1200" b="1" dirty="0"/>
          </a:p>
        </p:txBody>
      </p:sp>
      <p:sp>
        <p:nvSpPr>
          <p:cNvPr id="11" name="Rayo 10"/>
          <p:cNvSpPr/>
          <p:nvPr/>
        </p:nvSpPr>
        <p:spPr>
          <a:xfrm>
            <a:off x="6390188" y="2920123"/>
            <a:ext cx="360040" cy="463744"/>
          </a:xfrm>
          <a:prstGeom prst="lightningBol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2" name="Elipse 11"/>
          <p:cNvSpPr/>
          <p:nvPr/>
        </p:nvSpPr>
        <p:spPr>
          <a:xfrm>
            <a:off x="6885236" y="2728101"/>
            <a:ext cx="720080" cy="772907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b="1" dirty="0" smtClean="0"/>
              <a:t>2013</a:t>
            </a:r>
            <a:endParaRPr lang="es-MX" sz="1200" b="1" dirty="0"/>
          </a:p>
        </p:txBody>
      </p:sp>
      <p:sp>
        <p:nvSpPr>
          <p:cNvPr id="13" name="Elipse 12"/>
          <p:cNvSpPr/>
          <p:nvPr/>
        </p:nvSpPr>
        <p:spPr>
          <a:xfrm>
            <a:off x="7798807" y="2728101"/>
            <a:ext cx="720080" cy="772907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b="1" dirty="0" smtClean="0"/>
              <a:t>2016</a:t>
            </a:r>
            <a:endParaRPr lang="es-MX" sz="1200" b="1" dirty="0"/>
          </a:p>
        </p:txBody>
      </p:sp>
      <p:sp>
        <p:nvSpPr>
          <p:cNvPr id="14" name="CuadroTexto 14"/>
          <p:cNvSpPr txBox="1"/>
          <p:nvPr/>
        </p:nvSpPr>
        <p:spPr>
          <a:xfrm>
            <a:off x="7245277" y="1870500"/>
            <a:ext cx="8919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400" b="1" dirty="0" smtClean="0"/>
              <a:t>INEGI</a:t>
            </a:r>
            <a:endParaRPr lang="es-MX" sz="2400" b="1" dirty="0"/>
          </a:p>
        </p:txBody>
      </p:sp>
      <p:sp>
        <p:nvSpPr>
          <p:cNvPr id="15" name="Abrir llave 15"/>
          <p:cNvSpPr/>
          <p:nvPr/>
        </p:nvSpPr>
        <p:spPr>
          <a:xfrm rot="5400000">
            <a:off x="3233310" y="-430736"/>
            <a:ext cx="231872" cy="6081883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6" name="CuadroTexto 16"/>
          <p:cNvSpPr txBox="1"/>
          <p:nvPr/>
        </p:nvSpPr>
        <p:spPr>
          <a:xfrm>
            <a:off x="2667232" y="1830710"/>
            <a:ext cx="13640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400" b="1" dirty="0" smtClean="0"/>
              <a:t>BANXICO</a:t>
            </a:r>
            <a:endParaRPr lang="es-MX" sz="2400" b="1" dirty="0"/>
          </a:p>
        </p:txBody>
      </p:sp>
      <p:sp>
        <p:nvSpPr>
          <p:cNvPr id="17" name="Abrir llave 17"/>
          <p:cNvSpPr/>
          <p:nvPr/>
        </p:nvSpPr>
        <p:spPr>
          <a:xfrm rot="5400000">
            <a:off x="7561954" y="1592546"/>
            <a:ext cx="231872" cy="203531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8" name="CuadroTexto 19"/>
          <p:cNvSpPr txBox="1"/>
          <p:nvPr/>
        </p:nvSpPr>
        <p:spPr>
          <a:xfrm>
            <a:off x="3203848" y="3573016"/>
            <a:ext cx="14269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000" dirty="0" smtClean="0"/>
              <a:t>46 ciudades</a:t>
            </a:r>
          </a:p>
        </p:txBody>
      </p:sp>
      <p:sp>
        <p:nvSpPr>
          <p:cNvPr id="19" name="CuadroTexto 20"/>
          <p:cNvSpPr txBox="1"/>
          <p:nvPr/>
        </p:nvSpPr>
        <p:spPr>
          <a:xfrm>
            <a:off x="4282974" y="4057115"/>
            <a:ext cx="12410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000" dirty="0"/>
              <a:t>Q</a:t>
            </a:r>
            <a:r>
              <a:rPr lang="es-MX" sz="2000" dirty="0" smtClean="0"/>
              <a:t>uincenal</a:t>
            </a:r>
          </a:p>
        </p:txBody>
      </p:sp>
      <p:sp>
        <p:nvSpPr>
          <p:cNvPr id="20" name="CuadroTexto 21"/>
          <p:cNvSpPr txBox="1"/>
          <p:nvPr/>
        </p:nvSpPr>
        <p:spPr>
          <a:xfrm>
            <a:off x="4998073" y="5110217"/>
            <a:ext cx="22878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000" dirty="0" smtClean="0"/>
              <a:t>235 mil cotizaciones</a:t>
            </a:r>
          </a:p>
        </p:txBody>
      </p:sp>
      <p:sp>
        <p:nvSpPr>
          <p:cNvPr id="21" name="CuadroTexto 22"/>
          <p:cNvSpPr txBox="1"/>
          <p:nvPr/>
        </p:nvSpPr>
        <p:spPr>
          <a:xfrm>
            <a:off x="2247223" y="4057115"/>
            <a:ext cx="8611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000" dirty="0" smtClean="0"/>
              <a:t>ENIGH</a:t>
            </a:r>
          </a:p>
        </p:txBody>
      </p:sp>
      <p:sp>
        <p:nvSpPr>
          <p:cNvPr id="22" name="CuadroTexto 23"/>
          <p:cNvSpPr txBox="1"/>
          <p:nvPr/>
        </p:nvSpPr>
        <p:spPr>
          <a:xfrm>
            <a:off x="7683500" y="4057115"/>
            <a:ext cx="11903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000" dirty="0" smtClean="0"/>
              <a:t>ENGASTO</a:t>
            </a:r>
          </a:p>
        </p:txBody>
      </p:sp>
      <p:sp>
        <p:nvSpPr>
          <p:cNvPr id="23" name="CuadroTexto 24"/>
          <p:cNvSpPr txBox="1"/>
          <p:nvPr/>
        </p:nvSpPr>
        <p:spPr>
          <a:xfrm>
            <a:off x="7482579" y="4549557"/>
            <a:ext cx="16327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000" dirty="0" smtClean="0"/>
              <a:t>300 genéricos</a:t>
            </a:r>
          </a:p>
        </p:txBody>
      </p:sp>
      <p:sp>
        <p:nvSpPr>
          <p:cNvPr id="24" name="CuadroTexto 25"/>
          <p:cNvSpPr txBox="1"/>
          <p:nvPr/>
        </p:nvSpPr>
        <p:spPr>
          <a:xfrm>
            <a:off x="7657788" y="3573016"/>
            <a:ext cx="12426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000" dirty="0" smtClean="0"/>
              <a:t>2da Q </a:t>
            </a:r>
            <a:r>
              <a:rPr lang="es-MX" sz="2000" dirty="0" err="1" smtClean="0"/>
              <a:t>Sep</a:t>
            </a:r>
            <a:endParaRPr lang="es-MX" sz="2000" dirty="0" smtClean="0"/>
          </a:p>
        </p:txBody>
      </p:sp>
      <p:sp>
        <p:nvSpPr>
          <p:cNvPr id="25" name="CuadroTexto 27"/>
          <p:cNvSpPr txBox="1"/>
          <p:nvPr/>
        </p:nvSpPr>
        <p:spPr>
          <a:xfrm>
            <a:off x="5940039" y="3596829"/>
            <a:ext cx="14382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000" dirty="0" smtClean="0"/>
              <a:t>Misma base</a:t>
            </a:r>
          </a:p>
        </p:txBody>
      </p:sp>
      <p:sp>
        <p:nvSpPr>
          <p:cNvPr id="26" name="CuadroTexto 30"/>
          <p:cNvSpPr txBox="1"/>
          <p:nvPr/>
        </p:nvSpPr>
        <p:spPr>
          <a:xfrm>
            <a:off x="5292064" y="4552151"/>
            <a:ext cx="16327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000" dirty="0" smtClean="0"/>
              <a:t>283 genéricos</a:t>
            </a:r>
          </a:p>
        </p:txBody>
      </p:sp>
      <p:sp>
        <p:nvSpPr>
          <p:cNvPr id="27" name="Título 2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</p:spPr>
        <p:txBody>
          <a:bodyPr>
            <a:noAutofit/>
          </a:bodyPr>
          <a:lstStyle/>
          <a:p>
            <a:r>
              <a:rPr lang="es-MX" sz="3200" b="1" dirty="0" smtClean="0">
                <a:solidFill>
                  <a:schemeClr val="accent1">
                    <a:lumMod val="50000"/>
                  </a:schemeClr>
                </a:solidFill>
              </a:rPr>
              <a:t>Antecedentes y evolución del INPC</a:t>
            </a:r>
            <a:endParaRPr lang="es-MX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</p:spPr>
        <p:txBody>
          <a:bodyPr>
            <a:normAutofit/>
          </a:bodyPr>
          <a:lstStyle/>
          <a:p>
            <a:r>
              <a:rPr lang="es-MX" sz="3200" b="1" dirty="0">
                <a:solidFill>
                  <a:schemeClr val="accent1">
                    <a:lumMod val="50000"/>
                  </a:schemeClr>
                </a:solidFill>
              </a:rPr>
              <a:t>Experiencias Internacionales</a:t>
            </a:r>
          </a:p>
        </p:txBody>
      </p:sp>
      <p:sp>
        <p:nvSpPr>
          <p:cNvPr id="5" name="4 CuadroTexto"/>
          <p:cNvSpPr txBox="1"/>
          <p:nvPr/>
        </p:nvSpPr>
        <p:spPr>
          <a:xfrm>
            <a:off x="323528" y="5541235"/>
            <a:ext cx="64087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000" dirty="0">
                <a:latin typeface="Helvetica" pitchFamily="34" charset="0"/>
                <a:cs typeface="Helvetica" pitchFamily="34" charset="0"/>
              </a:rPr>
              <a:t>Fuente: Información obtenida de los respectivos Institutos de Estadística o Bancos Centrales.</a:t>
            </a:r>
            <a:endParaRPr lang="es-MX" sz="1000" dirty="0"/>
          </a:p>
        </p:txBody>
      </p:sp>
      <p:graphicFrame>
        <p:nvGraphicFramePr>
          <p:cNvPr id="6" name="Tabla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01685385"/>
              </p:ext>
            </p:extLst>
          </p:nvPr>
        </p:nvGraphicFramePr>
        <p:xfrm>
          <a:off x="395536" y="1340768"/>
          <a:ext cx="8229600" cy="44107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7477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100" dirty="0">
                          <a:effectLst/>
                        </a:rPr>
                        <a:t>País </a:t>
                      </a:r>
                      <a:endParaRPr lang="es-MX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100" dirty="0">
                          <a:effectLst/>
                        </a:rPr>
                        <a:t>Año Base </a:t>
                      </a:r>
                      <a:endParaRPr lang="es-MX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100" dirty="0">
                          <a:effectLst/>
                        </a:rPr>
                        <a:t>Actualización de Ponderadores </a:t>
                      </a:r>
                      <a:endParaRPr lang="es-MX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100" dirty="0">
                          <a:effectLst/>
                        </a:rPr>
                        <a:t>Utiliza Índices Encadenados</a:t>
                      </a:r>
                      <a:endParaRPr lang="es-MX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3453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900" dirty="0">
                          <a:effectLst/>
                        </a:rPr>
                        <a:t>México </a:t>
                      </a:r>
                      <a:endParaRPr lang="es-MX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900" dirty="0">
                          <a:effectLst/>
                        </a:rPr>
                        <a:t>2ª. Quincena Dic. 2010 </a:t>
                      </a:r>
                      <a:endParaRPr lang="es-MX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900" dirty="0">
                          <a:effectLst/>
                        </a:rPr>
                        <a:t>2-3 años </a:t>
                      </a:r>
                      <a:endParaRPr lang="es-MX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MX" sz="15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</a:tr>
              <a:tr h="3325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900">
                          <a:effectLst/>
                        </a:rPr>
                        <a:t>Alemania </a:t>
                      </a:r>
                      <a:endParaRPr lang="es-MX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900" dirty="0">
                          <a:effectLst/>
                        </a:rPr>
                        <a:t>2010</a:t>
                      </a:r>
                      <a:endParaRPr lang="es-MX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900">
                          <a:effectLst/>
                        </a:rPr>
                        <a:t>3 años </a:t>
                      </a:r>
                      <a:endParaRPr lang="es-MX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MX" sz="15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</a:tr>
              <a:tr h="3325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900">
                          <a:effectLst/>
                        </a:rPr>
                        <a:t>Brasil </a:t>
                      </a:r>
                      <a:endParaRPr lang="es-MX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900">
                          <a:effectLst/>
                        </a:rPr>
                        <a:t>1993</a:t>
                      </a:r>
                      <a:endParaRPr lang="es-MX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900" dirty="0">
                          <a:effectLst/>
                        </a:rPr>
                        <a:t>5 años </a:t>
                      </a:r>
                      <a:endParaRPr lang="es-MX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MX" sz="15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</a:tr>
              <a:tr h="3325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900">
                          <a:effectLst/>
                        </a:rPr>
                        <a:t>Canadá </a:t>
                      </a:r>
                      <a:endParaRPr lang="es-MX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900">
                          <a:effectLst/>
                        </a:rPr>
                        <a:t>2002</a:t>
                      </a:r>
                      <a:endParaRPr lang="es-MX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900" dirty="0">
                          <a:effectLst/>
                        </a:rPr>
                        <a:t>2 años </a:t>
                      </a:r>
                      <a:endParaRPr lang="es-MX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MX" sz="15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</a:tr>
              <a:tr h="3325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900">
                          <a:effectLst/>
                        </a:rPr>
                        <a:t>Chile </a:t>
                      </a:r>
                      <a:endParaRPr lang="es-MX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900">
                          <a:effectLst/>
                        </a:rPr>
                        <a:t>2013</a:t>
                      </a:r>
                      <a:endParaRPr lang="es-MX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900" dirty="0">
                          <a:effectLst/>
                        </a:rPr>
                        <a:t>No definido </a:t>
                      </a:r>
                      <a:endParaRPr lang="es-MX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MX" sz="15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</a:tr>
              <a:tr h="3325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900">
                          <a:effectLst/>
                        </a:rPr>
                        <a:t>España </a:t>
                      </a:r>
                      <a:endParaRPr lang="es-MX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900">
                          <a:effectLst/>
                        </a:rPr>
                        <a:t>2011</a:t>
                      </a:r>
                      <a:endParaRPr lang="es-MX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900" dirty="0">
                          <a:effectLst/>
                        </a:rPr>
                        <a:t>Anual </a:t>
                      </a:r>
                      <a:endParaRPr lang="es-MX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MX" sz="15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</a:tr>
              <a:tr h="3325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900">
                          <a:effectLst/>
                        </a:rPr>
                        <a:t>Estados Unidos </a:t>
                      </a:r>
                      <a:endParaRPr lang="es-MX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900">
                          <a:effectLst/>
                        </a:rPr>
                        <a:t>1982/1984 </a:t>
                      </a:r>
                      <a:endParaRPr lang="es-MX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900" dirty="0">
                          <a:effectLst/>
                        </a:rPr>
                        <a:t>2 años </a:t>
                      </a:r>
                      <a:endParaRPr lang="es-MX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MX" sz="15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</a:tr>
              <a:tr h="3325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900">
                          <a:effectLst/>
                        </a:rPr>
                        <a:t>Francia </a:t>
                      </a:r>
                      <a:endParaRPr lang="es-MX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900">
                          <a:effectLst/>
                        </a:rPr>
                        <a:t>2005</a:t>
                      </a:r>
                      <a:endParaRPr lang="es-MX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900" dirty="0">
                          <a:effectLst/>
                        </a:rPr>
                        <a:t>Anual </a:t>
                      </a:r>
                      <a:endParaRPr lang="es-MX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MX" sz="15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</a:tr>
              <a:tr h="3325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900">
                          <a:effectLst/>
                        </a:rPr>
                        <a:t>Reino Unido </a:t>
                      </a:r>
                      <a:endParaRPr lang="es-MX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900">
                          <a:effectLst/>
                        </a:rPr>
                        <a:t>2005</a:t>
                      </a:r>
                      <a:endParaRPr lang="es-MX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900" dirty="0">
                          <a:effectLst/>
                        </a:rPr>
                        <a:t>Anual </a:t>
                      </a:r>
                      <a:endParaRPr lang="es-MX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MX" sz="15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</a:tr>
              <a:tr h="3325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900">
                          <a:effectLst/>
                        </a:rPr>
                        <a:t>Suecia </a:t>
                      </a:r>
                      <a:endParaRPr lang="es-MX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900">
                          <a:effectLst/>
                        </a:rPr>
                        <a:t>2005</a:t>
                      </a:r>
                      <a:endParaRPr lang="es-MX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900" dirty="0">
                          <a:effectLst/>
                        </a:rPr>
                        <a:t>Anual </a:t>
                      </a:r>
                      <a:endParaRPr lang="es-MX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MX" sz="15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</a:tr>
            </a:tbl>
          </a:graphicData>
        </a:graphic>
      </p:graphicFrame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95536" y="1627990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MX"/>
          </a:p>
        </p:txBody>
      </p:sp>
      <p:pic>
        <p:nvPicPr>
          <p:cNvPr id="8" name="Imagen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9581" y="2166445"/>
            <a:ext cx="184462" cy="239693"/>
          </a:xfrm>
          <a:prstGeom prst="rect">
            <a:avLst/>
          </a:prstGeom>
        </p:spPr>
      </p:pic>
      <p:pic>
        <p:nvPicPr>
          <p:cNvPr id="9" name="Imagen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8755" y="3493240"/>
            <a:ext cx="166117" cy="221489"/>
          </a:xfrm>
          <a:prstGeom prst="rect">
            <a:avLst/>
          </a:prstGeom>
        </p:spPr>
      </p:pic>
      <p:pic>
        <p:nvPicPr>
          <p:cNvPr id="10" name="Imagen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9581" y="2498143"/>
            <a:ext cx="184462" cy="239693"/>
          </a:xfrm>
          <a:prstGeom prst="rect">
            <a:avLst/>
          </a:prstGeom>
        </p:spPr>
      </p:pic>
      <p:pic>
        <p:nvPicPr>
          <p:cNvPr id="11" name="Imagen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9581" y="2829842"/>
            <a:ext cx="184462" cy="239693"/>
          </a:xfrm>
          <a:prstGeom prst="rect">
            <a:avLst/>
          </a:prstGeom>
        </p:spPr>
      </p:pic>
      <p:pic>
        <p:nvPicPr>
          <p:cNvPr id="12" name="Imagen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9581" y="3161540"/>
            <a:ext cx="184462" cy="239693"/>
          </a:xfrm>
          <a:prstGeom prst="rect">
            <a:avLst/>
          </a:prstGeom>
        </p:spPr>
      </p:pic>
      <p:pic>
        <p:nvPicPr>
          <p:cNvPr id="13" name="Imagen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9581" y="3806734"/>
            <a:ext cx="184462" cy="239693"/>
          </a:xfrm>
          <a:prstGeom prst="rect">
            <a:avLst/>
          </a:prstGeom>
        </p:spPr>
      </p:pic>
      <p:pic>
        <p:nvPicPr>
          <p:cNvPr id="14" name="Imagen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9581" y="4138433"/>
            <a:ext cx="184462" cy="239693"/>
          </a:xfrm>
          <a:prstGeom prst="rect">
            <a:avLst/>
          </a:prstGeom>
        </p:spPr>
      </p:pic>
      <p:pic>
        <p:nvPicPr>
          <p:cNvPr id="15" name="Imagen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9581" y="4470131"/>
            <a:ext cx="184462" cy="239693"/>
          </a:xfrm>
          <a:prstGeom prst="rect">
            <a:avLst/>
          </a:prstGeom>
        </p:spPr>
      </p:pic>
      <p:pic>
        <p:nvPicPr>
          <p:cNvPr id="16" name="Imagen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9581" y="4801830"/>
            <a:ext cx="184462" cy="239693"/>
          </a:xfrm>
          <a:prstGeom prst="rect">
            <a:avLst/>
          </a:prstGeom>
        </p:spPr>
      </p:pic>
      <p:pic>
        <p:nvPicPr>
          <p:cNvPr id="17" name="Imagen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9581" y="5133523"/>
            <a:ext cx="184462" cy="23969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3 Grupo"/>
          <p:cNvGrpSpPr/>
          <p:nvPr/>
        </p:nvGrpSpPr>
        <p:grpSpPr>
          <a:xfrm>
            <a:off x="35496" y="1673153"/>
            <a:ext cx="2206488" cy="3221956"/>
            <a:chOff x="633801" y="2975658"/>
            <a:chExt cx="2304255" cy="2634048"/>
          </a:xfrm>
        </p:grpSpPr>
        <p:pic>
          <p:nvPicPr>
            <p:cNvPr id="5" name="Picture 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33801" y="2975658"/>
              <a:ext cx="2304255" cy="26340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5 CuadroTexto"/>
            <p:cNvSpPr txBox="1"/>
            <p:nvPr/>
          </p:nvSpPr>
          <p:spPr>
            <a:xfrm>
              <a:off x="1004798" y="3697879"/>
              <a:ext cx="1618734" cy="977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s-MX" sz="975" b="1" dirty="0">
                  <a:solidFill>
                    <a:srgbClr val="FF0000"/>
                  </a:solidFill>
                  <a:latin typeface="Helvetica" pitchFamily="34" charset="0"/>
                  <a:cs typeface="Helvetica" pitchFamily="34" charset="0"/>
                </a:rPr>
                <a:t>De acuerdo a los lineamientos para el </a:t>
              </a:r>
              <a:r>
                <a:rPr lang="es-MX" sz="975" b="1" u="sng" dirty="0" smtClean="0">
                  <a:solidFill>
                    <a:srgbClr val="FF0000"/>
                  </a:solidFill>
                  <a:latin typeface="Helvetica" pitchFamily="34" charset="0"/>
                  <a:cs typeface="Helvetica" pitchFamily="34" charset="0"/>
                </a:rPr>
                <a:t>Ciclo </a:t>
              </a:r>
              <a:r>
                <a:rPr lang="es-MX" sz="975" b="1" u="sng" dirty="0">
                  <a:solidFill>
                    <a:srgbClr val="FF0000"/>
                  </a:solidFill>
                  <a:latin typeface="Helvetica" pitchFamily="34" charset="0"/>
                  <a:cs typeface="Helvetica" pitchFamily="34" charset="0"/>
                </a:rPr>
                <a:t>de </a:t>
              </a:r>
              <a:r>
                <a:rPr lang="es-MX" sz="975" b="1" u="sng" dirty="0" smtClean="0">
                  <a:solidFill>
                    <a:srgbClr val="FF0000"/>
                  </a:solidFill>
                  <a:latin typeface="Helvetica" pitchFamily="34" charset="0"/>
                  <a:cs typeface="Helvetica" pitchFamily="34" charset="0"/>
                </a:rPr>
                <a:t>Actualización </a:t>
              </a:r>
              <a:r>
                <a:rPr lang="es-MX" sz="975" b="1" u="sng" dirty="0">
                  <a:solidFill>
                    <a:srgbClr val="FF0000"/>
                  </a:solidFill>
                  <a:latin typeface="Helvetica" pitchFamily="34" charset="0"/>
                  <a:cs typeface="Helvetica" pitchFamily="34" charset="0"/>
                </a:rPr>
                <a:t>de la </a:t>
              </a:r>
              <a:r>
                <a:rPr lang="es-MX" sz="975" b="1" u="sng" dirty="0" smtClean="0">
                  <a:solidFill>
                    <a:srgbClr val="FF0000"/>
                  </a:solidFill>
                  <a:latin typeface="Helvetica" pitchFamily="34" charset="0"/>
                  <a:cs typeface="Helvetica" pitchFamily="34" charset="0"/>
                </a:rPr>
                <a:t>Información Económica</a:t>
              </a:r>
              <a:r>
                <a:rPr lang="es-MX" sz="975" dirty="0">
                  <a:solidFill>
                    <a:srgbClr val="FF0000"/>
                  </a:solidFill>
                  <a:latin typeface="Helvetica" pitchFamily="34" charset="0"/>
                  <a:cs typeface="Helvetica" pitchFamily="34" charset="0"/>
                </a:rPr>
                <a:t>:</a:t>
              </a:r>
            </a:p>
            <a:p>
              <a:pPr lvl="0"/>
              <a:endParaRPr lang="es-MX" sz="975" b="1" dirty="0">
                <a:solidFill>
                  <a:srgbClr val="FF0000"/>
                </a:solidFill>
                <a:latin typeface="Helvetica" pitchFamily="34" charset="0"/>
                <a:cs typeface="Helvetica" pitchFamily="34" charset="0"/>
              </a:endParaRPr>
            </a:p>
            <a:p>
              <a:pPr lvl="0"/>
              <a:r>
                <a:rPr lang="es-MX" sz="975" b="1" dirty="0">
                  <a:solidFill>
                    <a:schemeClr val="accent1">
                      <a:lumMod val="50000"/>
                    </a:schemeClr>
                  </a:solidFill>
                  <a:latin typeface="Helvetica" pitchFamily="34" charset="0"/>
                  <a:cs typeface="Helvetica" pitchFamily="34" charset="0"/>
                </a:rPr>
                <a:t>CAMBIO DE AÑO BASE DEL INPC</a:t>
              </a:r>
            </a:p>
          </p:txBody>
        </p:sp>
      </p:grp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3180" y="4012205"/>
            <a:ext cx="808339" cy="1276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1 Título"/>
          <p:cNvSpPr>
            <a:spLocks noGrp="1"/>
          </p:cNvSpPr>
          <p:nvPr>
            <p:ph type="title"/>
          </p:nvPr>
        </p:nvSpPr>
        <p:spPr>
          <a:xfrm>
            <a:off x="0" y="274637"/>
            <a:ext cx="9144000" cy="1143000"/>
          </a:xfrm>
        </p:spPr>
        <p:txBody>
          <a:bodyPr vert="horz" lIns="68580" tIns="34290" rIns="68580" bIns="34290" rtlCol="0" anchor="ctr">
            <a:noAutofit/>
          </a:bodyPr>
          <a:lstStyle/>
          <a:p>
            <a:pPr lvl="0">
              <a:defRPr/>
            </a:pPr>
            <a:r>
              <a:rPr lang="es-MX" sz="3200" b="1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es-MX" sz="32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es-MX" sz="3200" b="1" dirty="0">
                <a:solidFill>
                  <a:schemeClr val="accent1">
                    <a:lumMod val="50000"/>
                  </a:schemeClr>
                </a:solidFill>
              </a:rPr>
              <a:t>Ciclo de Actualización de la Información Económica </a:t>
            </a:r>
            <a:br>
              <a:rPr lang="es-MX" sz="3200" b="1" dirty="0">
                <a:solidFill>
                  <a:schemeClr val="accent1">
                    <a:lumMod val="50000"/>
                  </a:schemeClr>
                </a:solidFill>
              </a:rPr>
            </a:br>
            <a:endParaRPr lang="es-MX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5 Marcador de contenido"/>
          <p:cNvSpPr>
            <a:spLocks noGrp="1"/>
          </p:cNvSpPr>
          <p:nvPr>
            <p:ph idx="4294967295"/>
          </p:nvPr>
        </p:nvSpPr>
        <p:spPr>
          <a:xfrm>
            <a:off x="0" y="1673790"/>
            <a:ext cx="6172200" cy="4132228"/>
          </a:xfrm>
        </p:spPr>
        <p:txBody>
          <a:bodyPr/>
          <a:lstStyle/>
          <a:p>
            <a:pPr lvl="0">
              <a:buNone/>
            </a:pPr>
            <a:r>
              <a:rPr lang="es-MX" sz="1200" dirty="0"/>
              <a:t>     </a:t>
            </a:r>
            <a:endParaRPr lang="es-MX" sz="1125" dirty="0">
              <a:cs typeface="Helvetica" pitchFamily="34" charset="0"/>
            </a:endParaRPr>
          </a:p>
          <a:p>
            <a:pPr lvl="0"/>
            <a:endParaRPr lang="es-MX" sz="1200" dirty="0">
              <a:cs typeface="Helvetica" pitchFamily="34" charset="0"/>
            </a:endParaRPr>
          </a:p>
          <a:p>
            <a:pPr lvl="0">
              <a:buNone/>
            </a:pPr>
            <a:r>
              <a:rPr lang="es-MX" sz="1200" dirty="0">
                <a:cs typeface="Helvetica" pitchFamily="34" charset="0"/>
              </a:rPr>
              <a:t> </a:t>
            </a:r>
            <a:endParaRPr lang="es-MX" sz="1200" dirty="0"/>
          </a:p>
        </p:txBody>
      </p:sp>
      <p:sp>
        <p:nvSpPr>
          <p:cNvPr id="10" name="9 CuadroTexto"/>
          <p:cNvSpPr txBox="1"/>
          <p:nvPr/>
        </p:nvSpPr>
        <p:spPr>
          <a:xfrm>
            <a:off x="5760132" y="2371316"/>
            <a:ext cx="108012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MX" sz="1350" dirty="0"/>
          </a:p>
        </p:txBody>
      </p:sp>
      <p:grpSp>
        <p:nvGrpSpPr>
          <p:cNvPr id="11" name="10 Grupo"/>
          <p:cNvGrpSpPr/>
          <p:nvPr/>
        </p:nvGrpSpPr>
        <p:grpSpPr>
          <a:xfrm>
            <a:off x="2180370" y="2130183"/>
            <a:ext cx="5390580" cy="3531066"/>
            <a:chOff x="2103239" y="1916832"/>
            <a:chExt cx="7187443" cy="3816423"/>
          </a:xfrm>
        </p:grpSpPr>
        <p:pic>
          <p:nvPicPr>
            <p:cNvPr id="12" name="Picture 2" descr="http://www.i-and-os.com/images/mejora_continua%202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555776" y="1916832"/>
              <a:ext cx="5711098" cy="3816423"/>
            </a:xfrm>
            <a:prstGeom prst="rect">
              <a:avLst/>
            </a:prstGeom>
            <a:noFill/>
          </p:spPr>
        </p:pic>
        <p:sp>
          <p:nvSpPr>
            <p:cNvPr id="13" name="12 CuadroTexto"/>
            <p:cNvSpPr txBox="1"/>
            <p:nvPr/>
          </p:nvSpPr>
          <p:spPr>
            <a:xfrm>
              <a:off x="2103239" y="2620940"/>
              <a:ext cx="2016225" cy="1097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s-MX" sz="1200" dirty="0">
                  <a:latin typeface="Helvetica" pitchFamily="34" charset="0"/>
                  <a:cs typeface="Helvetica" pitchFamily="34" charset="0"/>
                </a:rPr>
                <a:t>Incorporación de </a:t>
              </a:r>
              <a:r>
                <a:rPr lang="es-MX" sz="1200" dirty="0" smtClean="0">
                  <a:latin typeface="Helvetica" pitchFamily="34" charset="0"/>
                  <a:cs typeface="Helvetica" pitchFamily="34" charset="0"/>
                </a:rPr>
                <a:t>las  recomendaciones  </a:t>
              </a:r>
              <a:r>
                <a:rPr lang="es-MX" sz="1200" dirty="0">
                  <a:latin typeface="Helvetica" pitchFamily="34" charset="0"/>
                  <a:cs typeface="Helvetica" pitchFamily="34" charset="0"/>
                </a:rPr>
                <a:t>del FMI</a:t>
              </a:r>
              <a:endParaRPr lang="es-MX" sz="1200" dirty="0"/>
            </a:p>
            <a:p>
              <a:endParaRPr lang="es-MX" sz="1200" dirty="0"/>
            </a:p>
          </p:txBody>
        </p:sp>
        <p:sp>
          <p:nvSpPr>
            <p:cNvPr id="14" name="13 CuadroTexto"/>
            <p:cNvSpPr txBox="1"/>
            <p:nvPr/>
          </p:nvSpPr>
          <p:spPr>
            <a:xfrm>
              <a:off x="7186144" y="2031063"/>
              <a:ext cx="1728193" cy="8981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s-MX" sz="1200" dirty="0">
                  <a:latin typeface="Helvetica" pitchFamily="34" charset="0"/>
                  <a:cs typeface="Helvetica" pitchFamily="34" charset="0"/>
                </a:rPr>
                <a:t>Uso de las mejores practicas  Internacionales </a:t>
              </a:r>
            </a:p>
          </p:txBody>
        </p:sp>
        <p:sp>
          <p:nvSpPr>
            <p:cNvPr id="15" name="14 CuadroTexto"/>
            <p:cNvSpPr txBox="1"/>
            <p:nvPr/>
          </p:nvSpPr>
          <p:spPr>
            <a:xfrm>
              <a:off x="2578657" y="4365102"/>
              <a:ext cx="1800201" cy="1097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s-MX" sz="1200" dirty="0">
                  <a:latin typeface="Helvetica" pitchFamily="34" charset="0"/>
                  <a:cs typeface="Helvetica" pitchFamily="34" charset="0"/>
                </a:rPr>
                <a:t>Que mantenga la confiabilidad y la representatividad de los precios </a:t>
              </a:r>
            </a:p>
            <a:p>
              <a:endParaRPr lang="es-MX" sz="1200" dirty="0"/>
            </a:p>
          </p:txBody>
        </p:sp>
        <p:sp>
          <p:nvSpPr>
            <p:cNvPr id="16" name="9 CuadroTexto"/>
            <p:cNvSpPr txBox="1"/>
            <p:nvPr/>
          </p:nvSpPr>
          <p:spPr>
            <a:xfrm>
              <a:off x="7562489" y="3301531"/>
              <a:ext cx="1728193" cy="1297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s-MX" sz="1200" dirty="0" smtClean="0">
                  <a:latin typeface="Helvetica" pitchFamily="34" charset="0"/>
                  <a:cs typeface="Helvetica" pitchFamily="34" charset="0"/>
                </a:rPr>
                <a:t>Censos </a:t>
              </a:r>
              <a:r>
                <a:rPr lang="es-MX" sz="1200" dirty="0">
                  <a:latin typeface="Helvetica" pitchFamily="34" charset="0"/>
                  <a:cs typeface="Helvetica" pitchFamily="34" charset="0"/>
                </a:rPr>
                <a:t>Económicos y</a:t>
              </a:r>
            </a:p>
            <a:p>
              <a:pPr lvl="0"/>
              <a:r>
                <a:rPr lang="es-MX" sz="1200" dirty="0">
                  <a:latin typeface="Helvetica" pitchFamily="34" charset="0"/>
                  <a:cs typeface="Helvetica" pitchFamily="34" charset="0"/>
                </a:rPr>
                <a:t>Encuesta Nacional de Gasto de los </a:t>
              </a:r>
              <a:r>
                <a:rPr lang="es-MX" sz="1200" dirty="0" smtClean="0">
                  <a:latin typeface="Helvetica" pitchFamily="34" charset="0"/>
                  <a:cs typeface="Helvetica" pitchFamily="34" charset="0"/>
                </a:rPr>
                <a:t>Hogares</a:t>
              </a:r>
              <a:endParaRPr lang="es-MX" sz="1200" dirty="0">
                <a:latin typeface="Helvetica" pitchFamily="34" charset="0"/>
                <a:cs typeface="Helvetica" pitchFamily="34" charset="0"/>
              </a:endParaRPr>
            </a:p>
          </p:txBody>
        </p:sp>
      </p:grp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6408" y="4558247"/>
            <a:ext cx="764694" cy="1269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80312" y="2111716"/>
            <a:ext cx="951162" cy="125448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pic>
        <p:nvPicPr>
          <p:cNvPr id="19" name="Imagen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4037" y="1340768"/>
            <a:ext cx="756896" cy="621359"/>
          </a:xfrm>
          <a:prstGeom prst="rect">
            <a:avLst/>
          </a:prstGeom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8" cstate="print"/>
          <a:srcRect l="6914" t="11438" r="75930" b="74781"/>
          <a:stretch>
            <a:fillRect/>
          </a:stretch>
        </p:blipFill>
        <p:spPr bwMode="auto">
          <a:xfrm>
            <a:off x="5526927" y="1527682"/>
            <a:ext cx="672490" cy="410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Imagen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5514" y="1529891"/>
            <a:ext cx="712717" cy="658578"/>
          </a:xfrm>
          <a:prstGeom prst="rect">
            <a:avLst/>
          </a:prstGeom>
        </p:spPr>
      </p:pic>
      <p:sp>
        <p:nvSpPr>
          <p:cNvPr id="22" name="Rectángulo 1"/>
          <p:cNvSpPr/>
          <p:nvPr/>
        </p:nvSpPr>
        <p:spPr>
          <a:xfrm>
            <a:off x="5559114" y="4952478"/>
            <a:ext cx="16843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200" dirty="0">
                <a:latin typeface="Helvetica" pitchFamily="34" charset="0"/>
                <a:cs typeface="Helvetica" pitchFamily="34" charset="0"/>
              </a:rPr>
              <a:t>Se propone actualizar cada 5 años el año base de referencia del INPC</a:t>
            </a:r>
            <a:endParaRPr lang="es-MX" sz="12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457199" y="1340768"/>
            <a:ext cx="8281183" cy="1154162"/>
          </a:xfrm>
          <a:prstGeom prst="chevron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r>
              <a:rPr lang="es-MX" sz="2300" dirty="0" smtClean="0">
                <a:solidFill>
                  <a:schemeClr val="tx1"/>
                </a:solidFill>
                <a:latin typeface="Helvetica" pitchFamily="34" charset="0"/>
                <a:cs typeface="Helvetica" pitchFamily="34" charset="0"/>
              </a:rPr>
              <a:t>Mantener </a:t>
            </a:r>
            <a:r>
              <a:rPr lang="es-MX" sz="2300" dirty="0">
                <a:solidFill>
                  <a:schemeClr val="tx1"/>
                </a:solidFill>
                <a:latin typeface="Helvetica" pitchFamily="34" charset="0"/>
                <a:cs typeface="Helvetica" pitchFamily="34" charset="0"/>
              </a:rPr>
              <a:t>una canasta de bienes y </a:t>
            </a:r>
            <a:r>
              <a:rPr lang="es-MX" sz="2300" dirty="0" smtClean="0">
                <a:solidFill>
                  <a:schemeClr val="tx1"/>
                </a:solidFill>
                <a:latin typeface="Helvetica" pitchFamily="34" charset="0"/>
                <a:cs typeface="Helvetica" pitchFamily="34" charset="0"/>
              </a:rPr>
              <a:t>servicios que refleje las preferencias de consumo </a:t>
            </a:r>
            <a:r>
              <a:rPr lang="es-MX" sz="2300" dirty="0">
                <a:solidFill>
                  <a:schemeClr val="tx1"/>
                </a:solidFill>
                <a:latin typeface="Helvetica" pitchFamily="34" charset="0"/>
                <a:cs typeface="Helvetica" pitchFamily="34" charset="0"/>
              </a:rPr>
              <a:t>y el comportamiento del mercado </a:t>
            </a:r>
            <a:r>
              <a:rPr lang="es-MX" sz="2300" dirty="0" smtClean="0">
                <a:solidFill>
                  <a:schemeClr val="tx1"/>
                </a:solidFill>
                <a:latin typeface="Helvetica" pitchFamily="34" charset="0"/>
                <a:cs typeface="Helvetica" pitchFamily="34" charset="0"/>
              </a:rPr>
              <a:t>actual.</a:t>
            </a:r>
            <a:endParaRPr lang="es-MX" sz="2300" dirty="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1439652" y="1484784"/>
            <a:ext cx="2376264" cy="42292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pPr algn="ctr" defTabSz="685800">
              <a:spcBef>
                <a:spcPct val="0"/>
              </a:spcBef>
              <a:defRPr/>
            </a:pPr>
            <a:r>
              <a:rPr lang="es-MX" sz="2250" b="1" dirty="0">
                <a:latin typeface="Helvetica" pitchFamily="34" charset="0"/>
                <a:ea typeface="+mj-ea"/>
                <a:cs typeface="+mj-cs"/>
              </a:rPr>
              <a:t> </a:t>
            </a:r>
            <a:endParaRPr lang="es-MX" sz="2250" dirty="0">
              <a:latin typeface="Helvetica" pitchFamily="34" charset="0"/>
              <a:ea typeface="+mj-ea"/>
              <a:cs typeface="+mj-cs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457199" y="3708901"/>
            <a:ext cx="8363273" cy="800219"/>
          </a:xfrm>
          <a:prstGeom prst="chevron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just"/>
            <a:r>
              <a:rPr lang="es-MX" sz="2300" dirty="0">
                <a:latin typeface="Helvetica" pitchFamily="34" charset="0"/>
                <a:cs typeface="Helvetica" pitchFamily="34" charset="0"/>
              </a:rPr>
              <a:t> </a:t>
            </a:r>
            <a:r>
              <a:rPr lang="es-MX" sz="2300" dirty="0" smtClean="0">
                <a:latin typeface="Helvetica" pitchFamily="34" charset="0"/>
                <a:cs typeface="Helvetica" pitchFamily="34" charset="0"/>
              </a:rPr>
              <a:t>Reflejar los cambios de los movimientos en los precios relativos.</a:t>
            </a:r>
            <a:endParaRPr lang="es-MX" sz="2300" dirty="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457199" y="2700789"/>
            <a:ext cx="8281183" cy="800219"/>
          </a:xfrm>
          <a:prstGeom prst="chevron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lvl="0" algn="just"/>
            <a:r>
              <a:rPr lang="es-MX" sz="2300" dirty="0">
                <a:latin typeface="Helvetica" pitchFamily="34" charset="0"/>
                <a:cs typeface="Helvetica" pitchFamily="34" charset="0"/>
              </a:rPr>
              <a:t>Captar las modificaciones en los patrones de consumo de los </a:t>
            </a:r>
            <a:r>
              <a:rPr lang="es-MX" sz="2300" dirty="0" smtClean="0">
                <a:latin typeface="Helvetica" pitchFamily="34" charset="0"/>
                <a:cs typeface="Helvetica" pitchFamily="34" charset="0"/>
              </a:rPr>
              <a:t>hogares.</a:t>
            </a:r>
            <a:endParaRPr lang="es-MX" sz="2300" dirty="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457199" y="4717013"/>
            <a:ext cx="8281183" cy="800219"/>
          </a:xfrm>
          <a:prstGeom prst="chevron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lvl="0" algn="just"/>
            <a:r>
              <a:rPr lang="es-MX" sz="2300" dirty="0">
                <a:latin typeface="Helvetica" pitchFamily="34" charset="0"/>
                <a:cs typeface="Helvetica" pitchFamily="34" charset="0"/>
              </a:rPr>
              <a:t>Tener una canasta </a:t>
            </a:r>
            <a:r>
              <a:rPr lang="es-MX" sz="2300" dirty="0" smtClean="0">
                <a:latin typeface="Helvetica" pitchFamily="34" charset="0"/>
                <a:cs typeface="Helvetica" pitchFamily="34" charset="0"/>
              </a:rPr>
              <a:t>que considere </a:t>
            </a:r>
            <a:r>
              <a:rPr lang="es-MX" sz="2300" dirty="0">
                <a:latin typeface="Helvetica" pitchFamily="34" charset="0"/>
                <a:cs typeface="Helvetica" pitchFamily="34" charset="0"/>
              </a:rPr>
              <a:t>la </a:t>
            </a:r>
            <a:r>
              <a:rPr lang="es-MX" sz="2300" dirty="0" smtClean="0">
                <a:latin typeface="Helvetica" pitchFamily="34" charset="0"/>
                <a:cs typeface="Helvetica" pitchFamily="34" charset="0"/>
              </a:rPr>
              <a:t>entrada y salida de productos </a:t>
            </a:r>
            <a:r>
              <a:rPr lang="es-MX" sz="2300" dirty="0">
                <a:latin typeface="Helvetica" pitchFamily="34" charset="0"/>
                <a:cs typeface="Helvetica" pitchFamily="34" charset="0"/>
              </a:rPr>
              <a:t>y </a:t>
            </a:r>
            <a:r>
              <a:rPr lang="es-MX" sz="2300" dirty="0" smtClean="0">
                <a:latin typeface="Helvetica" pitchFamily="34" charset="0"/>
                <a:cs typeface="Helvetica" pitchFamily="34" charset="0"/>
              </a:rPr>
              <a:t>servicios.</a:t>
            </a:r>
            <a:endParaRPr lang="es-MX" sz="2300" dirty="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9" name="1 Título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</p:spPr>
        <p:txBody>
          <a:bodyPr>
            <a:normAutofit/>
          </a:bodyPr>
          <a:lstStyle/>
          <a:p>
            <a:r>
              <a:rPr lang="es-MX" sz="3200" b="1" dirty="0">
                <a:solidFill>
                  <a:schemeClr val="accent1">
                    <a:lumMod val="50000"/>
                  </a:schemeClr>
                </a:solidFill>
              </a:rPr>
              <a:t>¿Para Qué?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</p:spPr>
        <p:txBody>
          <a:bodyPr>
            <a:normAutofit/>
          </a:bodyPr>
          <a:lstStyle/>
          <a:p>
            <a:r>
              <a:rPr lang="es-MX" sz="3200" b="1" dirty="0" smtClean="0">
                <a:solidFill>
                  <a:schemeClr val="accent1">
                    <a:lumMod val="50000"/>
                  </a:schemeClr>
                </a:solidFill>
                <a:cs typeface="Helvetica" pitchFamily="34" charset="0"/>
              </a:rPr>
              <a:t>Cambio de preferencias por precios relativos</a:t>
            </a:r>
            <a:endParaRPr lang="es-MX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</p:spPr>
        <p:txBody>
          <a:bodyPr/>
          <a:lstStyle/>
          <a:p>
            <a:fld id="{6771E493-1DB4-401D-9780-11D7808412A3}" type="slidenum">
              <a:rPr lang="es-MX" smtClean="0"/>
              <a:pPr/>
              <a:t>7</a:t>
            </a:fld>
            <a:endParaRPr lang="es-MX"/>
          </a:p>
        </p:txBody>
      </p:sp>
      <p:graphicFrame>
        <p:nvGraphicFramePr>
          <p:cNvPr id="6" name="1 Gráfico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56212269"/>
              </p:ext>
            </p:extLst>
          </p:nvPr>
        </p:nvGraphicFramePr>
        <p:xfrm>
          <a:off x="251520" y="1700808"/>
          <a:ext cx="5040560" cy="4032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6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19966421"/>
              </p:ext>
            </p:extLst>
          </p:nvPr>
        </p:nvGraphicFramePr>
        <p:xfrm>
          <a:off x="5292080" y="2660915"/>
          <a:ext cx="3707904" cy="1830155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849728"/>
                <a:gridCol w="1004225"/>
                <a:gridCol w="1004225"/>
                <a:gridCol w="849726"/>
              </a:tblGrid>
              <a:tr h="839555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1" u="none" strike="noStrike" dirty="0">
                          <a:latin typeface="+mn-lt"/>
                        </a:rPr>
                        <a:t>Genérico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715" marR="5715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1" u="none" strike="noStrike" dirty="0">
                          <a:latin typeface="+mn-lt"/>
                        </a:rPr>
                        <a:t>Ponderador vigente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715" marR="5715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1" u="none" strike="noStrike" dirty="0">
                          <a:latin typeface="+mn-lt"/>
                        </a:rPr>
                        <a:t>Ponderador con Engasto </a:t>
                      </a:r>
                      <a:endParaRPr lang="es-MX" sz="1400" b="1" u="none" strike="noStrike" dirty="0" smtClean="0">
                        <a:latin typeface="+mn-lt"/>
                      </a:endParaRPr>
                    </a:p>
                    <a:p>
                      <a:pPr algn="ctr" fontAlgn="ctr"/>
                      <a:r>
                        <a:rPr lang="es-MX" sz="1400" b="1" u="none" strike="noStrike" dirty="0" smtClean="0">
                          <a:latin typeface="+mn-lt"/>
                        </a:rPr>
                        <a:t>2012-2013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715" marR="5715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Variación porcentual</a:t>
                      </a:r>
                    </a:p>
                  </a:txBody>
                  <a:tcPr marL="5715" marR="5715" marT="7620" marB="0" anchor="ctr"/>
                </a:tc>
              </a:tr>
              <a:tr h="495300">
                <a:tc>
                  <a:txBody>
                    <a:bodyPr/>
                    <a:lstStyle/>
                    <a:p>
                      <a:pPr algn="l" fontAlgn="ctr"/>
                      <a:r>
                        <a:rPr lang="es-MX" sz="1600" b="1" u="none" strike="noStrike" dirty="0">
                          <a:latin typeface="+mn-lt"/>
                        </a:rPr>
                        <a:t>Carne de pollo</a:t>
                      </a:r>
                      <a:endParaRPr lang="es-MX" sz="16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81000" marR="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600" u="none" strike="noStrike" dirty="0" smtClean="0">
                          <a:latin typeface="+mn-lt"/>
                        </a:rPr>
                        <a:t>1.3230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715" marR="81000" marT="762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MX" sz="16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1.3345</a:t>
                      </a:r>
                    </a:p>
                  </a:txBody>
                  <a:tcPr marL="5715" marR="54000" marT="762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MX" sz="16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0.87</a:t>
                      </a:r>
                    </a:p>
                  </a:txBody>
                  <a:tcPr marL="5715" marR="54000" marT="7620" marB="0" anchor="ctr"/>
                </a:tc>
              </a:tr>
              <a:tr h="473652">
                <a:tc>
                  <a:txBody>
                    <a:bodyPr/>
                    <a:lstStyle/>
                    <a:p>
                      <a:pPr algn="l" fontAlgn="ctr"/>
                      <a:r>
                        <a:rPr lang="es-MX" sz="1600" b="1" u="none" strike="noStrike" dirty="0">
                          <a:latin typeface="+mn-lt"/>
                        </a:rPr>
                        <a:t>Carne de res</a:t>
                      </a:r>
                      <a:endParaRPr lang="es-MX" sz="16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81000" marR="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600" u="none" strike="noStrike" dirty="0">
                          <a:latin typeface="+mn-lt"/>
                        </a:rPr>
                        <a:t>1.7762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715" marR="81000" marT="762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MX" sz="16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1.6810</a:t>
                      </a:r>
                      <a:endParaRPr lang="es-MX" sz="16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4000" marT="762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s-MX" sz="16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-5.36</a:t>
                      </a:r>
                    </a:p>
                  </a:txBody>
                  <a:tcPr marL="5715" marR="54000" marT="762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349188" y="188640"/>
            <a:ext cx="8229600" cy="1143000"/>
          </a:xfrm>
        </p:spPr>
        <p:txBody>
          <a:bodyPr>
            <a:normAutofit/>
          </a:bodyPr>
          <a:lstStyle/>
          <a:p>
            <a:r>
              <a:rPr lang="es-MX" sz="3200" b="1" dirty="0" smtClean="0">
                <a:solidFill>
                  <a:schemeClr val="accent1">
                    <a:lumMod val="50000"/>
                  </a:schemeClr>
                </a:solidFill>
              </a:rPr>
              <a:t>¿Por Qué?</a:t>
            </a:r>
            <a:endParaRPr lang="es-MX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1493658" y="1268760"/>
            <a:ext cx="1944216" cy="288032"/>
          </a:xfrm>
          <a:prstGeom prst="rect">
            <a:avLst/>
          </a:prstGeom>
        </p:spPr>
        <p:txBody>
          <a:bodyPr vert="horz" lIns="68580" tIns="34290" rIns="68580" bIns="34290" rtlCol="0" anchor="ctr">
            <a:normAutofit fontScale="77500" lnSpcReduction="20000"/>
          </a:bodyPr>
          <a:lstStyle/>
          <a:p>
            <a:pPr algn="ctr" defTabSz="685800">
              <a:spcBef>
                <a:spcPct val="0"/>
              </a:spcBef>
              <a:defRPr/>
            </a:pPr>
            <a:endParaRPr lang="es-MX" sz="2250" dirty="0">
              <a:latin typeface="Helvetica" pitchFamily="34" charset="0"/>
              <a:ea typeface="+mj-ea"/>
              <a:cs typeface="+mj-cs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755576" y="2852936"/>
            <a:ext cx="7416824" cy="1015663"/>
          </a:xfrm>
          <a:prstGeom prst="chevron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r>
              <a:rPr lang="es-MX" sz="3000" dirty="0" smtClean="0">
                <a:solidFill>
                  <a:schemeClr val="tx1"/>
                </a:solidFill>
                <a:latin typeface="Helvetica" pitchFamily="34" charset="0"/>
                <a:cs typeface="Helvetica" pitchFamily="34" charset="0"/>
              </a:rPr>
              <a:t>Atender </a:t>
            </a:r>
            <a:r>
              <a:rPr lang="es-MX" sz="3000" dirty="0">
                <a:solidFill>
                  <a:schemeClr val="tx1"/>
                </a:solidFill>
                <a:latin typeface="Helvetica" pitchFamily="34" charset="0"/>
                <a:cs typeface="Helvetica" pitchFamily="34" charset="0"/>
              </a:rPr>
              <a:t>las recomendaciones </a:t>
            </a:r>
            <a:r>
              <a:rPr lang="es-MX" sz="3000" dirty="0" smtClean="0">
                <a:solidFill>
                  <a:schemeClr val="tx1"/>
                </a:solidFill>
                <a:latin typeface="Helvetica" pitchFamily="34" charset="0"/>
                <a:cs typeface="Helvetica" pitchFamily="34" charset="0"/>
              </a:rPr>
              <a:t>internacionales.</a:t>
            </a:r>
            <a:endParaRPr lang="es-MX" sz="3000" dirty="0">
              <a:solidFill>
                <a:schemeClr val="tx1"/>
              </a:solidFill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755576" y="4149080"/>
            <a:ext cx="7416824" cy="1015663"/>
          </a:xfrm>
          <a:prstGeom prst="chevron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r>
              <a:rPr lang="es-MX" sz="3000" dirty="0" smtClean="0">
                <a:latin typeface="Helvetica" pitchFamily="34" charset="0"/>
                <a:cs typeface="Helvetica" pitchFamily="34" charset="0"/>
              </a:rPr>
              <a:t>Prever el </a:t>
            </a:r>
            <a:r>
              <a:rPr lang="es-MX" sz="3000" dirty="0">
                <a:latin typeface="Helvetica" pitchFamily="34" charset="0"/>
                <a:cs typeface="Helvetica" pitchFamily="34" charset="0"/>
              </a:rPr>
              <a:t>sesgo por la antigüedad de los ponderadores y la </a:t>
            </a:r>
            <a:r>
              <a:rPr lang="es-MX" sz="3000" dirty="0" smtClean="0">
                <a:latin typeface="Helvetica" pitchFamily="34" charset="0"/>
                <a:cs typeface="Helvetica" pitchFamily="34" charset="0"/>
              </a:rPr>
              <a:t>canasta.</a:t>
            </a:r>
            <a:endParaRPr lang="es-MX" sz="3000" dirty="0"/>
          </a:p>
        </p:txBody>
      </p:sp>
      <p:sp>
        <p:nvSpPr>
          <p:cNvPr id="8" name="7 CuadroTexto"/>
          <p:cNvSpPr txBox="1"/>
          <p:nvPr/>
        </p:nvSpPr>
        <p:spPr>
          <a:xfrm>
            <a:off x="755576" y="1628800"/>
            <a:ext cx="7416824" cy="1015663"/>
          </a:xfrm>
          <a:prstGeom prst="chevron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r>
              <a:rPr lang="es-MX" sz="3000" dirty="0">
                <a:solidFill>
                  <a:schemeClr val="tx1"/>
                </a:solidFill>
                <a:latin typeface="Helvetica" pitchFamily="34" charset="0"/>
                <a:cs typeface="Helvetica" pitchFamily="34" charset="0"/>
              </a:rPr>
              <a:t>Mantener la representatividad del </a:t>
            </a:r>
            <a:r>
              <a:rPr lang="es-MX" sz="3000" dirty="0" smtClean="0">
                <a:solidFill>
                  <a:schemeClr val="tx1"/>
                </a:solidFill>
                <a:latin typeface="Helvetica" pitchFamily="34" charset="0"/>
                <a:cs typeface="Helvetica" pitchFamily="34" charset="0"/>
              </a:rPr>
              <a:t>INPC.</a:t>
            </a:r>
            <a:endParaRPr lang="es-MX" sz="3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 vert="horz" lIns="68580" tIns="34290" rIns="68580" bIns="34290" rtlCol="0" anchor="ctr">
            <a:noAutofit/>
          </a:bodyPr>
          <a:lstStyle/>
          <a:p>
            <a:pPr>
              <a:defRPr/>
            </a:pPr>
            <a:r>
              <a:rPr lang="es-MX" sz="3200" b="1" dirty="0">
                <a:solidFill>
                  <a:schemeClr val="accent1">
                    <a:lumMod val="50000"/>
                  </a:schemeClr>
                </a:solidFill>
              </a:rPr>
              <a:t>Cambio de Año Base del </a:t>
            </a:r>
            <a:r>
              <a:rPr lang="es-MX" sz="3200" b="1" dirty="0" smtClean="0">
                <a:solidFill>
                  <a:schemeClr val="accent1">
                    <a:lumMod val="50000"/>
                  </a:schemeClr>
                </a:solidFill>
              </a:rPr>
              <a:t>INPC 2016</a:t>
            </a:r>
            <a:endParaRPr lang="es-MX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</p:spPr>
        <p:txBody>
          <a:bodyPr/>
          <a:lstStyle/>
          <a:p>
            <a:fld id="{6771E493-1DB4-401D-9780-11D7808412A3}" type="slidenum">
              <a:rPr lang="es-MX" smtClean="0"/>
              <a:pPr/>
              <a:t>9</a:t>
            </a:fld>
            <a:endParaRPr lang="es-MX" dirty="0"/>
          </a:p>
        </p:txBody>
      </p:sp>
      <p:pic>
        <p:nvPicPr>
          <p:cNvPr id="6" name="Picture 2" descr="http://lamula.pe/media/uploads/98cc6c86-2793-4fc9-8aa1-c273e793ca86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8123" y="1835717"/>
            <a:ext cx="2916325" cy="24482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6 Rectángulo"/>
          <p:cNvSpPr/>
          <p:nvPr/>
        </p:nvSpPr>
        <p:spPr>
          <a:xfrm>
            <a:off x="233508" y="1196752"/>
            <a:ext cx="549062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MX" sz="2400" dirty="0">
                <a:latin typeface="Helvetica" pitchFamily="34" charset="0"/>
                <a:ea typeface="Verdana" pitchFamily="34" charset="0"/>
                <a:cs typeface="Helvetica" pitchFamily="34" charset="0"/>
              </a:rPr>
              <a:t>El cambio de año base del INPC incluye:</a:t>
            </a:r>
          </a:p>
          <a:p>
            <a:pPr lvl="0"/>
            <a:endParaRPr lang="es-MX" sz="2400" dirty="0">
              <a:latin typeface="Helvetica" pitchFamily="34" charset="0"/>
              <a:ea typeface="Verdana" pitchFamily="34" charset="0"/>
              <a:cs typeface="Helvetica" pitchFamily="34" charset="0"/>
            </a:endParaRPr>
          </a:p>
          <a:p>
            <a:pPr marL="357188" indent="-357188">
              <a:lnSpc>
                <a:spcPct val="150000"/>
              </a:lnSpc>
              <a:buAutoNum type="arabicPeriod"/>
            </a:pPr>
            <a:r>
              <a:rPr lang="es-MX" sz="2400" dirty="0">
                <a:latin typeface="Helvetica" pitchFamily="34" charset="0"/>
                <a:ea typeface="Verdana" pitchFamily="34" charset="0"/>
                <a:cs typeface="Helvetica" pitchFamily="34" charset="0"/>
              </a:rPr>
              <a:t>Actualización de Canasta de Bienes y </a:t>
            </a:r>
            <a:r>
              <a:rPr lang="es-MX" sz="2400" dirty="0" smtClean="0">
                <a:latin typeface="Helvetica" pitchFamily="34" charset="0"/>
                <a:ea typeface="Verdana" pitchFamily="34" charset="0"/>
                <a:cs typeface="Helvetica" pitchFamily="34" charset="0"/>
              </a:rPr>
              <a:t>Servicios.</a:t>
            </a:r>
            <a:endParaRPr lang="es-MX" sz="2400" dirty="0">
              <a:latin typeface="Helvetica" pitchFamily="34" charset="0"/>
              <a:ea typeface="Verdana" pitchFamily="34" charset="0"/>
              <a:cs typeface="Helvetica" pitchFamily="34" charset="0"/>
            </a:endParaRPr>
          </a:p>
          <a:p>
            <a:pPr marL="357188" indent="-357188">
              <a:lnSpc>
                <a:spcPct val="150000"/>
              </a:lnSpc>
              <a:buAutoNum type="arabicPeriod"/>
            </a:pPr>
            <a:r>
              <a:rPr lang="es-MX" sz="2400" dirty="0">
                <a:latin typeface="Helvetica" pitchFamily="34" charset="0"/>
                <a:ea typeface="Verdana" pitchFamily="34" charset="0"/>
                <a:cs typeface="Helvetica" pitchFamily="34" charset="0"/>
              </a:rPr>
              <a:t>Actualización de los </a:t>
            </a:r>
            <a:r>
              <a:rPr lang="es-MX" sz="2400" dirty="0" smtClean="0">
                <a:latin typeface="Helvetica" pitchFamily="34" charset="0"/>
                <a:ea typeface="Verdana" pitchFamily="34" charset="0"/>
                <a:cs typeface="Helvetica" pitchFamily="34" charset="0"/>
              </a:rPr>
              <a:t>Ponderadores.</a:t>
            </a:r>
            <a:endParaRPr lang="es-MX" sz="2400" dirty="0">
              <a:latin typeface="Helvetica" pitchFamily="34" charset="0"/>
              <a:ea typeface="Verdana" pitchFamily="34" charset="0"/>
              <a:cs typeface="Helvetica" pitchFamily="34" charset="0"/>
            </a:endParaRPr>
          </a:p>
        </p:txBody>
      </p:sp>
      <p:sp>
        <p:nvSpPr>
          <p:cNvPr id="8" name="5 Rectángulo"/>
          <p:cNvSpPr/>
          <p:nvPr/>
        </p:nvSpPr>
        <p:spPr>
          <a:xfrm>
            <a:off x="251520" y="4221088"/>
            <a:ext cx="8442949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7188" indent="-357188">
              <a:lnSpc>
                <a:spcPct val="150000"/>
              </a:lnSpc>
              <a:buFont typeface="+mj-lt"/>
              <a:buAutoNum type="arabicPeriod" startAt="3"/>
            </a:pPr>
            <a:r>
              <a:rPr lang="es-MX" sz="2400" dirty="0" smtClean="0">
                <a:latin typeface="Helvetica" pitchFamily="34" charset="0"/>
                <a:ea typeface="Verdana" pitchFamily="34" charset="0"/>
                <a:cs typeface="Helvetica" pitchFamily="34" charset="0"/>
              </a:rPr>
              <a:t>Definición </a:t>
            </a:r>
            <a:r>
              <a:rPr lang="es-MX" sz="2400" dirty="0">
                <a:latin typeface="Helvetica" pitchFamily="34" charset="0"/>
                <a:ea typeface="Verdana" pitchFamily="34" charset="0"/>
                <a:cs typeface="Helvetica" pitchFamily="34" charset="0"/>
              </a:rPr>
              <a:t>del periodo contra el cuál se compararán los </a:t>
            </a:r>
            <a:r>
              <a:rPr lang="es-MX" sz="2400" dirty="0" smtClean="0">
                <a:latin typeface="Helvetica" pitchFamily="34" charset="0"/>
                <a:ea typeface="Verdana" pitchFamily="34" charset="0"/>
                <a:cs typeface="Helvetica" pitchFamily="34" charset="0"/>
              </a:rPr>
              <a:t>precios.</a:t>
            </a:r>
          </a:p>
          <a:p>
            <a:pPr marL="357188" indent="-357188">
              <a:lnSpc>
                <a:spcPct val="150000"/>
              </a:lnSpc>
              <a:buFont typeface="+mj-lt"/>
              <a:buAutoNum type="arabicPeriod" startAt="3"/>
            </a:pPr>
            <a:r>
              <a:rPr lang="es-MX" sz="2400" dirty="0" smtClean="0">
                <a:latin typeface="Helvetica" pitchFamily="34" charset="0"/>
                <a:ea typeface="Verdana" pitchFamily="34" charset="0"/>
                <a:cs typeface="Helvetica" pitchFamily="34" charset="0"/>
              </a:rPr>
              <a:t>Introducción del nuevo Diseño Estadístico</a:t>
            </a:r>
            <a:r>
              <a:rPr lang="es-MX" sz="2400" dirty="0">
                <a:latin typeface="Helvetica" pitchFamily="34" charset="0"/>
                <a:ea typeface="Verdana" pitchFamily="34" charset="0"/>
                <a:cs typeface="Helvetica" pitchFamily="34" charset="0"/>
              </a:rPr>
              <a:t>.</a:t>
            </a:r>
          </a:p>
          <a:p>
            <a:pPr marL="257175" indent="-257175">
              <a:buAutoNum type="arabicPeriod" startAt="3"/>
            </a:pPr>
            <a:endParaRPr lang="es-MX" sz="2400" dirty="0">
              <a:latin typeface="Helvetica" pitchFamily="34" charset="0"/>
              <a:cs typeface="Helvetic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2"/>
  <p:tag name="MMPROD_UIDATA" val="&lt;database version=&quot;7.0&quot;&gt;&lt;object type=&quot;1&quot; unique_id=&quot;10001&quot;&gt;&lt;object type=&quot;2&quot; unique_id=&quot;11605&quot;&gt;&lt;object type=&quot;3&quot; unique_id=&quot;11606&quot;&gt;&lt;property id=&quot;20148&quot; value=&quot;5&quot;/&gt;&lt;property id=&quot;20300&quot; value=&quot;Diapositiva 1&quot;/&gt;&lt;property id=&quot;20307&quot; value=&quot;256&quot;/&gt;&lt;/object&gt;&lt;object type=&quot;3&quot; unique_id=&quot;11607&quot;&gt;&lt;property id=&quot;20148&quot; value=&quot;5&quot;/&gt;&lt;property id=&quot;20300&quot; value=&quot;Diapositiva 2&quot;/&gt;&lt;property id=&quot;20307&quot; value=&quot;257&quot;/&gt;&lt;/object&gt;&lt;object type=&quot;3&quot; unique_id=&quot;11608&quot;&gt;&lt;property id=&quot;20148&quot; value=&quot;5&quot;/&gt;&lt;property id=&quot;20300&quot; value=&quot;Diapositiva 3&quot;/&gt;&lt;property id=&quot;20307&quot; value=&quot;258&quot;/&gt;&lt;/object&gt;&lt;/object&gt;&lt;object type=&quot;8&quot; unique_id=&quot;11613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plantillaCM_blanca_102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2CD6D101B991474E93D6C5C48804BC99" ma:contentTypeVersion="0" ma:contentTypeDescription="Crear nuevo documento." ma:contentTypeScope="" ma:versionID="6a91a376ce0852ca1f90f2c352c28c92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ebba8a198e9bb40c3eeca6d0bd41257a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53A8721-EF7F-494D-9A5D-94E38FBF3372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1DE5E6C-94DA-4909-87E3-507E5D09261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6439F13-C583-450C-862D-8A3C8DA7FF3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plantillaCM_blanca_1024</Template>
  <TotalTime>326</TotalTime>
  <Words>961</Words>
  <Application>Microsoft Office PowerPoint</Application>
  <PresentationFormat>Presentación en pantalla (4:3)</PresentationFormat>
  <Paragraphs>302</Paragraphs>
  <Slides>19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0" baseType="lpstr">
      <vt:lpstr>plantillaCM_blanca_1024</vt:lpstr>
      <vt:lpstr>Cambio de base del INPC 2da quincena de septiembre 2016</vt:lpstr>
      <vt:lpstr>Diapositiva 2</vt:lpstr>
      <vt:lpstr>Antecedentes y evolución del INPC</vt:lpstr>
      <vt:lpstr>Experiencias Internacionales</vt:lpstr>
      <vt:lpstr> Ciclo de Actualización de la Información Económica  </vt:lpstr>
      <vt:lpstr>¿Para Qué?</vt:lpstr>
      <vt:lpstr>Cambio de preferencias por precios relativos</vt:lpstr>
      <vt:lpstr>¿Por Qué?</vt:lpstr>
      <vt:lpstr>Cambio de Año Base del INPC 2016</vt:lpstr>
      <vt:lpstr>1.</vt:lpstr>
      <vt:lpstr>Selección de la canasta</vt:lpstr>
      <vt:lpstr>Comparativo de la canasta</vt:lpstr>
      <vt:lpstr>2.</vt:lpstr>
      <vt:lpstr>Comparativo de ponderadores por División CCIF</vt:lpstr>
      <vt:lpstr>3. </vt:lpstr>
      <vt:lpstr>Diapositiva 16</vt:lpstr>
      <vt:lpstr>4.</vt:lpstr>
      <vt:lpstr>Diapositiva 18</vt:lpstr>
      <vt:lpstr>Mejoras Adicionales</vt:lpstr>
    </vt:vector>
  </TitlesOfParts>
  <Company>INEGI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Cambio de base del INPC 2da quincena de septiembre 2016</dc:title>
  <dc:creator>INEGI</dc:creator>
  <cp:lastModifiedBy>INEGI</cp:lastModifiedBy>
  <cp:revision>24</cp:revision>
  <dcterms:created xsi:type="dcterms:W3CDTF">2015-11-26T19:33:50Z</dcterms:created>
  <dcterms:modified xsi:type="dcterms:W3CDTF">2015-12-08T16:48:07Z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0x0101002CD6D101B991474E93D6C5C48804BC99</vt:lpwstr>
  </property>
</Properties>
</file>