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56" r:id="rId2"/>
    <p:sldId id="260" r:id="rId3"/>
    <p:sldId id="258" r:id="rId4"/>
    <p:sldId id="257" r:id="rId5"/>
    <p:sldId id="259" r:id="rId6"/>
    <p:sldId id="261" r:id="rId7"/>
    <p:sldId id="263" r:id="rId8"/>
    <p:sldId id="269" r:id="rId9"/>
    <p:sldId id="276" r:id="rId10"/>
    <p:sldId id="272" r:id="rId11"/>
    <p:sldId id="264" r:id="rId12"/>
    <p:sldId id="265" r:id="rId13"/>
    <p:sldId id="273" r:id="rId14"/>
    <p:sldId id="270" r:id="rId15"/>
    <p:sldId id="266" r:id="rId16"/>
    <p:sldId id="267" r:id="rId17"/>
    <p:sldId id="268" r:id="rId18"/>
  </p:sldIdLst>
  <p:sldSz cx="9144000" cy="6858000" type="screen4x3"/>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CC"/>
    <a:srgbClr val="3333FF"/>
    <a:srgbClr val="0000FF"/>
    <a:srgbClr val="0080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3" autoAdjust="0"/>
    <p:restoredTop sz="94660"/>
  </p:normalViewPr>
  <p:slideViewPr>
    <p:cSldViewPr>
      <p:cViewPr varScale="1">
        <p:scale>
          <a:sx n="78" d="100"/>
          <a:sy n="78" d="100"/>
        </p:scale>
        <p:origin x="998"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D0D082ED-6C8E-4138-AAFF-67687D3FD096}" type="datetimeFigureOut">
              <a:rPr lang="es-MX" smtClean="0"/>
              <a:t>04/12/2015</a:t>
            </a:fld>
            <a:endParaRPr lang="es-MX"/>
          </a:p>
        </p:txBody>
      </p:sp>
      <p:sp>
        <p:nvSpPr>
          <p:cNvPr id="4" name="Marcador de pie de página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374AD912-5933-4E79-8AB0-BEF82915D9D2}" type="slidenum">
              <a:rPr lang="es-MX" smtClean="0"/>
              <a:t>‹Nº›</a:t>
            </a:fld>
            <a:endParaRPr lang="es-MX"/>
          </a:p>
        </p:txBody>
      </p:sp>
    </p:spTree>
    <p:extLst>
      <p:ext uri="{BB962C8B-B14F-4D97-AF65-F5344CB8AC3E}">
        <p14:creationId xmlns:p14="http://schemas.microsoft.com/office/powerpoint/2010/main" val="30220295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AFA42DFE-9B8A-4BC7-B4FF-4C02B9FD4A70}" type="datetimeFigureOut">
              <a:rPr lang="es-MX" smtClean="0"/>
              <a:pPr/>
              <a:t>04/12/2015</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7DB277BC-6E85-4F4E-A879-5C8710375A71}" type="slidenum">
              <a:rPr lang="es-MX" smtClean="0"/>
              <a:pPr/>
              <a:t>‹Nº›</a:t>
            </a:fld>
            <a:endParaRPr lang="es-MX"/>
          </a:p>
        </p:txBody>
      </p:sp>
    </p:spTree>
    <p:extLst>
      <p:ext uri="{BB962C8B-B14F-4D97-AF65-F5344CB8AC3E}">
        <p14:creationId xmlns:p14="http://schemas.microsoft.com/office/powerpoint/2010/main" val="2098188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7DB277BC-6E85-4F4E-A879-5C8710375A71}" type="slidenum">
              <a:rPr lang="es-MX" smtClean="0"/>
              <a:pPr/>
              <a:t>1</a:t>
            </a:fld>
            <a:endParaRPr lang="es-MX"/>
          </a:p>
        </p:txBody>
      </p:sp>
    </p:spTree>
    <p:extLst>
      <p:ext uri="{BB962C8B-B14F-4D97-AF65-F5344CB8AC3E}">
        <p14:creationId xmlns:p14="http://schemas.microsoft.com/office/powerpoint/2010/main" val="161866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7DB277BC-6E85-4F4E-A879-5C8710375A71}" type="slidenum">
              <a:rPr lang="es-MX" smtClean="0"/>
              <a:pPr/>
              <a:t>8</a:t>
            </a:fld>
            <a:endParaRPr lang="es-MX"/>
          </a:p>
        </p:txBody>
      </p:sp>
    </p:spTree>
    <p:extLst>
      <p:ext uri="{BB962C8B-B14F-4D97-AF65-F5344CB8AC3E}">
        <p14:creationId xmlns:p14="http://schemas.microsoft.com/office/powerpoint/2010/main" val="3036896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hasCustomPrompt="1"/>
          </p:nvPr>
        </p:nvSpPr>
        <p:spPr>
          <a:xfrm>
            <a:off x="685800" y="1052736"/>
            <a:ext cx="7772400" cy="2448272"/>
          </a:xfrm>
        </p:spPr>
        <p:txBody>
          <a:bodyPr>
            <a:noAutofit/>
          </a:bodyPr>
          <a:lstStyle>
            <a:lvl1pPr>
              <a:defRPr sz="4400" b="1" baseline="0"/>
            </a:lvl1pPr>
          </a:lstStyle>
          <a:p>
            <a:r>
              <a:rPr lang="es-ES" dirty="0" smtClean="0"/>
              <a:t>HAGA CLIC PARA ESCRIBIR EL TÍTULO DE LA PRESENTACIÓN</a:t>
            </a:r>
            <a:endParaRPr lang="es-MX" dirty="0"/>
          </a:p>
        </p:txBody>
      </p:sp>
      <p:sp>
        <p:nvSpPr>
          <p:cNvPr id="3" name="2 Subtítulo"/>
          <p:cNvSpPr>
            <a:spLocks noGrp="1"/>
          </p:cNvSpPr>
          <p:nvPr>
            <p:ph type="subTitle" idx="1" hasCustomPrompt="1"/>
          </p:nvPr>
        </p:nvSpPr>
        <p:spPr>
          <a:xfrm>
            <a:off x="1371600" y="3933056"/>
            <a:ext cx="6400800" cy="791344"/>
          </a:xfrm>
        </p:spPr>
        <p:txBody>
          <a:bodyPr/>
          <a:lstStyle>
            <a:lvl1pPr marL="0" indent="0" algn="ctr">
              <a:buNone/>
              <a:defRPr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escribir el subtítulo</a:t>
            </a:r>
            <a:endParaRPr lang="es-MX" dirty="0"/>
          </a:p>
        </p:txBody>
      </p:sp>
      <p:sp>
        <p:nvSpPr>
          <p:cNvPr id="4" name="3 Marcador de fecha"/>
          <p:cNvSpPr>
            <a:spLocks noGrp="1"/>
          </p:cNvSpPr>
          <p:nvPr>
            <p:ph type="dt" sz="half" idx="10"/>
          </p:nvPr>
        </p:nvSpPr>
        <p:spPr/>
        <p:txBody>
          <a:bodyPr/>
          <a:lstStyle/>
          <a:p>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7" name="6 Imagen" descr="logo.png"/>
          <p:cNvPicPr>
            <a:picLocks noChangeAspect="1"/>
          </p:cNvPicPr>
          <p:nvPr/>
        </p:nvPicPr>
        <p:blipFill>
          <a:blip r:embed="rId3" cstate="print"/>
          <a:stretch>
            <a:fillRect/>
          </a:stretch>
        </p:blipFill>
        <p:spPr>
          <a:xfrm>
            <a:off x="3617633" y="5506346"/>
            <a:ext cx="1890471" cy="10443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1600201"/>
            <a:ext cx="8229600" cy="420506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7" name="6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530626"/>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9"/>
            <a:ext cx="6019800" cy="5530626"/>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7" name="6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apositiva de salid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9 Imagen" descr="logo.png"/>
          <p:cNvPicPr>
            <a:picLocks noChangeAspect="1"/>
          </p:cNvPicPr>
          <p:nvPr/>
        </p:nvPicPr>
        <p:blipFill>
          <a:blip r:embed="rId3" cstate="print"/>
          <a:stretch>
            <a:fillRect/>
          </a:stretch>
        </p:blipFill>
        <p:spPr>
          <a:xfrm>
            <a:off x="3491880" y="4789599"/>
            <a:ext cx="2359858" cy="1303697"/>
          </a:xfrm>
          <a:prstGeom prst="rect">
            <a:avLst/>
          </a:prstGeom>
        </p:spPr>
      </p:pic>
      <p:sp>
        <p:nvSpPr>
          <p:cNvPr id="13" name="12 CuadroTexto"/>
          <p:cNvSpPr txBox="1"/>
          <p:nvPr/>
        </p:nvSpPr>
        <p:spPr>
          <a:xfrm>
            <a:off x="1929476" y="1628800"/>
            <a:ext cx="5184576" cy="1569660"/>
          </a:xfrm>
          <a:prstGeom prst="rect">
            <a:avLst/>
          </a:prstGeom>
          <a:noFill/>
        </p:spPr>
        <p:txBody>
          <a:bodyPr wrap="square" rtlCol="0">
            <a:spAutoFit/>
          </a:bodyPr>
          <a:lstStyle/>
          <a:p>
            <a:pPr algn="ctr">
              <a:lnSpc>
                <a:spcPct val="150000"/>
              </a:lnSpc>
            </a:pPr>
            <a:r>
              <a:rPr lang="es-MX" sz="2200" b="1" kern="1500" spc="0" baseline="0" dirty="0" smtClean="0">
                <a:solidFill>
                  <a:srgbClr val="002060"/>
                </a:solidFill>
                <a:latin typeface="Helvetica" pitchFamily="34" charset="0"/>
              </a:rPr>
              <a:t>Conociendo México</a:t>
            </a:r>
          </a:p>
          <a:p>
            <a:pPr algn="ctr">
              <a:lnSpc>
                <a:spcPct val="150000"/>
              </a:lnSpc>
            </a:pPr>
            <a:r>
              <a:rPr lang="es-MX" sz="1800" b="1" kern="1500" spc="0" baseline="0" dirty="0" smtClean="0">
                <a:solidFill>
                  <a:srgbClr val="002060"/>
                </a:solidFill>
                <a:latin typeface="Helvetica" pitchFamily="34" charset="0"/>
              </a:rPr>
              <a:t>01 800 111 46 34</a:t>
            </a:r>
          </a:p>
          <a:p>
            <a:pPr algn="ctr"/>
            <a:r>
              <a:rPr lang="es-MX" sz="1800" b="1" kern="1500" spc="0" baseline="0" dirty="0" smtClean="0">
                <a:solidFill>
                  <a:srgbClr val="002060"/>
                </a:solidFill>
                <a:latin typeface="Helvetica" pitchFamily="34" charset="0"/>
              </a:rPr>
              <a:t>www.inegi.org.mx</a:t>
            </a:r>
          </a:p>
          <a:p>
            <a:pPr algn="ctr"/>
            <a:r>
              <a:rPr lang="es-MX" sz="1800" b="1" kern="1500" spc="0" baseline="0" dirty="0" smtClean="0">
                <a:solidFill>
                  <a:srgbClr val="002060"/>
                </a:solidFill>
                <a:latin typeface="Helvetica" pitchFamily="34" charset="0"/>
              </a:rPr>
              <a:t>atencion.usuarios@inegi.org.mx</a:t>
            </a:r>
            <a:endParaRPr lang="es-MX" sz="1800" b="1" kern="1500" spc="0" baseline="0" dirty="0">
              <a:solidFill>
                <a:srgbClr val="002060"/>
              </a:solidFill>
              <a:latin typeface="Helvetica" pitchFamily="34" charset="0"/>
            </a:endParaRPr>
          </a:p>
        </p:txBody>
      </p:sp>
      <p:grpSp>
        <p:nvGrpSpPr>
          <p:cNvPr id="2" name="21 Grupo"/>
          <p:cNvGrpSpPr/>
          <p:nvPr/>
        </p:nvGrpSpPr>
        <p:grpSpPr>
          <a:xfrm>
            <a:off x="1331640" y="3717032"/>
            <a:ext cx="2808312" cy="562825"/>
            <a:chOff x="1331640" y="4725144"/>
            <a:chExt cx="2808312" cy="562825"/>
          </a:xfrm>
        </p:grpSpPr>
        <p:pic>
          <p:nvPicPr>
            <p:cNvPr id="12" name="11 Imagen" descr="twitt.png"/>
            <p:cNvPicPr>
              <a:picLocks noChangeAspect="1"/>
            </p:cNvPicPr>
            <p:nvPr userDrawn="1"/>
          </p:nvPicPr>
          <p:blipFill>
            <a:blip r:embed="rId4" cstate="print">
              <a:lum contrast="10000"/>
            </a:blip>
            <a:stretch>
              <a:fillRect/>
            </a:stretch>
          </p:blipFill>
          <p:spPr>
            <a:xfrm>
              <a:off x="1331640" y="4725144"/>
              <a:ext cx="566777" cy="562825"/>
            </a:xfrm>
            <a:prstGeom prst="rect">
              <a:avLst/>
            </a:prstGeom>
          </p:spPr>
        </p:pic>
        <p:sp>
          <p:nvSpPr>
            <p:cNvPr id="14" name="13 CuadroTexto"/>
            <p:cNvSpPr txBox="1"/>
            <p:nvPr userDrawn="1"/>
          </p:nvSpPr>
          <p:spPr>
            <a:xfrm>
              <a:off x="1835696" y="4858274"/>
              <a:ext cx="2304256" cy="369332"/>
            </a:xfrm>
            <a:prstGeom prst="rect">
              <a:avLst/>
            </a:prstGeom>
            <a:noFill/>
          </p:spPr>
          <p:txBody>
            <a:bodyPr wrap="square" rtlCol="0">
              <a:spAutoFit/>
            </a:bodyPr>
            <a:lstStyle/>
            <a:p>
              <a:r>
                <a:rPr lang="es-MX" sz="1800" b="1" kern="1500" spc="0" baseline="0" dirty="0" smtClean="0">
                  <a:solidFill>
                    <a:srgbClr val="002060"/>
                  </a:solidFill>
                  <a:latin typeface="Helvetica" pitchFamily="34" charset="0"/>
                  <a:ea typeface="+mn-ea"/>
                  <a:cs typeface="+mn-cs"/>
                </a:rPr>
                <a:t>@</a:t>
              </a:r>
              <a:r>
                <a:rPr lang="es-MX" sz="1800" b="1" kern="1500" spc="0" baseline="0" dirty="0" err="1" smtClean="0">
                  <a:solidFill>
                    <a:srgbClr val="002060"/>
                  </a:solidFill>
                  <a:latin typeface="Helvetica" pitchFamily="34" charset="0"/>
                  <a:ea typeface="+mn-ea"/>
                  <a:cs typeface="+mn-cs"/>
                </a:rPr>
                <a:t>inegi_informa</a:t>
              </a:r>
              <a:endParaRPr lang="es-MX" sz="1800" b="1" kern="1500" spc="0" baseline="0" dirty="0" smtClean="0">
                <a:solidFill>
                  <a:srgbClr val="002060"/>
                </a:solidFill>
                <a:latin typeface="Helvetica" pitchFamily="34" charset="0"/>
                <a:ea typeface="+mn-ea"/>
                <a:cs typeface="+mn-cs"/>
              </a:endParaRPr>
            </a:p>
          </p:txBody>
        </p:sp>
      </p:grpSp>
      <p:grpSp>
        <p:nvGrpSpPr>
          <p:cNvPr id="3" name="22 Grupo"/>
          <p:cNvGrpSpPr/>
          <p:nvPr/>
        </p:nvGrpSpPr>
        <p:grpSpPr>
          <a:xfrm>
            <a:off x="5652120" y="3717032"/>
            <a:ext cx="2897898" cy="562825"/>
            <a:chOff x="5652120" y="4725144"/>
            <a:chExt cx="2897898" cy="562825"/>
          </a:xfrm>
        </p:grpSpPr>
        <p:pic>
          <p:nvPicPr>
            <p:cNvPr id="11" name="10 Imagen" descr="face.png"/>
            <p:cNvPicPr>
              <a:picLocks noChangeAspect="1"/>
            </p:cNvPicPr>
            <p:nvPr userDrawn="1"/>
          </p:nvPicPr>
          <p:blipFill>
            <a:blip r:embed="rId5" cstate="print">
              <a:lum bright="-10000" contrast="-10000"/>
            </a:blip>
            <a:stretch>
              <a:fillRect/>
            </a:stretch>
          </p:blipFill>
          <p:spPr>
            <a:xfrm>
              <a:off x="5652120" y="4725144"/>
              <a:ext cx="568358" cy="562825"/>
            </a:xfrm>
            <a:prstGeom prst="rect">
              <a:avLst/>
            </a:prstGeom>
          </p:spPr>
        </p:pic>
        <p:sp>
          <p:nvSpPr>
            <p:cNvPr id="15" name="14 CuadroTexto"/>
            <p:cNvSpPr txBox="1"/>
            <p:nvPr userDrawn="1"/>
          </p:nvSpPr>
          <p:spPr>
            <a:xfrm>
              <a:off x="6245762" y="4847388"/>
              <a:ext cx="2304256" cy="369332"/>
            </a:xfrm>
            <a:prstGeom prst="rect">
              <a:avLst/>
            </a:prstGeom>
            <a:noFill/>
          </p:spPr>
          <p:txBody>
            <a:bodyPr wrap="square" rtlCol="0">
              <a:spAutoFit/>
            </a:bodyPr>
            <a:lstStyle/>
            <a:p>
              <a:r>
                <a:rPr lang="es-MX" sz="1800" b="1" kern="1500" spc="0" baseline="0" dirty="0" smtClean="0">
                  <a:solidFill>
                    <a:srgbClr val="002060"/>
                  </a:solidFill>
                  <a:latin typeface="Helvetica" pitchFamily="34" charset="0"/>
                  <a:ea typeface="+mn-ea"/>
                  <a:cs typeface="+mn-cs"/>
                </a:rPr>
                <a:t>INEGI Informa</a:t>
              </a: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a:xfrm>
            <a:off x="457200" y="1600201"/>
            <a:ext cx="8229600" cy="420506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8" name="7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1"/>
            <a:ext cx="4038600" cy="42050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1"/>
            <a:ext cx="4038600" cy="42050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8" name="7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63038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63038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10" name="9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6" name="5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1"/>
            <a:ext cx="5111750" cy="553221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1"/>
            <a:ext cx="3008313" cy="443387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8" name="7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653136"/>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39683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MX"/>
          </a:p>
        </p:txBody>
      </p:sp>
      <p:sp>
        <p:nvSpPr>
          <p:cNvPr id="4" name="3 Marcador de texto"/>
          <p:cNvSpPr>
            <a:spLocks noGrp="1"/>
          </p:cNvSpPr>
          <p:nvPr>
            <p:ph type="body" sz="half" idx="2"/>
          </p:nvPr>
        </p:nvSpPr>
        <p:spPr>
          <a:xfrm>
            <a:off x="1792288" y="5229200"/>
            <a:ext cx="5486400" cy="5760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58253D73-C525-4D24-9F23-8EB25EAB84CC}" type="slidenum">
              <a:rPr lang="es-MX" smtClean="0"/>
              <a:pPr/>
              <a:t>‹Nº›</a:t>
            </a:fld>
            <a:endParaRPr lang="es-MX"/>
          </a:p>
        </p:txBody>
      </p:sp>
      <p:pic>
        <p:nvPicPr>
          <p:cNvPr id="8" name="7 Imagen" descr="logo.png"/>
          <p:cNvPicPr>
            <a:picLocks noChangeAspect="1"/>
          </p:cNvPicPr>
          <p:nvPr/>
        </p:nvPicPr>
        <p:blipFill>
          <a:blip r:embed="rId2" cstate="print"/>
          <a:stretch>
            <a:fillRect/>
          </a:stretch>
        </p:blipFill>
        <p:spPr>
          <a:xfrm>
            <a:off x="3897304" y="5923892"/>
            <a:ext cx="1349392" cy="74546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pitchFamily="34" charset="0"/>
              </a:defRPr>
            </a:lvl1pPr>
          </a:lstStyle>
          <a:p>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pitchFamily="34" charset="0"/>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pitchFamily="34" charset="0"/>
              </a:defRPr>
            </a:lvl1pPr>
          </a:lstStyle>
          <a:p>
            <a:fld id="{58253D73-C525-4D24-9F23-8EB25EAB84CC}"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defTabSz="914400" rtl="0" eaLnBrk="1" latinLnBrk="0" hangingPunct="1">
        <a:spcBef>
          <a:spcPct val="0"/>
        </a:spcBef>
        <a:buNone/>
        <a:defRPr sz="4400" kern="1200">
          <a:solidFill>
            <a:schemeClr val="tx1"/>
          </a:solidFill>
          <a:latin typeface="Helvetic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7596336" y="5373216"/>
            <a:ext cx="1256184" cy="288032"/>
          </a:xfrm>
        </p:spPr>
        <p:txBody>
          <a:bodyPr>
            <a:normAutofit fontScale="92500"/>
          </a:bodyPr>
          <a:lstStyle/>
          <a:p>
            <a:pPr algn="r"/>
            <a:r>
              <a:rPr lang="es-MX" sz="1200" b="1" dirty="0" smtClean="0"/>
              <a:t>Diciembre 2015</a:t>
            </a:r>
            <a:endParaRPr lang="es-MX" sz="1200" b="1" dirty="0"/>
          </a:p>
        </p:txBody>
      </p:sp>
      <p:sp>
        <p:nvSpPr>
          <p:cNvPr id="4" name="1 Título"/>
          <p:cNvSpPr>
            <a:spLocks noGrp="1"/>
          </p:cNvSpPr>
          <p:nvPr>
            <p:ph type="ctrTitle"/>
          </p:nvPr>
        </p:nvSpPr>
        <p:spPr>
          <a:xfrm>
            <a:off x="636998" y="2060848"/>
            <a:ext cx="7821202" cy="2448272"/>
          </a:xfrm>
        </p:spPr>
        <p:txBody>
          <a:bodyPr>
            <a:normAutofit/>
          </a:bodyPr>
          <a:lstStyle/>
          <a:p>
            <a:r>
              <a:rPr lang="es-MX" sz="3000" dirty="0" smtClean="0">
                <a:solidFill>
                  <a:srgbClr val="002060"/>
                </a:solidFill>
                <a:effectLst>
                  <a:outerShdw blurRad="38100" dist="38100" dir="2700000" algn="tl">
                    <a:srgbClr val="000000">
                      <a:alpha val="43137"/>
                    </a:srgbClr>
                  </a:outerShdw>
                </a:effectLst>
              </a:rPr>
              <a:t>“LINEAMIENTOS PARA EL CICLO DE ACTUALIZACIÓN DE LA INFORMACIÓN ECONÓMICA GENERADA POR LA DGEE”</a:t>
            </a:r>
            <a:endParaRPr lang="es-MX" sz="3000" b="1" dirty="0">
              <a:solidFill>
                <a:srgbClr val="002060"/>
              </a:solidFill>
              <a:effectLst>
                <a:outerShdw blurRad="38100" dist="38100" dir="2700000" algn="tl">
                  <a:srgbClr val="000000">
                    <a:alpha val="43137"/>
                  </a:srgbClr>
                </a:outerShdw>
              </a:effectLst>
            </a:endParaRPr>
          </a:p>
        </p:txBody>
      </p:sp>
      <p:sp>
        <p:nvSpPr>
          <p:cNvPr id="5" name="1 Título"/>
          <p:cNvSpPr txBox="1">
            <a:spLocks/>
          </p:cNvSpPr>
          <p:nvPr/>
        </p:nvSpPr>
        <p:spPr>
          <a:xfrm>
            <a:off x="611560" y="260648"/>
            <a:ext cx="7772400" cy="1296144"/>
          </a:xfrm>
          <a:prstGeom prst="rect">
            <a:avLst/>
          </a:prstGeom>
        </p:spPr>
        <p:txBody>
          <a:bodyPr vert="horz" lIns="91440" tIns="45720" rIns="91440" bIns="45720" rtlCol="0" anchor="ctr">
            <a:normAutofit fontScale="7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MX" sz="3200" b="1" dirty="0" smtClean="0">
                <a:latin typeface="Helvetica" pitchFamily="34" charset="0"/>
                <a:ea typeface="+mj-ea"/>
                <a:cs typeface="+mj-cs"/>
              </a:rPr>
              <a:t>INSTITUTO NACIONAL DE ESTADÍSTICA Y GEOGRAFÍA</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s-MX" sz="3200" b="1" dirty="0" smtClean="0">
              <a:latin typeface="Helvetica" pitchFamily="34"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lang="es-MX" sz="3200" b="1" dirty="0" smtClean="0">
              <a:latin typeface="Helvetica" pitchFamily="34" charset="0"/>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s-MX" sz="3200" b="1" dirty="0" smtClean="0">
                <a:latin typeface="Helvetica" pitchFamily="34" charset="0"/>
                <a:ea typeface="+mj-ea"/>
                <a:cs typeface="+mj-cs"/>
              </a:rPr>
              <a:t>DIRECCIÓN GENERAL DE ESTADÍSTICAS ECONÓMICAS</a:t>
            </a:r>
            <a:endParaRPr kumimoji="0" lang="es-MX" sz="3200" b="1" i="0" u="none" strike="noStrike" kern="1200" cap="none" spc="0" normalizeH="0" baseline="0" noProof="0" dirty="0">
              <a:ln>
                <a:noFill/>
              </a:ln>
              <a:solidFill>
                <a:schemeClr val="tx1"/>
              </a:solidFill>
              <a:effectLst/>
              <a:uLnTx/>
              <a:uFillTx/>
              <a:latin typeface="Helvetica" pitchFamily="34" charset="0"/>
              <a:ea typeface="+mj-ea"/>
              <a:cs typeface="+mj-cs"/>
            </a:endParaRPr>
          </a:p>
        </p:txBody>
      </p:sp>
      <p:sp>
        <p:nvSpPr>
          <p:cNvPr id="6" name="5 Marcador de número de diapositiva"/>
          <p:cNvSpPr>
            <a:spLocks noGrp="1"/>
          </p:cNvSpPr>
          <p:nvPr>
            <p:ph type="sldNum" sz="quarter" idx="12"/>
          </p:nvPr>
        </p:nvSpPr>
        <p:spPr/>
        <p:txBody>
          <a:bodyPr/>
          <a:lstStyle/>
          <a:p>
            <a:fld id="{58253D73-C525-4D24-9F23-8EB25EAB84CC}" type="slidenum">
              <a:rPr lang="es-MX" smtClean="0"/>
              <a:pPr/>
              <a:t>1</a:t>
            </a:fld>
            <a:endParaRPr lang="es-MX"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3 Rectángulo"/>
          <p:cNvSpPr/>
          <p:nvPr/>
        </p:nvSpPr>
        <p:spPr>
          <a:xfrm>
            <a:off x="179512" y="44624"/>
            <a:ext cx="8712969" cy="707886"/>
          </a:xfrm>
          <a:prstGeom prst="rect">
            <a:avLst/>
          </a:prstGeom>
        </p:spPr>
        <p:txBody>
          <a:bodyPr wrap="square">
            <a:spAutoFit/>
          </a:bodyPr>
          <a:lstStyle/>
          <a:p>
            <a:pPr algn="just"/>
            <a:r>
              <a:rPr lang="es-MX" sz="2000" b="1" dirty="0" smtClean="0">
                <a:solidFill>
                  <a:srgbClr val="002060"/>
                </a:solidFill>
                <a:latin typeface="Arial" pitchFamily="34" charset="0"/>
                <a:ea typeface="Times New Roman"/>
                <a:cs typeface="Arial" pitchFamily="34" charset="0"/>
              </a:rPr>
              <a:t>CALENDARIO TÍPICO PARA EL CICLO DE ACTUALIZACIÓN DE LA INFORMACIÓN ECONÓMICA. DECENAL</a:t>
            </a:r>
            <a:endParaRPr lang="es-MX" sz="2000" b="1" dirty="0">
              <a:solidFill>
                <a:srgbClr val="002060"/>
              </a:solidFill>
              <a:latin typeface="Arial" pitchFamily="34" charset="0"/>
              <a:cs typeface="Arial" pitchFamily="34" charset="0"/>
            </a:endParaRPr>
          </a:p>
        </p:txBody>
      </p:sp>
      <p:graphicFrame>
        <p:nvGraphicFramePr>
          <p:cNvPr id="6" name="5 Tabla"/>
          <p:cNvGraphicFramePr>
            <a:graphicFrameLocks noGrp="1"/>
          </p:cNvGraphicFramePr>
          <p:nvPr/>
        </p:nvGraphicFramePr>
        <p:xfrm>
          <a:off x="323520" y="764701"/>
          <a:ext cx="8568960" cy="5856444"/>
        </p:xfrm>
        <a:graphic>
          <a:graphicData uri="http://schemas.openxmlformats.org/drawingml/2006/table">
            <a:tbl>
              <a:tblPr/>
              <a:tblGrid>
                <a:gridCol w="428448"/>
                <a:gridCol w="428448"/>
                <a:gridCol w="428448"/>
                <a:gridCol w="428448"/>
                <a:gridCol w="428448"/>
                <a:gridCol w="428448"/>
                <a:gridCol w="428448"/>
                <a:gridCol w="428448"/>
                <a:gridCol w="428448"/>
                <a:gridCol w="428448"/>
                <a:gridCol w="428448"/>
                <a:gridCol w="428448"/>
                <a:gridCol w="428448"/>
                <a:gridCol w="428448"/>
                <a:gridCol w="428448"/>
                <a:gridCol w="428448"/>
                <a:gridCol w="428448"/>
                <a:gridCol w="428448"/>
                <a:gridCol w="428448"/>
                <a:gridCol w="428448"/>
              </a:tblGrid>
              <a:tr h="154117">
                <a:tc gridSpan="3">
                  <a:txBody>
                    <a:bodyPr/>
                    <a:lstStyle/>
                    <a:p>
                      <a:pPr>
                        <a:spcAft>
                          <a:spcPts val="0"/>
                        </a:spcAft>
                      </a:pPr>
                      <a:r>
                        <a:rPr lang="es-MX" sz="900" dirty="0">
                          <a:solidFill>
                            <a:srgbClr val="000000"/>
                          </a:solidFill>
                          <a:effectLst/>
                          <a:latin typeface="Arial"/>
                          <a:ea typeface="Times New Roman"/>
                          <a:cs typeface="Times New Roman"/>
                        </a:rPr>
                        <a:t>AÑOS DEL CICLO</a:t>
                      </a:r>
                      <a:endParaRPr lang="es-MX" sz="900" dirty="0">
                        <a:effectLst/>
                        <a:latin typeface="Calibri"/>
                        <a:ea typeface="Calibri"/>
                        <a:cs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s-MX"/>
                    </a:p>
                  </a:txBody>
                  <a:tcPr/>
                </a:tc>
                <a:tc hMerge="1">
                  <a:txBody>
                    <a:bodyPr/>
                    <a:lstStyle/>
                    <a:p>
                      <a:endParaRPr lang="es-MX"/>
                    </a:p>
                  </a:txBody>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s-MX" sz="900">
                        <a:effectLst/>
                        <a:latin typeface="Calibri"/>
                        <a:ea typeface="Times New Roman"/>
                      </a:endParaRPr>
                    </a:p>
                  </a:txBody>
                  <a:tcPr marL="29633" marR="29633" marT="0" marB="0" anchor="b">
                    <a:lnL>
                      <a:noFill/>
                    </a:lnL>
                    <a:lnR>
                      <a:noFill/>
                    </a:lnR>
                    <a:lnT>
                      <a:noFill/>
                    </a:lnT>
                    <a:lnB w="12700" cap="flat" cmpd="sng" algn="ctr">
                      <a:solidFill>
                        <a:srgbClr val="000000"/>
                      </a:solidFill>
                      <a:prstDash val="solid"/>
                      <a:round/>
                      <a:headEnd type="none" w="med" len="med"/>
                      <a:tailEnd type="none" w="med" len="med"/>
                    </a:lnB>
                  </a:tcPr>
                </a:tc>
              </a:tr>
              <a:tr h="154117">
                <a:tc gridSpan="2">
                  <a:txBody>
                    <a:bodyPr/>
                    <a:lstStyle/>
                    <a:p>
                      <a:pPr algn="ctr">
                        <a:spcAft>
                          <a:spcPts val="0"/>
                        </a:spcAft>
                      </a:pPr>
                      <a:r>
                        <a:rPr lang="es-MX" sz="900">
                          <a:solidFill>
                            <a:srgbClr val="000000"/>
                          </a:solidFill>
                          <a:effectLst/>
                          <a:latin typeface="Arial"/>
                          <a:ea typeface="Times New Roman"/>
                          <a:cs typeface="Times New Roman"/>
                        </a:rPr>
                        <a:t>1</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2</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3</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4</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5</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6</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7</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8</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9</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c gridSpan="2">
                  <a:txBody>
                    <a:bodyPr/>
                    <a:lstStyle/>
                    <a:p>
                      <a:pPr algn="ctr">
                        <a:spcAft>
                          <a:spcPts val="0"/>
                        </a:spcAft>
                      </a:pPr>
                      <a:r>
                        <a:rPr lang="es-MX" sz="900">
                          <a:solidFill>
                            <a:srgbClr val="000000"/>
                          </a:solidFill>
                          <a:effectLst/>
                          <a:latin typeface="Arial"/>
                          <a:ea typeface="Times New Roman"/>
                          <a:cs typeface="Times New Roman"/>
                        </a:rPr>
                        <a:t>10</a:t>
                      </a:r>
                      <a:endParaRPr lang="es-MX" sz="900">
                        <a:effectLst/>
                        <a:latin typeface="Calibri"/>
                        <a:ea typeface="Calibri"/>
                        <a:cs typeface="Times New Roman"/>
                      </a:endParaRPr>
                    </a:p>
                  </a:txBody>
                  <a:tcPr marL="29633" marR="2963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MX"/>
                    </a:p>
                  </a:txBody>
                  <a:tcPr/>
                </a:tc>
              </a:tr>
              <a:tr h="308234">
                <a:tc gridSpan="2">
                  <a:txBody>
                    <a:bodyPr/>
                    <a:lstStyle/>
                    <a:p>
                      <a:pPr algn="ctr">
                        <a:spcAft>
                          <a:spcPts val="0"/>
                        </a:spcAft>
                      </a:pPr>
                      <a:r>
                        <a:rPr lang="es-MX" sz="900">
                          <a:solidFill>
                            <a:srgbClr val="000000"/>
                          </a:solidFill>
                          <a:effectLst/>
                          <a:latin typeface="Arial"/>
                          <a:ea typeface="Times New Roman"/>
                          <a:cs typeface="Times New Roman"/>
                        </a:rPr>
                        <a:t>Actualización del SCIAN</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D050"/>
                    </a:solidFill>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spcBef>
                          <a:spcPts val="2400"/>
                        </a:spcBef>
                        <a:spcAft>
                          <a:spcPts val="0"/>
                        </a:spcAft>
                      </a:pPr>
                      <a:r>
                        <a:rPr lang="es-MX" sz="900" b="1" kern="0">
                          <a:solidFill>
                            <a:srgbClr val="365F91"/>
                          </a:solidFill>
                          <a:effectLst/>
                          <a:latin typeface="Calibri"/>
                          <a:ea typeface="Times New Roman"/>
                          <a:cs typeface="Times New Roman"/>
                        </a:rPr>
                        <a:t> </a:t>
                      </a: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616467">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a:spcAft>
                          <a:spcPts val="0"/>
                        </a:spcAft>
                      </a:pPr>
                      <a:r>
                        <a:rPr lang="es-MX" sz="900">
                          <a:solidFill>
                            <a:srgbClr val="000000"/>
                          </a:solidFill>
                          <a:effectLst/>
                          <a:latin typeface="Arial"/>
                          <a:ea typeface="Times New Roman"/>
                          <a:cs typeface="Times New Roman"/>
                        </a:rPr>
                        <a:t>Censos Económicos (levantamiento en campo y generación de principales resultados)</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hMerge="1">
                  <a:txBody>
                    <a:bodyPr/>
                    <a:lstStyle/>
                    <a:p>
                      <a:endParaRPr lang="es-MX"/>
                    </a:p>
                  </a:txBody>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a:spcAft>
                          <a:spcPts val="0"/>
                        </a:spcAft>
                      </a:pPr>
                      <a:r>
                        <a:rPr lang="es-MX" sz="900">
                          <a:solidFill>
                            <a:srgbClr val="000000"/>
                          </a:solidFill>
                          <a:effectLst/>
                          <a:latin typeface="Arial"/>
                          <a:ea typeface="Times New Roman"/>
                          <a:cs typeface="Times New Roman"/>
                        </a:rPr>
                        <a:t>Actualización del Índice de Precios Productor</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hMerge="1">
                  <a:txBody>
                    <a:bodyPr/>
                    <a:lstStyle/>
                    <a:p>
                      <a:endParaRPr lang="es-MX"/>
                    </a:p>
                  </a:txBody>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s-MX" sz="900">
                          <a:solidFill>
                            <a:srgbClr val="000000"/>
                          </a:solidFill>
                          <a:effectLst/>
                          <a:latin typeface="Arial"/>
                          <a:ea typeface="Times New Roman"/>
                          <a:cs typeface="Times New Roman"/>
                        </a:rPr>
                        <a:t>Actualización Encuestas Económicas Nacionales</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s-MX" sz="900">
                          <a:solidFill>
                            <a:srgbClr val="000000"/>
                          </a:solidFill>
                          <a:effectLst/>
                          <a:latin typeface="Arial"/>
                          <a:ea typeface="Times New Roman"/>
                          <a:cs typeface="Times New Roman"/>
                        </a:rPr>
                        <a:t>Actualización del Sistema de Cuentas Nacionales de México (SCNM)</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795"/>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154117">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5">
                  <a:txBody>
                    <a:bodyPr/>
                    <a:lstStyle/>
                    <a:p>
                      <a:pPr algn="ctr">
                        <a:spcAft>
                          <a:spcPts val="0"/>
                        </a:spcAft>
                      </a:pPr>
                      <a:r>
                        <a:rPr lang="es-MX" sz="900">
                          <a:solidFill>
                            <a:srgbClr val="000000"/>
                          </a:solidFill>
                          <a:effectLst/>
                          <a:latin typeface="Arial"/>
                          <a:ea typeface="Times New Roman"/>
                          <a:cs typeface="Times New Roman"/>
                        </a:rPr>
                        <a:t>Censo Agropecuario (levantamiento)</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462351">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a:spcAft>
                          <a:spcPts val="0"/>
                        </a:spcAft>
                      </a:pPr>
                      <a:r>
                        <a:rPr lang="es-MX" sz="900">
                          <a:solidFill>
                            <a:srgbClr val="000000"/>
                          </a:solidFill>
                          <a:effectLst/>
                          <a:latin typeface="Arial"/>
                          <a:ea typeface="Times New Roman"/>
                          <a:cs typeface="Times New Roman"/>
                        </a:rPr>
                        <a:t>Actualización general de la Encuesta Nacional Agropecuaria</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endParaRPr lang="es-MX"/>
                    </a:p>
                  </a:txBody>
                  <a:tcPr/>
                </a:tc>
                <a:tc hMerge="1">
                  <a:txBody>
                    <a:bodyPr/>
                    <a:lstStyle/>
                    <a:p>
                      <a:endParaRPr lang="es-MX"/>
                    </a:p>
                  </a:txBody>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gridSpan="2">
                  <a:txBody>
                    <a:bodyPr/>
                    <a:lstStyle/>
                    <a:p>
                      <a:pPr algn="ctr">
                        <a:spcAft>
                          <a:spcPts val="0"/>
                        </a:spcAft>
                      </a:pPr>
                      <a:r>
                        <a:rPr lang="es-MX" sz="900">
                          <a:solidFill>
                            <a:srgbClr val="000000"/>
                          </a:solidFill>
                          <a:effectLst/>
                          <a:latin typeface="Arial"/>
                          <a:ea typeface="Times New Roman"/>
                          <a:cs typeface="Times New Roman"/>
                        </a:rPr>
                        <a:t>Actualización del SCIAN</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616467">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a:spcAft>
                          <a:spcPts val="0"/>
                        </a:spcAft>
                      </a:pPr>
                      <a:r>
                        <a:rPr lang="es-MX" sz="900">
                          <a:solidFill>
                            <a:srgbClr val="000000"/>
                          </a:solidFill>
                          <a:effectLst/>
                          <a:latin typeface="Arial"/>
                          <a:ea typeface="Times New Roman"/>
                          <a:cs typeface="Times New Roman"/>
                        </a:rPr>
                        <a:t>Censos Económicos (levantamiento en campo y generación de principales resultados)</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3"/>
                    </a:solidFill>
                  </a:tcPr>
                </a:tc>
                <a:tc hMerge="1">
                  <a:txBody>
                    <a:bodyPr/>
                    <a:lstStyle/>
                    <a:p>
                      <a:endParaRPr lang="es-MX"/>
                    </a:p>
                  </a:txBody>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dirty="0">
                          <a:solidFill>
                            <a:srgbClr val="000000"/>
                          </a:solidFill>
                          <a:effectLst/>
                          <a:latin typeface="Arial"/>
                          <a:ea typeface="Times New Roman"/>
                          <a:cs typeface="Times New Roman"/>
                        </a:rPr>
                        <a:t> </a:t>
                      </a:r>
                      <a:endParaRPr lang="es-MX" sz="900" dirty="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a:spcAft>
                          <a:spcPts val="0"/>
                        </a:spcAft>
                      </a:pPr>
                      <a:r>
                        <a:rPr lang="es-MX" sz="900">
                          <a:solidFill>
                            <a:srgbClr val="000000"/>
                          </a:solidFill>
                          <a:effectLst/>
                          <a:latin typeface="Arial"/>
                          <a:ea typeface="Times New Roman"/>
                          <a:cs typeface="Times New Roman"/>
                        </a:rPr>
                        <a:t>Actualización del Índice de Precios Productor</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4BC"/>
                    </a:solidFill>
                  </a:tcPr>
                </a:tc>
                <a:tc hMerge="1">
                  <a:txBody>
                    <a:bodyPr/>
                    <a:lstStyle/>
                    <a:p>
                      <a:endParaRPr lang="es-MX"/>
                    </a:p>
                  </a:txBody>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s-MX" sz="900">
                          <a:solidFill>
                            <a:srgbClr val="000000"/>
                          </a:solidFill>
                          <a:effectLst/>
                          <a:latin typeface="Arial"/>
                          <a:ea typeface="Times New Roman"/>
                          <a:cs typeface="Times New Roman"/>
                        </a:rPr>
                        <a:t>Actualización Encuestas Económicas Nacionales</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dirty="0">
                          <a:solidFill>
                            <a:srgbClr val="000000"/>
                          </a:solidFill>
                          <a:effectLst/>
                          <a:latin typeface="Arial"/>
                          <a:ea typeface="Times New Roman"/>
                          <a:cs typeface="Times New Roman"/>
                        </a:rPr>
                        <a:t> </a:t>
                      </a:r>
                      <a:endParaRPr lang="es-MX" sz="900" dirty="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algn="ctr">
                        <a:spcAft>
                          <a:spcPts val="0"/>
                        </a:spcAft>
                      </a:pPr>
                      <a:r>
                        <a:rPr lang="es-MX" sz="900">
                          <a:solidFill>
                            <a:srgbClr val="000000"/>
                          </a:solidFill>
                          <a:effectLst/>
                          <a:latin typeface="Arial"/>
                          <a:ea typeface="Times New Roman"/>
                          <a:cs typeface="Times New Roman"/>
                        </a:rPr>
                        <a:t>Actualización del Sistema de Cuentas Nacionales de México (SCNM)</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795"/>
                    </a:solidFill>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308234">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4">
                  <a:txBody>
                    <a:bodyPr/>
                    <a:lstStyle/>
                    <a:p>
                      <a:pPr algn="ctr">
                        <a:spcAft>
                          <a:spcPts val="0"/>
                        </a:spcAft>
                      </a:pPr>
                      <a:r>
                        <a:rPr lang="es-MX" sz="900">
                          <a:solidFill>
                            <a:srgbClr val="000000"/>
                          </a:solidFill>
                          <a:effectLst/>
                          <a:latin typeface="Arial"/>
                          <a:ea typeface="Times New Roman"/>
                          <a:cs typeface="Times New Roman"/>
                        </a:rPr>
                        <a:t>Actualización completa del INPC*</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s-MX" sz="900">
                        <a:effectLst/>
                        <a:latin typeface="Calibri"/>
                        <a:ea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a:spcAft>
                          <a:spcPts val="0"/>
                        </a:spcAft>
                      </a:pPr>
                      <a:r>
                        <a:rPr lang="es-MX" sz="900">
                          <a:solidFill>
                            <a:srgbClr val="000000"/>
                          </a:solidFill>
                          <a:effectLst/>
                          <a:latin typeface="Arial"/>
                          <a:ea typeface="Times New Roman"/>
                          <a:cs typeface="Times New Roman"/>
                        </a:rPr>
                        <a:t>Actualización completa del INPC*</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hMerge="1">
                  <a:txBody>
                    <a:bodyPr/>
                    <a:lstStyle/>
                    <a:p>
                      <a:endParaRPr lang="es-MX"/>
                    </a:p>
                  </a:txBody>
                  <a:tcPr/>
                </a:tc>
                <a:tc hMerge="1">
                  <a:txBody>
                    <a:bodyPr/>
                    <a:lstStyle/>
                    <a:p>
                      <a:endParaRPr lang="es-MX"/>
                    </a:p>
                  </a:txBody>
                  <a:tcPr/>
                </a:tc>
                <a:tc hMerge="1">
                  <a:txBody>
                    <a:bodyPr/>
                    <a:lstStyle/>
                    <a:p>
                      <a:endParaRPr lang="es-MX"/>
                    </a:p>
                  </a:txBody>
                  <a:tcPr/>
                </a:tc>
                <a:tc>
                  <a:txBody>
                    <a:bodyPr/>
                    <a:lstStyle/>
                    <a:p>
                      <a:endParaRPr lang="es-MX" sz="900">
                        <a:effectLst/>
                        <a:latin typeface="Calibri"/>
                        <a:ea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62351">
                <a:tc gridSpan="2">
                  <a:txBody>
                    <a:bodyPr/>
                    <a:lstStyle/>
                    <a:p>
                      <a:pPr algn="ctr">
                        <a:spcAft>
                          <a:spcPts val="0"/>
                        </a:spcAft>
                      </a:pPr>
                      <a:r>
                        <a:rPr lang="es-MX" sz="900">
                          <a:solidFill>
                            <a:srgbClr val="000000"/>
                          </a:solidFill>
                          <a:effectLst/>
                          <a:latin typeface="Arial"/>
                          <a:ea typeface="Times New Roman"/>
                          <a:cs typeface="Times New Roman"/>
                        </a:rPr>
                        <a:t>Actualización ponderadores INPC**</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s-MX" sz="900">
                          <a:solidFill>
                            <a:srgbClr val="000000"/>
                          </a:solidFill>
                          <a:effectLst/>
                          <a:latin typeface="Arial"/>
                          <a:ea typeface="Times New Roman"/>
                          <a:cs typeface="Times New Roman"/>
                        </a:rPr>
                        <a:t>Actualización ponderadores INPC**</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s-MX"/>
                    </a:p>
                  </a:txBody>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s-MX" sz="900">
                          <a:solidFill>
                            <a:srgbClr val="000000"/>
                          </a:solidFill>
                          <a:effectLst/>
                          <a:latin typeface="Arial"/>
                          <a:ea typeface="Times New Roman"/>
                          <a:cs typeface="Times New Roman"/>
                        </a:rPr>
                        <a:t> </a:t>
                      </a:r>
                      <a:endParaRPr lang="es-MX" sz="900">
                        <a:effectLst/>
                        <a:latin typeface="Calibri"/>
                        <a:ea typeface="Calibri"/>
                        <a:cs typeface="Times New Roman"/>
                      </a:endParaRPr>
                    </a:p>
                  </a:txBody>
                  <a:tcPr marL="29633" marR="2963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4117">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s-MX" sz="900">
                        <a:effectLst/>
                        <a:latin typeface="Calibri"/>
                        <a:ea typeface="Times New Roman"/>
                      </a:endParaRPr>
                    </a:p>
                  </a:txBody>
                  <a:tcPr marL="29633" marR="29633" marT="0" marB="0" anchor="b">
                    <a:lnL>
                      <a:noFill/>
                    </a:lnL>
                    <a:lnR>
                      <a:noFill/>
                    </a:lnR>
                    <a:lnT w="12700" cap="flat" cmpd="sng" algn="ctr">
                      <a:solidFill>
                        <a:srgbClr val="000000"/>
                      </a:solidFill>
                      <a:prstDash val="solid"/>
                      <a:round/>
                      <a:headEnd type="none" w="med" len="med"/>
                      <a:tailEnd type="none" w="med" len="med"/>
                    </a:lnT>
                    <a:lnB>
                      <a:noFill/>
                    </a:lnB>
                  </a:tcPr>
                </a:tc>
              </a:tr>
              <a:tr h="154117">
                <a:tc gridSpan="20">
                  <a:txBody>
                    <a:bodyPr/>
                    <a:lstStyle/>
                    <a:p>
                      <a:pPr>
                        <a:spcAft>
                          <a:spcPts val="0"/>
                        </a:spcAft>
                      </a:pPr>
                      <a:r>
                        <a:rPr lang="es-MX" sz="900" b="1">
                          <a:solidFill>
                            <a:srgbClr val="000000"/>
                          </a:solidFill>
                          <a:effectLst/>
                          <a:latin typeface="Arial"/>
                          <a:ea typeface="Times New Roman"/>
                          <a:cs typeface="Times New Roman"/>
                        </a:rPr>
                        <a:t>* Se requiere adicional a los Censos Económicos, la Información de la Encuesta Nacional de Gasto anterior</a:t>
                      </a:r>
                      <a:endParaRPr lang="es-MX" sz="900">
                        <a:effectLst/>
                        <a:latin typeface="Calibri"/>
                        <a:ea typeface="Calibri"/>
                        <a:cs typeface="Times New Roman"/>
                      </a:endParaRPr>
                    </a:p>
                  </a:txBody>
                  <a:tcPr marL="29633" marR="29633" marT="0" marB="0" anchor="b">
                    <a:lnL>
                      <a:noFill/>
                    </a:lnL>
                    <a:lnR>
                      <a:noFill/>
                    </a:lnR>
                    <a:lnT>
                      <a:noFill/>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r h="154117">
                <a:tc gridSpan="20">
                  <a:txBody>
                    <a:bodyPr/>
                    <a:lstStyle/>
                    <a:p>
                      <a:pPr>
                        <a:spcAft>
                          <a:spcPts val="0"/>
                        </a:spcAft>
                      </a:pPr>
                      <a:r>
                        <a:rPr lang="es-MX" sz="900" b="1" dirty="0">
                          <a:solidFill>
                            <a:srgbClr val="000000"/>
                          </a:solidFill>
                          <a:effectLst/>
                          <a:latin typeface="Arial"/>
                          <a:ea typeface="Times New Roman"/>
                          <a:cs typeface="Times New Roman"/>
                        </a:rPr>
                        <a:t>** Se requiere la Información de la Encuesta Nacional de Gasto anterior</a:t>
                      </a:r>
                      <a:endParaRPr lang="es-MX" sz="900" dirty="0">
                        <a:effectLst/>
                        <a:latin typeface="Calibri"/>
                        <a:ea typeface="Calibri"/>
                        <a:cs typeface="Times New Roman"/>
                      </a:endParaRPr>
                    </a:p>
                  </a:txBody>
                  <a:tcPr marL="29633" marR="29633" marT="0" marB="0" anchor="b">
                    <a:lnL>
                      <a:noFill/>
                    </a:lnL>
                    <a:lnR>
                      <a:noFill/>
                    </a:lnR>
                    <a:lnT>
                      <a:noFill/>
                    </a:lnT>
                    <a:lnB>
                      <a:noFill/>
                    </a:lnB>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c hMerge="1">
                  <a:txBody>
                    <a:bodyPr/>
                    <a:lstStyle/>
                    <a:p>
                      <a:endParaRPr lang="es-MX"/>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395536" y="260648"/>
            <a:ext cx="8496944" cy="792088"/>
          </a:xfrm>
          <a:prstGeom prst="rect">
            <a:avLst/>
          </a:prstGeom>
        </p:spPr>
        <p:txBody>
          <a:bodyPr>
            <a:noAutofit/>
          </a:bodyPr>
          <a:lstStyle/>
          <a:p>
            <a:pPr algn="just"/>
            <a:r>
              <a:rPr lang="es-MX" sz="2000" b="1" dirty="0" smtClean="0">
                <a:solidFill>
                  <a:srgbClr val="002060"/>
                </a:solidFill>
                <a:latin typeface="Helvetica" pitchFamily="34" charset="0"/>
                <a:cs typeface="Helvetica" pitchFamily="34" charset="0"/>
              </a:rPr>
              <a:t>DISPOSICIONES ESPECÍFICAS DEL PROCESO DE ACTUALIZACIÓN DE LOS PROGRAMAS DE GENERACIÓN DE INFORMACIÓN ECONÓMICA</a:t>
            </a:r>
            <a:endParaRPr lang="es-MX" sz="2000" dirty="0">
              <a:solidFill>
                <a:srgbClr val="002060"/>
              </a:solidFill>
              <a:latin typeface="Helvetica" pitchFamily="34" charset="0"/>
              <a:cs typeface="Helvetica" pitchFamily="34" charset="0"/>
            </a:endParaRPr>
          </a:p>
        </p:txBody>
      </p:sp>
      <p:sp>
        <p:nvSpPr>
          <p:cNvPr id="5" name="2 Marcador de contenido"/>
          <p:cNvSpPr txBox="1">
            <a:spLocks/>
          </p:cNvSpPr>
          <p:nvPr/>
        </p:nvSpPr>
        <p:spPr>
          <a:xfrm>
            <a:off x="467544" y="1484784"/>
            <a:ext cx="8208912" cy="4464496"/>
          </a:xfrm>
          <a:prstGeom prst="rect">
            <a:avLst/>
          </a:prstGeom>
        </p:spPr>
        <p:txBody>
          <a:bodyPr>
            <a:noAutofit/>
          </a:bodyPr>
          <a:lstStyle/>
          <a:p>
            <a:pPr marL="266700" indent="-266700" algn="just">
              <a:spcAft>
                <a:spcPts val="600"/>
              </a:spcAft>
              <a:buFont typeface="Wingdings" pitchFamily="2" charset="2"/>
              <a:buChar char="§"/>
            </a:pPr>
            <a:r>
              <a:rPr lang="es-MX" b="1" dirty="0" smtClean="0">
                <a:solidFill>
                  <a:srgbClr val="002060"/>
                </a:solidFill>
                <a:latin typeface="Helvetica" pitchFamily="34" charset="0"/>
                <a:cs typeface="Helvetica" pitchFamily="34" charset="0"/>
              </a:rPr>
              <a:t>Atención por parte de las áreas de la DGEE</a:t>
            </a:r>
            <a:r>
              <a:rPr lang="es-MX" dirty="0" smtClean="0">
                <a:solidFill>
                  <a:srgbClr val="002060"/>
                </a:solidFill>
                <a:latin typeface="Helvetica" pitchFamily="34" charset="0"/>
                <a:cs typeface="Helvetica" pitchFamily="34" charset="0"/>
              </a:rPr>
              <a:t>:</a:t>
            </a:r>
          </a:p>
          <a:p>
            <a:pPr algn="just">
              <a:tabLst>
                <a:tab pos="0" algn="l"/>
              </a:tabLst>
            </a:pPr>
            <a:r>
              <a:rPr lang="es-MX" dirty="0" smtClean="0">
                <a:latin typeface="Helvetica" pitchFamily="34" charset="0"/>
                <a:cs typeface="Helvetica" pitchFamily="34" charset="0"/>
              </a:rPr>
              <a:t>Las áreas y servidores públicos que desarrollan los programas estadísticos de carácter económico, estarán atentos a la dinámica de la economía, a la necesidad de la actualización y modernización de los programas que así lo requieran.</a:t>
            </a:r>
          </a:p>
          <a:p>
            <a:pPr indent="452438" algn="just"/>
            <a:endParaRPr lang="es-MX" b="1" dirty="0" smtClean="0">
              <a:latin typeface="Helvetica" pitchFamily="34" charset="0"/>
              <a:cs typeface="Helvetica" pitchFamily="34" charset="0"/>
            </a:endParaRPr>
          </a:p>
          <a:p>
            <a:pPr algn="just"/>
            <a:endParaRPr lang="es-MX" dirty="0" smtClean="0">
              <a:latin typeface="Helvetica" pitchFamily="34" charset="0"/>
              <a:cs typeface="Helvetica" pitchFamily="34" charset="0"/>
            </a:endParaRPr>
          </a:p>
          <a:p>
            <a:pPr marL="266700" indent="-266700" algn="just">
              <a:spcAft>
                <a:spcPts val="600"/>
              </a:spcAft>
              <a:buFont typeface="Wingdings" pitchFamily="2" charset="2"/>
              <a:buChar char="§"/>
            </a:pPr>
            <a:r>
              <a:rPr lang="es-MX" b="1" dirty="0" smtClean="0">
                <a:solidFill>
                  <a:srgbClr val="002060"/>
                </a:solidFill>
                <a:latin typeface="Helvetica" pitchFamily="34" charset="0"/>
                <a:cs typeface="Helvetica" pitchFamily="34" charset="0"/>
              </a:rPr>
              <a:t>Criterios generales para la actualización de los Programas Estadísticos</a:t>
            </a:r>
            <a:r>
              <a:rPr lang="es-MX" dirty="0" smtClean="0">
                <a:solidFill>
                  <a:srgbClr val="002060"/>
                </a:solidFill>
                <a:latin typeface="Helvetica" pitchFamily="34" charset="0"/>
                <a:cs typeface="Helvetica" pitchFamily="34" charset="0"/>
              </a:rPr>
              <a:t>:</a:t>
            </a:r>
          </a:p>
          <a:p>
            <a:pPr algn="just"/>
            <a:r>
              <a:rPr lang="es-MX" dirty="0" smtClean="0">
                <a:latin typeface="Helvetica" pitchFamily="34" charset="0"/>
                <a:cs typeface="Helvetica" pitchFamily="34" charset="0"/>
              </a:rPr>
              <a:t>En el Ciclo de Actualización de la Información Económica y de sus programas, se deberá aplicar la versión más actualizada del SCIAN, así como la Norma para la Generación de la Estadística Básica y el Manual del Sistema de Cuentas Nacionales más reciente.</a:t>
            </a:r>
          </a:p>
          <a:p>
            <a:pPr indent="452438" algn="just"/>
            <a:endParaRPr lang="es-MX" b="1" dirty="0">
              <a:latin typeface="Helvetica" pitchFamily="34" charset="0"/>
              <a:cs typeface="Helvetica" pitchFamily="34" charset="0"/>
            </a:endParaRPr>
          </a:p>
        </p:txBody>
      </p:sp>
      <p:sp>
        <p:nvSpPr>
          <p:cNvPr id="6"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395537" y="188640"/>
            <a:ext cx="8208912" cy="720080"/>
          </a:xfrm>
          <a:prstGeom prst="rect">
            <a:avLst/>
          </a:prstGeom>
        </p:spPr>
        <p:txBody>
          <a:bodyPr>
            <a:noAutofit/>
          </a:bodyPr>
          <a:lstStyle/>
          <a:p>
            <a:pPr algn="just"/>
            <a:r>
              <a:rPr lang="es-MX" sz="2000" b="1" dirty="0" smtClean="0">
                <a:solidFill>
                  <a:srgbClr val="002060"/>
                </a:solidFill>
                <a:latin typeface="Helvetica" pitchFamily="34" charset="0"/>
                <a:cs typeface="Helvetica" pitchFamily="34" charset="0"/>
              </a:rPr>
              <a:t>LINEAMIENTOS PARA LA DGA DE ENCUESTAS ECONÓMICAS NACIONALES Y LA EXPLOTACIÓN DE LOS REGISTROS ADMINISTRATIVOS</a:t>
            </a:r>
            <a:r>
              <a:rPr lang="es-MX" sz="2000" dirty="0" smtClean="0">
                <a:solidFill>
                  <a:srgbClr val="002060"/>
                </a:solidFill>
                <a:latin typeface="Helvetica" pitchFamily="34" charset="0"/>
                <a:cs typeface="Helvetica" pitchFamily="34" charset="0"/>
              </a:rPr>
              <a:t>:</a:t>
            </a:r>
          </a:p>
        </p:txBody>
      </p:sp>
      <p:sp>
        <p:nvSpPr>
          <p:cNvPr id="4" name="2 Marcador de contenido"/>
          <p:cNvSpPr txBox="1">
            <a:spLocks/>
          </p:cNvSpPr>
          <p:nvPr/>
        </p:nvSpPr>
        <p:spPr>
          <a:xfrm>
            <a:off x="467544" y="1916832"/>
            <a:ext cx="8064896" cy="1512168"/>
          </a:xfrm>
          <a:prstGeom prst="rect">
            <a:avLst/>
          </a:prstGeom>
        </p:spPr>
        <p:txBody>
          <a:bodyPr>
            <a:noAutofit/>
          </a:bodyPr>
          <a:lstStyle/>
          <a:p>
            <a:pPr algn="just">
              <a:tabLst>
                <a:tab pos="0" algn="l"/>
              </a:tabLst>
            </a:pPr>
            <a:r>
              <a:rPr lang="es-MX" dirty="0" smtClean="0">
                <a:latin typeface="Helvetica" pitchFamily="34" charset="0"/>
                <a:cs typeface="Helvetica" pitchFamily="34" charset="0"/>
              </a:rPr>
              <a:t>Se realizará una evaluación técnica de cada programa estadístico, aprobando conjuntamente con el titular de la Dirección General de Estadísticas Económicas los proyectos que requieran actualización y justificando los casos en que no se requiera actualización.</a:t>
            </a:r>
          </a:p>
          <a:p>
            <a:pPr indent="452438" algn="just"/>
            <a:endParaRPr lang="es-MX" b="1" dirty="0">
              <a:latin typeface="Helvetica" pitchFamily="34" charset="0"/>
              <a:cs typeface="Helvetica" pitchFamily="34" charset="0"/>
            </a:endParaRPr>
          </a:p>
        </p:txBody>
      </p:sp>
      <p:sp>
        <p:nvSpPr>
          <p:cNvPr id="5" name="1 Título"/>
          <p:cNvSpPr txBox="1">
            <a:spLocks/>
          </p:cNvSpPr>
          <p:nvPr/>
        </p:nvSpPr>
        <p:spPr>
          <a:xfrm>
            <a:off x="395536" y="3501008"/>
            <a:ext cx="8282735" cy="288032"/>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Actualización de las Encuestas Económicas Nacionales en 2016:</a:t>
            </a:r>
            <a:endParaRPr lang="es-MX" dirty="0" smtClean="0">
              <a:solidFill>
                <a:srgbClr val="002060"/>
              </a:solidFill>
              <a:latin typeface="Helvetica" pitchFamily="34" charset="0"/>
              <a:cs typeface="Helvetica" pitchFamily="34" charset="0"/>
            </a:endParaRPr>
          </a:p>
        </p:txBody>
      </p:sp>
      <p:sp>
        <p:nvSpPr>
          <p:cNvPr id="6" name="2 Marcador de contenido"/>
          <p:cNvSpPr txBox="1">
            <a:spLocks/>
          </p:cNvSpPr>
          <p:nvPr/>
        </p:nvSpPr>
        <p:spPr>
          <a:xfrm>
            <a:off x="467544" y="3861048"/>
            <a:ext cx="8064896" cy="1152128"/>
          </a:xfrm>
          <a:prstGeom prst="rect">
            <a:avLst/>
          </a:prstGeom>
        </p:spPr>
        <p:txBody>
          <a:bodyPr>
            <a:noAutofit/>
          </a:bodyPr>
          <a:lstStyle/>
          <a:p>
            <a:pPr algn="just">
              <a:tabLst>
                <a:tab pos="0" algn="l"/>
              </a:tabLst>
            </a:pPr>
            <a:r>
              <a:rPr lang="es-MX" dirty="0" smtClean="0">
                <a:latin typeface="Helvetica" pitchFamily="34" charset="0"/>
                <a:cs typeface="Helvetica" pitchFamily="34" charset="0"/>
              </a:rPr>
              <a:t>Se actualizarán los Marcos de Unidades Económicas y los respectivos diseños estadísticos de las Encuestas Económicas Nacionales, durante el mes de febrero del segundo año posterior al levantamiento de los Censos Económicos y construirán nuevas series históricas.</a:t>
            </a:r>
            <a:endParaRPr lang="es-MX" b="1" dirty="0">
              <a:latin typeface="Helvetica" pitchFamily="34" charset="0"/>
              <a:cs typeface="Helvetica" pitchFamily="34" charset="0"/>
            </a:endParaRPr>
          </a:p>
        </p:txBody>
      </p:sp>
      <p:sp>
        <p:nvSpPr>
          <p:cNvPr id="7" name="1 Título"/>
          <p:cNvSpPr txBox="1">
            <a:spLocks/>
          </p:cNvSpPr>
          <p:nvPr/>
        </p:nvSpPr>
        <p:spPr>
          <a:xfrm>
            <a:off x="469444" y="1484784"/>
            <a:ext cx="8351633" cy="360040"/>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Evaluación técnica de las Encuestas Económicas Nacionales</a:t>
            </a:r>
            <a:endParaRPr lang="es-MX" dirty="0" smtClean="0">
              <a:solidFill>
                <a:srgbClr val="002060"/>
              </a:solidFill>
              <a:latin typeface="Helvetica" pitchFamily="34" charset="0"/>
              <a:cs typeface="Helvetica" pitchFamily="34" charset="0"/>
            </a:endParaRPr>
          </a:p>
        </p:txBody>
      </p:sp>
      <p:sp>
        <p:nvSpPr>
          <p:cNvPr id="8"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95537" y="188640"/>
            <a:ext cx="8208912" cy="720080"/>
          </a:xfrm>
          <a:prstGeom prst="rect">
            <a:avLst/>
          </a:prstGeom>
        </p:spPr>
        <p:txBody>
          <a:bodyPr>
            <a:noAutofit/>
          </a:bodyPr>
          <a:lstStyle/>
          <a:p>
            <a:pPr algn="just"/>
            <a:r>
              <a:rPr lang="es-MX" sz="2000" b="1" dirty="0" smtClean="0">
                <a:solidFill>
                  <a:srgbClr val="002060"/>
                </a:solidFill>
                <a:latin typeface="Helvetica" pitchFamily="34" charset="0"/>
                <a:cs typeface="Helvetica" pitchFamily="34" charset="0"/>
              </a:rPr>
              <a:t>ASPECTOS ESPECÍFICOS DE LA ENCUESTA NACIONAL AGROPECUARIA</a:t>
            </a:r>
            <a:endParaRPr lang="es-MX" sz="2000" dirty="0" smtClean="0">
              <a:solidFill>
                <a:srgbClr val="002060"/>
              </a:solidFill>
              <a:latin typeface="Helvetica" pitchFamily="34" charset="0"/>
              <a:cs typeface="Helvetica" pitchFamily="34" charset="0"/>
            </a:endParaRPr>
          </a:p>
        </p:txBody>
      </p:sp>
      <p:sp>
        <p:nvSpPr>
          <p:cNvPr id="3" name="Rectangle 1"/>
          <p:cNvSpPr>
            <a:spLocks noChangeArrowheads="1"/>
          </p:cNvSpPr>
          <p:nvPr/>
        </p:nvSpPr>
        <p:spPr bwMode="auto">
          <a:xfrm>
            <a:off x="467544" y="1264695"/>
            <a:ext cx="806489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174625" marR="0" lvl="0" indent="-174625"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s-MX" b="0" i="0" u="none" strike="noStrike" cap="none" normalizeH="0" baseline="0" dirty="0" smtClean="0">
                <a:ln>
                  <a:noFill/>
                </a:ln>
                <a:effectLst/>
                <a:latin typeface="Arial" pitchFamily="34" charset="0"/>
                <a:ea typeface="Calibri" pitchFamily="34" charset="0"/>
                <a:cs typeface="Arial" pitchFamily="34" charset="0"/>
              </a:rPr>
              <a:t>La</a:t>
            </a:r>
            <a:r>
              <a:rPr kumimoji="0" lang="es-MX" b="0" i="0" u="none" strike="noStrike" cap="none" normalizeH="0" dirty="0" smtClean="0">
                <a:ln>
                  <a:noFill/>
                </a:ln>
                <a:effectLst/>
                <a:latin typeface="Arial" pitchFamily="34" charset="0"/>
                <a:ea typeface="Calibri" pitchFamily="34" charset="0"/>
                <a:cs typeface="Arial" pitchFamily="34" charset="0"/>
              </a:rPr>
              <a:t> Dirección General Adjunta de Censos Económicos y Agropecuarios, evaluará la necesidad de realizar la actualización de la Encuesta Nacional Agropecuaria (ENA).</a:t>
            </a:r>
          </a:p>
          <a:p>
            <a:pPr marR="0" lvl="0" algn="just" defTabSz="914400" rtl="0" eaLnBrk="1" fontAlgn="base" latinLnBrk="0" hangingPunct="1">
              <a:lnSpc>
                <a:spcPct val="100000"/>
              </a:lnSpc>
              <a:spcBef>
                <a:spcPct val="0"/>
              </a:spcBef>
              <a:spcAft>
                <a:spcPct val="0"/>
              </a:spcAft>
              <a:buClrTx/>
              <a:buSzTx/>
              <a:buFont typeface="Wingdings" pitchFamily="2" charset="2"/>
              <a:buChar char="§"/>
              <a:tabLst/>
            </a:pPr>
            <a:endParaRPr lang="es-MX" baseline="0" dirty="0" smtClean="0">
              <a:latin typeface="Arial" pitchFamily="34" charset="0"/>
              <a:cs typeface="Arial" pitchFamily="34" charset="0"/>
            </a:endParaRPr>
          </a:p>
          <a:p>
            <a:pPr marL="174625" marR="0" lvl="0" indent="-174625"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s-MX" b="0" i="0" u="none" strike="noStrike" cap="none" normalizeH="0" dirty="0" smtClean="0">
                <a:ln>
                  <a:noFill/>
                </a:ln>
                <a:effectLst/>
                <a:latin typeface="Arial" pitchFamily="34" charset="0"/>
                <a:cs typeface="Arial" pitchFamily="34" charset="0"/>
              </a:rPr>
              <a:t>Conforme a la disposición presupuestal se realizará la ENA anual o bianual a fin de atender las necesidades de los usuarios.</a:t>
            </a:r>
          </a:p>
          <a:p>
            <a:pPr marR="0" lvl="0" algn="just" defTabSz="914400" rtl="0" eaLnBrk="1" fontAlgn="base" latinLnBrk="0" hangingPunct="1">
              <a:lnSpc>
                <a:spcPct val="100000"/>
              </a:lnSpc>
              <a:spcBef>
                <a:spcPct val="0"/>
              </a:spcBef>
              <a:spcAft>
                <a:spcPct val="0"/>
              </a:spcAft>
              <a:buClrTx/>
              <a:buSzTx/>
              <a:buFont typeface="Wingdings" pitchFamily="2" charset="2"/>
              <a:buChar char="§"/>
              <a:tabLst/>
            </a:pPr>
            <a:endParaRPr lang="es-MX" baseline="0" dirty="0" smtClean="0">
              <a:latin typeface="Arial" pitchFamily="34" charset="0"/>
              <a:cs typeface="Arial" pitchFamily="34" charset="0"/>
            </a:endParaRPr>
          </a:p>
          <a:p>
            <a:pPr marL="174625" marR="0" lvl="0" indent="-174625" algn="just" defTabSz="914400" rtl="0" eaLnBrk="1" fontAlgn="base" latinLnBrk="0" hangingPunct="1">
              <a:lnSpc>
                <a:spcPct val="100000"/>
              </a:lnSpc>
              <a:spcBef>
                <a:spcPct val="0"/>
              </a:spcBef>
              <a:spcAft>
                <a:spcPct val="0"/>
              </a:spcAft>
              <a:buClrTx/>
              <a:buSzTx/>
              <a:buFont typeface="Wingdings" pitchFamily="2" charset="2"/>
              <a:buChar char="§"/>
              <a:tabLst/>
            </a:pPr>
            <a:r>
              <a:rPr kumimoji="0" lang="es-MX" b="0" i="0" u="none" strike="noStrike" cap="none" normalizeH="0" dirty="0" smtClean="0">
                <a:ln>
                  <a:noFill/>
                </a:ln>
                <a:effectLst/>
                <a:latin typeface="Arial" pitchFamily="34" charset="0"/>
                <a:cs typeface="Arial" pitchFamily="34" charset="0"/>
              </a:rPr>
              <a:t>El marco de referencia de la ENA será el Censo Agropecuario más reciente.</a:t>
            </a:r>
            <a:endParaRPr kumimoji="0" lang="es-MX" b="0" i="0" u="none" strike="noStrike" cap="none" normalizeH="0" baseline="0" dirty="0" smtClean="0">
              <a:ln>
                <a:noFill/>
              </a:ln>
              <a:effectLst/>
              <a:latin typeface="Arial" pitchFamily="34" charset="0"/>
              <a:cs typeface="Arial" pitchFamily="34" charset="0"/>
            </a:endParaRPr>
          </a:p>
        </p:txBody>
      </p:sp>
      <p:sp>
        <p:nvSpPr>
          <p:cNvPr id="4"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95536" y="332656"/>
            <a:ext cx="8496944" cy="504056"/>
          </a:xfrm>
          <a:prstGeom prst="rect">
            <a:avLst/>
          </a:prstGeom>
        </p:spPr>
        <p:txBody>
          <a:bodyPr>
            <a:noAutofit/>
          </a:bodyPr>
          <a:lstStyle/>
          <a:p>
            <a:pPr marL="266700" indent="-266700" algn="just"/>
            <a:r>
              <a:rPr lang="es-MX" sz="2000" b="1" dirty="0" smtClean="0">
                <a:solidFill>
                  <a:srgbClr val="002060"/>
                </a:solidFill>
                <a:latin typeface="Helvetica" pitchFamily="34" charset="0"/>
                <a:cs typeface="Helvetica" pitchFamily="34" charset="0"/>
              </a:rPr>
              <a:t>LINEAMIENTOS PARA LA DGA DE ÍNDICE DE PRECIOS:</a:t>
            </a:r>
            <a:endParaRPr lang="es-MX" sz="2000" dirty="0" smtClean="0">
              <a:solidFill>
                <a:srgbClr val="002060"/>
              </a:solidFill>
              <a:latin typeface="Helvetica" pitchFamily="34" charset="0"/>
              <a:cs typeface="Helvetica" pitchFamily="34" charset="0"/>
            </a:endParaRPr>
          </a:p>
        </p:txBody>
      </p:sp>
      <p:sp>
        <p:nvSpPr>
          <p:cNvPr id="1025" name="Rectangle 1"/>
          <p:cNvSpPr>
            <a:spLocks noChangeArrowheads="1"/>
          </p:cNvSpPr>
          <p:nvPr/>
        </p:nvSpPr>
        <p:spPr bwMode="auto">
          <a:xfrm>
            <a:off x="466922" y="1198201"/>
            <a:ext cx="8209533"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buFontTx/>
              <a:buNone/>
              <a:tabLst/>
            </a:pPr>
            <a:r>
              <a:rPr kumimoji="0" lang="es-MX" b="0" i="0" u="none" strike="noStrike" cap="none" normalizeH="0" baseline="0" dirty="0" smtClean="0">
                <a:ln>
                  <a:noFill/>
                </a:ln>
                <a:effectLst/>
                <a:latin typeface="Arial" pitchFamily="34" charset="0"/>
                <a:ea typeface="Calibri" pitchFamily="34" charset="0"/>
                <a:cs typeface="Arial" pitchFamily="34" charset="0"/>
              </a:rPr>
              <a:t>Cuando se trate de la actualización del Índice Nacional de Precios al Consumidor es necesario contar con los resultados de la Encuesta Nacional de Gastos de los Hogares (ENGASTO) o su equivalente, de los períodos que interese actualizar.</a:t>
            </a:r>
          </a:p>
          <a:p>
            <a:pPr marR="0" lvl="0" algn="just" defTabSz="914400" rtl="0" eaLnBrk="1" fontAlgn="base" latinLnBrk="0" hangingPunct="1">
              <a:lnSpc>
                <a:spcPct val="100000"/>
              </a:lnSpc>
              <a:spcBef>
                <a:spcPct val="0"/>
              </a:spcBef>
              <a:spcAft>
                <a:spcPct val="0"/>
              </a:spcAft>
              <a:buClrTx/>
              <a:buSzTx/>
              <a:buFontTx/>
              <a:buNone/>
              <a:tabLst/>
            </a:pPr>
            <a:endParaRPr kumimoji="0" lang="es-MX" b="0" i="0" u="none" strike="noStrike" cap="none" normalizeH="0" baseline="0" dirty="0" smtClean="0">
              <a:ln>
                <a:noFill/>
              </a:ln>
              <a:effectLst/>
              <a:latin typeface="Arial" pitchFamily="34" charset="0"/>
              <a:cs typeface="Arial" pitchFamily="34" charset="0"/>
            </a:endParaRPr>
          </a:p>
          <a:p>
            <a:pPr marR="0" lvl="0" algn="just" defTabSz="914400" rtl="0" eaLnBrk="0" fontAlgn="base" latinLnBrk="0" hangingPunct="0">
              <a:lnSpc>
                <a:spcPct val="100000"/>
              </a:lnSpc>
              <a:spcBef>
                <a:spcPct val="0"/>
              </a:spcBef>
              <a:spcAft>
                <a:spcPct val="0"/>
              </a:spcAft>
              <a:buClrTx/>
              <a:buSzTx/>
              <a:buFontTx/>
              <a:buNone/>
              <a:tabLst/>
            </a:pPr>
            <a:r>
              <a:rPr kumimoji="0" lang="es-MX" b="0" i="0" u="none" strike="noStrike" cap="none" normalizeH="0" baseline="0" dirty="0" smtClean="0">
                <a:ln>
                  <a:noFill/>
                </a:ln>
                <a:effectLst/>
                <a:latin typeface="Arial" pitchFamily="34" charset="0"/>
                <a:ea typeface="Calibri" pitchFamily="34" charset="0"/>
                <a:cs typeface="Times New Roman" pitchFamily="18" charset="0"/>
              </a:rPr>
              <a:t>El cambio de año base del Índice Nacional de Precios al Consumidor será cada 4 ó 5 años y la actualización de los ponderadores de la canasta de productos, en los años intermedios, contando con el insumo descrito en el punto anterior.</a:t>
            </a:r>
            <a:r>
              <a:rPr kumimoji="0" lang="es-MX" b="0" i="0" u="none" strike="noStrike" cap="none" normalizeH="0" baseline="0" dirty="0" smtClean="0">
                <a:ln>
                  <a:noFill/>
                </a:ln>
                <a:effectLst/>
                <a:latin typeface="Arial" pitchFamily="34" charset="0"/>
                <a:cs typeface="Arial" pitchFamily="34" charset="0"/>
              </a:rPr>
              <a:t> </a:t>
            </a:r>
          </a:p>
        </p:txBody>
      </p:sp>
      <p:sp>
        <p:nvSpPr>
          <p:cNvPr id="4" name="2 Marcador de contenido"/>
          <p:cNvSpPr txBox="1">
            <a:spLocks/>
          </p:cNvSpPr>
          <p:nvPr/>
        </p:nvSpPr>
        <p:spPr>
          <a:xfrm>
            <a:off x="395536" y="4365104"/>
            <a:ext cx="8280920" cy="720080"/>
          </a:xfrm>
          <a:prstGeom prst="rect">
            <a:avLst/>
          </a:prstGeom>
        </p:spPr>
        <p:txBody>
          <a:bodyPr>
            <a:noAutofit/>
          </a:bodyPr>
          <a:lstStyle/>
          <a:p>
            <a:pPr algn="just"/>
            <a:r>
              <a:rPr lang="es-MX" dirty="0" smtClean="0">
                <a:latin typeface="Helvetica" pitchFamily="34" charset="0"/>
                <a:cs typeface="Helvetica" pitchFamily="34" charset="0"/>
              </a:rPr>
              <a:t>Se evaluará la necesidad de realizar el Cambio de Año Base del Índice Nacional de Precios Productor, que incluiría la actualización tanto de la canasta de productos como de sus ponderaciones.</a:t>
            </a:r>
          </a:p>
          <a:p>
            <a:pPr algn="just"/>
            <a:r>
              <a:rPr lang="es-MX" dirty="0" smtClean="0">
                <a:solidFill>
                  <a:srgbClr val="FF0000"/>
                </a:solidFill>
                <a:latin typeface="Helvetica" pitchFamily="34" charset="0"/>
                <a:cs typeface="Helvetica" pitchFamily="34" charset="0"/>
              </a:rPr>
              <a:t> </a:t>
            </a:r>
          </a:p>
          <a:p>
            <a:pPr indent="452438" algn="just"/>
            <a:endParaRPr lang="es-MX" b="1" dirty="0">
              <a:latin typeface="Helvetica" pitchFamily="34" charset="0"/>
              <a:cs typeface="Helvetica" pitchFamily="34" charset="0"/>
            </a:endParaRPr>
          </a:p>
        </p:txBody>
      </p:sp>
      <p:sp>
        <p:nvSpPr>
          <p:cNvPr id="5" name="1 Título"/>
          <p:cNvSpPr txBox="1">
            <a:spLocks/>
          </p:cNvSpPr>
          <p:nvPr/>
        </p:nvSpPr>
        <p:spPr>
          <a:xfrm>
            <a:off x="395536" y="3933056"/>
            <a:ext cx="8496944" cy="720080"/>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Evaluación de la necesidad de actualizar productos y ponderaciones</a:t>
            </a:r>
            <a:endParaRPr lang="es-MX" dirty="0" smtClean="0">
              <a:solidFill>
                <a:srgbClr val="002060"/>
              </a:solidFill>
              <a:latin typeface="Helvetica" pitchFamily="34" charset="0"/>
              <a:cs typeface="Helvetica" pitchFamily="34" charset="0"/>
            </a:endParaRPr>
          </a:p>
        </p:txBody>
      </p:sp>
      <p:sp>
        <p:nvSpPr>
          <p:cNvPr id="6" name="1 Título"/>
          <p:cNvSpPr txBox="1">
            <a:spLocks/>
          </p:cNvSpPr>
          <p:nvPr/>
        </p:nvSpPr>
        <p:spPr>
          <a:xfrm>
            <a:off x="395536" y="831196"/>
            <a:ext cx="8496944" cy="504056"/>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Actualización del Índice Nacional de Precios al Consumidor </a:t>
            </a:r>
            <a:endParaRPr lang="es-MX" dirty="0" smtClean="0">
              <a:solidFill>
                <a:srgbClr val="002060"/>
              </a:solidFill>
              <a:latin typeface="Helvetica" pitchFamily="34" charset="0"/>
              <a:cs typeface="Helvetica" pitchFamily="34" charset="0"/>
            </a:endParaRPr>
          </a:p>
        </p:txBody>
      </p:sp>
      <p:sp>
        <p:nvSpPr>
          <p:cNvPr id="7"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395536" y="260648"/>
            <a:ext cx="8496944" cy="432048"/>
          </a:xfrm>
          <a:prstGeom prst="rect">
            <a:avLst/>
          </a:prstGeom>
        </p:spPr>
        <p:txBody>
          <a:bodyPr>
            <a:noAutofit/>
          </a:bodyPr>
          <a:lstStyle/>
          <a:p>
            <a:pPr marL="266700" indent="-266700" algn="just"/>
            <a:r>
              <a:rPr lang="es-MX" sz="2000" b="1" dirty="0" smtClean="0">
                <a:solidFill>
                  <a:srgbClr val="002060"/>
                </a:solidFill>
                <a:latin typeface="Helvetica" pitchFamily="34" charset="0"/>
                <a:cs typeface="Helvetica" pitchFamily="34" charset="0"/>
              </a:rPr>
              <a:t>LINEAMIENTOS PARA LA DGA DE CUENTAS NACIONALES</a:t>
            </a:r>
            <a:r>
              <a:rPr lang="es-MX" sz="2000" dirty="0" smtClean="0">
                <a:solidFill>
                  <a:srgbClr val="002060"/>
                </a:solidFill>
                <a:latin typeface="Helvetica" pitchFamily="34" charset="0"/>
                <a:cs typeface="Helvetica" pitchFamily="34" charset="0"/>
              </a:rPr>
              <a:t>:</a:t>
            </a:r>
          </a:p>
        </p:txBody>
      </p:sp>
      <p:sp>
        <p:nvSpPr>
          <p:cNvPr id="6" name="5 Rectángulo"/>
          <p:cNvSpPr/>
          <p:nvPr/>
        </p:nvSpPr>
        <p:spPr>
          <a:xfrm>
            <a:off x="395536" y="1268760"/>
            <a:ext cx="8212543" cy="923330"/>
          </a:xfrm>
          <a:prstGeom prst="rect">
            <a:avLst/>
          </a:prstGeom>
        </p:spPr>
        <p:txBody>
          <a:bodyPr wrap="square">
            <a:spAutoFit/>
          </a:bodyPr>
          <a:lstStyle/>
          <a:p>
            <a:pPr algn="just"/>
            <a:r>
              <a:rPr lang="es-MX" dirty="0" smtClean="0">
                <a:latin typeface="Helvetica" pitchFamily="34" charset="0"/>
                <a:cs typeface="Helvetica" pitchFamily="34" charset="0"/>
              </a:rPr>
              <a:t>La Dirección General Adjunta de Cuentas Nacionales, realizará una evaluación técnica de carácter general sobre la necesidad de la actualización del SCNM en sus diversos aspectos.</a:t>
            </a:r>
          </a:p>
        </p:txBody>
      </p:sp>
      <p:sp>
        <p:nvSpPr>
          <p:cNvPr id="7" name="1 Título"/>
          <p:cNvSpPr txBox="1">
            <a:spLocks/>
          </p:cNvSpPr>
          <p:nvPr/>
        </p:nvSpPr>
        <p:spPr>
          <a:xfrm>
            <a:off x="395536" y="2492896"/>
            <a:ext cx="8496944" cy="432048"/>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Cambio de Año Base del SCNM:</a:t>
            </a:r>
            <a:endParaRPr lang="es-MX" dirty="0">
              <a:solidFill>
                <a:srgbClr val="002060"/>
              </a:solidFill>
              <a:latin typeface="Helvetica" pitchFamily="34" charset="0"/>
              <a:cs typeface="Helvetica" pitchFamily="34" charset="0"/>
            </a:endParaRPr>
          </a:p>
        </p:txBody>
      </p:sp>
      <p:sp>
        <p:nvSpPr>
          <p:cNvPr id="8" name="2 Marcador de contenido"/>
          <p:cNvSpPr txBox="1">
            <a:spLocks/>
          </p:cNvSpPr>
          <p:nvPr/>
        </p:nvSpPr>
        <p:spPr>
          <a:xfrm>
            <a:off x="323528" y="2852936"/>
            <a:ext cx="8352928" cy="1872208"/>
          </a:xfrm>
          <a:prstGeom prst="rect">
            <a:avLst/>
          </a:prstGeom>
        </p:spPr>
        <p:txBody>
          <a:bodyPr>
            <a:noAutofit/>
          </a:bodyPr>
          <a:lstStyle/>
          <a:p>
            <a:pPr algn="just"/>
            <a:r>
              <a:rPr lang="es-MX" dirty="0" smtClean="0">
                <a:latin typeface="Helvetica" pitchFamily="34" charset="0"/>
                <a:cs typeface="Helvetica" pitchFamily="34" charset="0"/>
              </a:rPr>
              <a:t>El Sistema de Cuentas Nacionales, para cumplir con el Ciclo de Actualización Económica podrá realizar el Cambio de Año Base completo o manteniendo el mismo podrá actualizar el Sistema con la incorporación de la información básica generada por el SNIEG.  </a:t>
            </a:r>
            <a:endParaRPr lang="es-MX" b="1" dirty="0">
              <a:latin typeface="Helvetica" pitchFamily="34" charset="0"/>
              <a:cs typeface="Helvetica" pitchFamily="34" charset="0"/>
            </a:endParaRPr>
          </a:p>
        </p:txBody>
      </p:sp>
      <p:sp>
        <p:nvSpPr>
          <p:cNvPr id="9" name="1 Título"/>
          <p:cNvSpPr txBox="1">
            <a:spLocks/>
          </p:cNvSpPr>
          <p:nvPr/>
        </p:nvSpPr>
        <p:spPr>
          <a:xfrm>
            <a:off x="395536" y="908720"/>
            <a:ext cx="8496944" cy="720080"/>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Evaluación técnica del cambio de año base</a:t>
            </a:r>
            <a:endParaRPr lang="es-MX" dirty="0" smtClean="0">
              <a:solidFill>
                <a:srgbClr val="002060"/>
              </a:solidFill>
              <a:latin typeface="Helvetica" pitchFamily="34" charset="0"/>
              <a:cs typeface="Helvetica" pitchFamily="34" charset="0"/>
            </a:endParaRPr>
          </a:p>
        </p:txBody>
      </p:sp>
      <p:sp>
        <p:nvSpPr>
          <p:cNvPr id="10"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395536" y="260648"/>
            <a:ext cx="8424936" cy="648072"/>
          </a:xfrm>
          <a:prstGeom prst="rect">
            <a:avLst/>
          </a:prstGeom>
        </p:spPr>
        <p:txBody>
          <a:bodyPr>
            <a:noAutofit/>
          </a:bodyPr>
          <a:lstStyle/>
          <a:p>
            <a:pPr algn="just"/>
            <a:r>
              <a:rPr lang="es-MX" sz="2000" b="1" dirty="0" smtClean="0">
                <a:solidFill>
                  <a:srgbClr val="002060"/>
                </a:solidFill>
                <a:latin typeface="Helvetica" pitchFamily="34" charset="0"/>
                <a:cs typeface="Helvetica" pitchFamily="34" charset="0"/>
              </a:rPr>
              <a:t>EL SCIAN CONTINUARÁ GARANTIZANDO LA HOMOLOGACIÓN DE LA INFORMACIÓN:</a:t>
            </a:r>
            <a:endParaRPr lang="es-MX" sz="2000" dirty="0" smtClean="0">
              <a:solidFill>
                <a:srgbClr val="002060"/>
              </a:solidFill>
              <a:latin typeface="Helvetica" pitchFamily="34" charset="0"/>
              <a:cs typeface="Helvetica" pitchFamily="34" charset="0"/>
            </a:endParaRPr>
          </a:p>
        </p:txBody>
      </p:sp>
      <p:sp>
        <p:nvSpPr>
          <p:cNvPr id="5" name="2 Marcador de contenido"/>
          <p:cNvSpPr txBox="1">
            <a:spLocks/>
          </p:cNvSpPr>
          <p:nvPr/>
        </p:nvSpPr>
        <p:spPr>
          <a:xfrm>
            <a:off x="395536" y="1844824"/>
            <a:ext cx="8280920" cy="1008112"/>
          </a:xfrm>
          <a:prstGeom prst="rect">
            <a:avLst/>
          </a:prstGeom>
        </p:spPr>
        <p:txBody>
          <a:bodyPr>
            <a:noAutofit/>
          </a:bodyPr>
          <a:lstStyle/>
          <a:p>
            <a:pPr algn="just"/>
            <a:r>
              <a:rPr lang="es-MX" dirty="0" smtClean="0">
                <a:latin typeface="Helvetica" pitchFamily="34" charset="0"/>
                <a:cs typeface="Helvetica" pitchFamily="34" charset="0"/>
              </a:rPr>
              <a:t>El Sistema de Clasificación Industrial de América del Norte, es el instrumento que permite homologar la información estadística de carácter económico, coadyuvando a la medición de la estructura productiva.</a:t>
            </a:r>
          </a:p>
          <a:p>
            <a:pPr indent="452438" algn="just"/>
            <a:endParaRPr lang="es-MX" b="1" dirty="0">
              <a:latin typeface="Helvetica" pitchFamily="34" charset="0"/>
              <a:cs typeface="Helvetica" pitchFamily="34" charset="0"/>
            </a:endParaRPr>
          </a:p>
        </p:txBody>
      </p:sp>
      <p:sp>
        <p:nvSpPr>
          <p:cNvPr id="6" name="1 Título"/>
          <p:cNvSpPr txBox="1">
            <a:spLocks/>
          </p:cNvSpPr>
          <p:nvPr/>
        </p:nvSpPr>
        <p:spPr>
          <a:xfrm>
            <a:off x="323528" y="3140968"/>
            <a:ext cx="8496944" cy="432048"/>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Proceso de actualización del SCIAN:</a:t>
            </a:r>
            <a:endParaRPr lang="es-MX" dirty="0" smtClean="0">
              <a:solidFill>
                <a:srgbClr val="002060"/>
              </a:solidFill>
              <a:latin typeface="Helvetica" pitchFamily="34" charset="0"/>
              <a:cs typeface="Helvetica" pitchFamily="34" charset="0"/>
            </a:endParaRPr>
          </a:p>
        </p:txBody>
      </p:sp>
      <p:sp>
        <p:nvSpPr>
          <p:cNvPr id="7" name="2 Marcador de contenido"/>
          <p:cNvSpPr txBox="1">
            <a:spLocks/>
          </p:cNvSpPr>
          <p:nvPr/>
        </p:nvSpPr>
        <p:spPr>
          <a:xfrm>
            <a:off x="395536" y="3528392"/>
            <a:ext cx="8280920" cy="2780928"/>
          </a:xfrm>
          <a:prstGeom prst="rect">
            <a:avLst/>
          </a:prstGeom>
        </p:spPr>
        <p:txBody>
          <a:bodyPr>
            <a:noAutofit/>
          </a:bodyPr>
          <a:lstStyle/>
          <a:p>
            <a:pPr marL="174625" indent="-174625" algn="just">
              <a:buFontTx/>
              <a:buChar char="-"/>
            </a:pPr>
            <a:r>
              <a:rPr lang="es-MX" dirty="0" smtClean="0">
                <a:latin typeface="Helvetica" pitchFamily="34" charset="0"/>
                <a:cs typeface="Helvetica" pitchFamily="34" charset="0"/>
              </a:rPr>
              <a:t>Se sigue un proceso interno de actualización de las Direcciones Generales de Estadísticas Demográficas y Sociales y la de Geografía y Medio Ambiente, así como con las Direcciones Generales Adjuntas de la DGEE.</a:t>
            </a:r>
          </a:p>
          <a:p>
            <a:pPr marL="174625" indent="-174625" algn="just">
              <a:buFontTx/>
              <a:buChar char="-"/>
            </a:pPr>
            <a:endParaRPr lang="es-MX" dirty="0" smtClean="0">
              <a:latin typeface="Helvetica" pitchFamily="34" charset="0"/>
              <a:cs typeface="Helvetica" pitchFamily="34" charset="0"/>
            </a:endParaRPr>
          </a:p>
          <a:p>
            <a:pPr marL="174625" indent="-174625" algn="just">
              <a:buFontTx/>
              <a:buChar char="-"/>
            </a:pPr>
            <a:r>
              <a:rPr lang="es-MX" dirty="0" smtClean="0">
                <a:latin typeface="Helvetica" pitchFamily="34" charset="0"/>
                <a:cs typeface="Helvetica" pitchFamily="34" charset="0"/>
              </a:rPr>
              <a:t>Se realiza a través de un conjunto de actividades que comprende la Consulta Pública a todos los usuarios y generadores de información estadística, quienes presentan propuestas de actualización y mejora de las categorías del SCIAN.</a:t>
            </a:r>
          </a:p>
          <a:p>
            <a:pPr marL="174625" indent="-174625" algn="just"/>
            <a:endParaRPr lang="es-MX" dirty="0" smtClean="0">
              <a:latin typeface="Helvetica" pitchFamily="34" charset="0"/>
              <a:cs typeface="Helvetica" pitchFamily="34" charset="0"/>
            </a:endParaRPr>
          </a:p>
          <a:p>
            <a:pPr marL="174625" indent="-174625" algn="just">
              <a:buFontTx/>
              <a:buChar char="-"/>
            </a:pPr>
            <a:r>
              <a:rPr lang="es-MX" dirty="0" smtClean="0">
                <a:latin typeface="Helvetica" pitchFamily="34" charset="0"/>
                <a:cs typeface="Helvetica" pitchFamily="34" charset="0"/>
              </a:rPr>
              <a:t>Se continuará la actualización trilateral con Estados Unidos y Canadá.</a:t>
            </a:r>
          </a:p>
          <a:p>
            <a:pPr indent="452438" algn="just"/>
            <a:endParaRPr lang="es-MX" b="1" dirty="0">
              <a:latin typeface="Helvetica" pitchFamily="34" charset="0"/>
              <a:cs typeface="Helvetica" pitchFamily="34" charset="0"/>
            </a:endParaRPr>
          </a:p>
        </p:txBody>
      </p:sp>
      <p:sp>
        <p:nvSpPr>
          <p:cNvPr id="8" name="1 Título"/>
          <p:cNvSpPr txBox="1">
            <a:spLocks/>
          </p:cNvSpPr>
          <p:nvPr/>
        </p:nvSpPr>
        <p:spPr>
          <a:xfrm>
            <a:off x="395536" y="1124744"/>
            <a:ext cx="8280920" cy="720080"/>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Norma que hace obligatoria la aplicación del SCIAN para todas las Unidades del Estado:</a:t>
            </a:r>
            <a:endParaRPr lang="es-MX" dirty="0" smtClean="0">
              <a:solidFill>
                <a:srgbClr val="002060"/>
              </a:solidFill>
              <a:latin typeface="Helvetica" pitchFamily="34" charset="0"/>
              <a:cs typeface="Helvetica" pitchFamily="34" charset="0"/>
            </a:endParaRPr>
          </a:p>
        </p:txBody>
      </p:sp>
      <p:sp>
        <p:nvSpPr>
          <p:cNvPr id="9"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395536" y="260648"/>
            <a:ext cx="8424936" cy="432048"/>
          </a:xfrm>
          <a:prstGeom prst="rect">
            <a:avLst/>
          </a:prstGeom>
        </p:spPr>
        <p:txBody>
          <a:bodyPr>
            <a:noAutofit/>
          </a:bodyPr>
          <a:lstStyle/>
          <a:p>
            <a:pPr algn="just"/>
            <a:r>
              <a:rPr lang="es-MX" sz="2000" b="1" dirty="0" smtClean="0">
                <a:solidFill>
                  <a:srgbClr val="002060"/>
                </a:solidFill>
                <a:latin typeface="Helvetica" pitchFamily="34" charset="0"/>
                <a:cs typeface="Helvetica" pitchFamily="34" charset="0"/>
              </a:rPr>
              <a:t>LINEAMIENTOS PARA LA DGA DE CENSOS ECONÓMICOS Y AGROPECUARIOS</a:t>
            </a:r>
            <a:endParaRPr lang="es-MX" sz="2000" dirty="0" smtClean="0">
              <a:solidFill>
                <a:srgbClr val="002060"/>
              </a:solidFill>
              <a:latin typeface="Helvetica" pitchFamily="34" charset="0"/>
              <a:cs typeface="Helvetica" pitchFamily="34" charset="0"/>
            </a:endParaRPr>
          </a:p>
        </p:txBody>
      </p:sp>
      <p:sp>
        <p:nvSpPr>
          <p:cNvPr id="5" name="2 Marcador de contenido"/>
          <p:cNvSpPr txBox="1">
            <a:spLocks/>
          </p:cNvSpPr>
          <p:nvPr/>
        </p:nvSpPr>
        <p:spPr>
          <a:xfrm>
            <a:off x="468786" y="1584176"/>
            <a:ext cx="8280920" cy="1556792"/>
          </a:xfrm>
          <a:prstGeom prst="rect">
            <a:avLst/>
          </a:prstGeom>
        </p:spPr>
        <p:txBody>
          <a:bodyPr>
            <a:noAutofit/>
          </a:bodyPr>
          <a:lstStyle/>
          <a:p>
            <a:pPr algn="just"/>
            <a:r>
              <a:rPr lang="es-MX" dirty="0" smtClean="0">
                <a:latin typeface="Helvetica" pitchFamily="34" charset="0"/>
                <a:cs typeface="Helvetica" pitchFamily="34" charset="0"/>
              </a:rPr>
              <a:t>Conforme a la disponibilidad presupuestal los Censos Económicos se realizarán cada cinco años y los Censos Agropecuarios cada cinco o máximo cada diez. Ambos censos deberán permitir la construcción y actualización completa del Registro Estadístico de Negocios de México.</a:t>
            </a:r>
          </a:p>
          <a:p>
            <a:pPr indent="452438" algn="just"/>
            <a:endParaRPr lang="es-MX" b="1" dirty="0">
              <a:latin typeface="Helvetica" pitchFamily="34" charset="0"/>
              <a:cs typeface="Helvetica" pitchFamily="34" charset="0"/>
            </a:endParaRPr>
          </a:p>
        </p:txBody>
      </p:sp>
      <p:sp>
        <p:nvSpPr>
          <p:cNvPr id="6" name="2 Marcador de contenido"/>
          <p:cNvSpPr txBox="1">
            <a:spLocks/>
          </p:cNvSpPr>
          <p:nvPr/>
        </p:nvSpPr>
        <p:spPr>
          <a:xfrm>
            <a:off x="468786" y="3573016"/>
            <a:ext cx="8280920" cy="2232248"/>
          </a:xfrm>
          <a:prstGeom prst="rect">
            <a:avLst/>
          </a:prstGeom>
        </p:spPr>
        <p:txBody>
          <a:bodyPr>
            <a:noAutofit/>
          </a:bodyPr>
          <a:lstStyle/>
          <a:p>
            <a:pPr algn="just"/>
            <a:r>
              <a:rPr lang="es-MX" dirty="0" smtClean="0">
                <a:latin typeface="Helvetica" pitchFamily="34" charset="0"/>
                <a:cs typeface="Helvetica" pitchFamily="34" charset="0"/>
              </a:rPr>
              <a:t>Se habrá cumplido con los Lineamientos para el Ciclo de Actualización de la Información Económica, al realizar un nuevo censo (sea económico y/o agropecuario), habiendo revisado las necesidades de actualización en el diseño general, en el diseño conceptual, en los métodos de recolección de información, de tratamiento y procesamiento de la información, y presentación de resultados.</a:t>
            </a:r>
          </a:p>
          <a:p>
            <a:pPr indent="452438" algn="just"/>
            <a:endParaRPr lang="es-MX" b="1" dirty="0">
              <a:latin typeface="Helvetica" pitchFamily="34" charset="0"/>
              <a:cs typeface="Helvetica" pitchFamily="34" charset="0"/>
            </a:endParaRPr>
          </a:p>
        </p:txBody>
      </p:sp>
      <p:sp>
        <p:nvSpPr>
          <p:cNvPr id="7" name="1 Título"/>
          <p:cNvSpPr txBox="1">
            <a:spLocks/>
          </p:cNvSpPr>
          <p:nvPr/>
        </p:nvSpPr>
        <p:spPr>
          <a:xfrm>
            <a:off x="467544" y="3212976"/>
            <a:ext cx="8424936" cy="432048"/>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Realizar un nuevo Censo:</a:t>
            </a:r>
            <a:endParaRPr lang="es-MX" dirty="0" smtClean="0">
              <a:solidFill>
                <a:srgbClr val="002060"/>
              </a:solidFill>
              <a:latin typeface="Helvetica" pitchFamily="34" charset="0"/>
              <a:cs typeface="Helvetica" pitchFamily="34" charset="0"/>
            </a:endParaRPr>
          </a:p>
        </p:txBody>
      </p:sp>
      <p:sp>
        <p:nvSpPr>
          <p:cNvPr id="8" name="1 Título"/>
          <p:cNvSpPr txBox="1">
            <a:spLocks/>
          </p:cNvSpPr>
          <p:nvPr/>
        </p:nvSpPr>
        <p:spPr>
          <a:xfrm>
            <a:off x="396778" y="1196752"/>
            <a:ext cx="8423694" cy="720080"/>
          </a:xfrm>
          <a:prstGeom prst="rect">
            <a:avLst/>
          </a:prstGeom>
        </p:spPr>
        <p:txBody>
          <a:bodyPr>
            <a:noAutofit/>
          </a:bodyPr>
          <a:lstStyle/>
          <a:p>
            <a:pPr marL="266700" indent="-266700" algn="just">
              <a:buFont typeface="Wingdings" pitchFamily="2" charset="2"/>
              <a:buChar char="§"/>
            </a:pPr>
            <a:r>
              <a:rPr lang="es-MX" b="1" dirty="0" smtClean="0">
                <a:solidFill>
                  <a:srgbClr val="002060"/>
                </a:solidFill>
                <a:latin typeface="Helvetica" pitchFamily="34" charset="0"/>
                <a:cs typeface="Helvetica" pitchFamily="34" charset="0"/>
              </a:rPr>
              <a:t>Evaluación técnica de la actualización de los Censos</a:t>
            </a:r>
            <a:endParaRPr lang="es-MX" dirty="0" smtClean="0">
              <a:solidFill>
                <a:srgbClr val="002060"/>
              </a:solidFill>
              <a:latin typeface="Helvetica" pitchFamily="34" charset="0"/>
              <a:cs typeface="Helvetica" pitchFamily="34" charset="0"/>
            </a:endParaRPr>
          </a:p>
        </p:txBody>
      </p:sp>
      <p:sp>
        <p:nvSpPr>
          <p:cNvPr id="9"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226095"/>
            <a:ext cx="8712968"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MX" sz="2200" b="1" i="0" u="none" strike="noStrike" cap="none" normalizeH="0" baseline="0" dirty="0" smtClean="0">
                <a:ln>
                  <a:noFill/>
                </a:ln>
                <a:solidFill>
                  <a:srgbClr val="002060"/>
                </a:solidFill>
                <a:effectLst>
                  <a:outerShdw blurRad="38100" dist="38100" dir="2700000" algn="tl">
                    <a:srgbClr val="000000">
                      <a:alpha val="43137"/>
                    </a:srgbClr>
                  </a:outerShdw>
                </a:effectLst>
                <a:latin typeface="Helvetica" pitchFamily="34" charset="0"/>
                <a:ea typeface="Calibri" pitchFamily="34" charset="0"/>
                <a:cs typeface="Helvetica" pitchFamily="34" charset="0"/>
              </a:rPr>
              <a:t>CICLO DE ACTUALIZACIÓN DE LA INFORMACIÓN ECONÓMICA</a:t>
            </a:r>
            <a:endParaRPr kumimoji="0" lang="es-MX" sz="2200" b="0" i="0" u="none" strike="noStrike" cap="none" normalizeH="0" baseline="0" dirty="0" smtClean="0">
              <a:ln>
                <a:noFill/>
              </a:ln>
              <a:solidFill>
                <a:srgbClr val="002060"/>
              </a:solidFill>
              <a:effectLst>
                <a:outerShdw blurRad="38100" dist="38100" dir="2700000" algn="tl">
                  <a:srgbClr val="000000">
                    <a:alpha val="43137"/>
                  </a:srgbClr>
                </a:outerShdw>
              </a:effectLst>
              <a:latin typeface="Helvetica" pitchFamily="34" charset="0"/>
              <a:cs typeface="Helvetica" pitchFamily="34" charset="0"/>
            </a:endParaRPr>
          </a:p>
        </p:txBody>
      </p:sp>
      <p:grpSp>
        <p:nvGrpSpPr>
          <p:cNvPr id="21" name="20 Grupo"/>
          <p:cNvGrpSpPr/>
          <p:nvPr/>
        </p:nvGrpSpPr>
        <p:grpSpPr>
          <a:xfrm>
            <a:off x="323528" y="927936"/>
            <a:ext cx="8496944" cy="5309376"/>
            <a:chOff x="323528" y="908720"/>
            <a:chExt cx="8496944" cy="5309376"/>
          </a:xfrm>
        </p:grpSpPr>
        <p:grpSp>
          <p:nvGrpSpPr>
            <p:cNvPr id="2" name="22 Grupo"/>
            <p:cNvGrpSpPr/>
            <p:nvPr/>
          </p:nvGrpSpPr>
          <p:grpSpPr>
            <a:xfrm>
              <a:off x="323528" y="908720"/>
              <a:ext cx="8496944" cy="5309376"/>
              <a:chOff x="395536" y="969963"/>
              <a:chExt cx="8133178" cy="5548004"/>
            </a:xfrm>
          </p:grpSpPr>
          <p:sp>
            <p:nvSpPr>
              <p:cNvPr id="3" name="19 CuadroTexto"/>
              <p:cNvSpPr txBox="1"/>
              <p:nvPr/>
            </p:nvSpPr>
            <p:spPr>
              <a:xfrm>
                <a:off x="395536" y="4725144"/>
                <a:ext cx="1656184" cy="1169551"/>
              </a:xfrm>
              <a:prstGeom prst="rect">
                <a:avLst/>
              </a:prstGeom>
              <a:solidFill>
                <a:schemeClr val="accent4">
                  <a:lumMod val="60000"/>
                  <a:lumOff val="40000"/>
                </a:schemeClr>
              </a:solidFill>
              <a:ln>
                <a:solidFill>
                  <a:schemeClr val="accent1">
                    <a:shade val="50000"/>
                  </a:schemeClr>
                </a:solidFill>
              </a:ln>
              <a:scene3d>
                <a:camera prst="orthographicFront"/>
                <a:lightRig rig="threePt" dir="t"/>
              </a:scene3d>
              <a:sp3d prstMaterial="softEdge">
                <a:bevelT w="139700" prst="cross"/>
                <a:bevelB w="139700" prst="cross"/>
              </a:sp3d>
            </p:spPr>
            <p:txBody>
              <a:bodyPr>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smtClean="0">
                    <a:latin typeface="+mn-lt"/>
                    <a:cs typeface="+mn-cs"/>
                  </a:rPr>
                  <a:t>EXPLOTACIÓN DE REGISTROS ADMINISTRATIVOS DE CARÁCTER ECONÓMICO</a:t>
                </a:r>
                <a:endParaRPr lang="es-MX" sz="1400" b="1" dirty="0">
                  <a:latin typeface="+mn-lt"/>
                  <a:cs typeface="+mn-cs"/>
                </a:endParaRPr>
              </a:p>
            </p:txBody>
          </p:sp>
          <p:sp>
            <p:nvSpPr>
              <p:cNvPr id="4" name="8 Elipse"/>
              <p:cNvSpPr/>
              <p:nvPr/>
            </p:nvSpPr>
            <p:spPr bwMode="auto">
              <a:xfrm>
                <a:off x="3059954" y="2708830"/>
                <a:ext cx="2879912" cy="2232763"/>
              </a:xfrm>
              <a:prstGeom prst="ellipse">
                <a:avLst/>
              </a:prstGeom>
              <a:solidFill>
                <a:schemeClr val="accent1"/>
              </a:solidFill>
              <a:scene3d>
                <a:camera prst="orthographicFront"/>
                <a:lightRig rig="sunset" dir="t"/>
              </a:scene3d>
              <a:sp3d prstMaterial="plastic">
                <a:bevelT w="88900"/>
                <a:bevelB h="8890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r>
                  <a:rPr lang="es-MX" sz="2000" dirty="0"/>
                  <a:t>ACTUALIZACIÓN INTEGRAL DE LOS PROGRAMAS DE INFORMACIÓN ECONÓMICA</a:t>
                </a:r>
              </a:p>
            </p:txBody>
          </p:sp>
          <p:sp>
            <p:nvSpPr>
              <p:cNvPr id="5" name="12 CuadroTexto"/>
              <p:cNvSpPr txBox="1"/>
              <p:nvPr/>
            </p:nvSpPr>
            <p:spPr bwMode="auto">
              <a:xfrm>
                <a:off x="3563938" y="969963"/>
                <a:ext cx="1871943" cy="954327"/>
              </a:xfrm>
              <a:prstGeom prst="rect">
                <a:avLst/>
              </a:prstGeom>
              <a:solidFill>
                <a:srgbClr val="008000"/>
              </a:solidFill>
              <a:ln>
                <a:solidFill>
                  <a:schemeClr val="accent1">
                    <a:shade val="50000"/>
                  </a:schemeClr>
                </a:solidFill>
              </a:ln>
              <a:scene3d>
                <a:camera prst="orthographicFront"/>
                <a:lightRig rig="threePt" dir="t"/>
              </a:scene3d>
              <a:sp3d prstMaterial="metal">
                <a:bevelT prst="convex"/>
                <a:bevelB w="114300" prst="artDeco"/>
              </a:sp3d>
            </p:spPr>
            <p:txBody>
              <a:bodyPr>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a:latin typeface="+mn-lt"/>
                    <a:cs typeface="+mn-cs"/>
                  </a:rPr>
                  <a:t>SISTEMA DE CLASIFICACIÓN INDUSTRIAL DE AMÉRICA DEL NORTE</a:t>
                </a:r>
              </a:p>
            </p:txBody>
          </p:sp>
          <p:sp>
            <p:nvSpPr>
              <p:cNvPr id="6" name="13 CuadroTexto"/>
              <p:cNvSpPr txBox="1"/>
              <p:nvPr/>
            </p:nvSpPr>
            <p:spPr bwMode="auto">
              <a:xfrm>
                <a:off x="6659843" y="1777571"/>
                <a:ext cx="1511954" cy="996989"/>
              </a:xfrm>
              <a:prstGeom prst="rect">
                <a:avLst/>
              </a:prstGeom>
              <a:solidFill>
                <a:srgbClr val="3366CC"/>
              </a:solidFill>
              <a:ln>
                <a:solidFill>
                  <a:schemeClr val="accent1">
                    <a:shade val="50000"/>
                  </a:schemeClr>
                </a:solidFill>
              </a:ln>
              <a:scene3d>
                <a:camera prst="orthographicFront"/>
                <a:lightRig rig="twoPt" dir="t"/>
              </a:scene3d>
              <a:sp3d>
                <a:bevelT prst="convex"/>
                <a:bevelB w="114300" prst="artDeco"/>
              </a:sp3d>
            </p:spPr>
            <p:txBody>
              <a:bodyPr wrap="square">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a:latin typeface="+mn-lt"/>
                    <a:cs typeface="+mn-cs"/>
                  </a:rPr>
                  <a:t>CENSOS ECONÓMICOS</a:t>
                </a:r>
              </a:p>
              <a:p>
                <a:pPr algn="ctr" fontAlgn="auto">
                  <a:spcBef>
                    <a:spcPts val="0"/>
                  </a:spcBef>
                  <a:spcAft>
                    <a:spcPts val="0"/>
                  </a:spcAft>
                  <a:defRPr/>
                </a:pPr>
                <a:r>
                  <a:rPr lang="es-MX" sz="1400" b="1" dirty="0">
                    <a:latin typeface="+mn-lt"/>
                    <a:cs typeface="+mn-cs"/>
                  </a:rPr>
                  <a:t> Y AGROPECUARIOS</a:t>
                </a:r>
              </a:p>
            </p:txBody>
          </p:sp>
          <p:sp>
            <p:nvSpPr>
              <p:cNvPr id="7" name="18 CuadroTexto"/>
              <p:cNvSpPr txBox="1"/>
              <p:nvPr/>
            </p:nvSpPr>
            <p:spPr bwMode="auto">
              <a:xfrm>
                <a:off x="802137" y="1826527"/>
                <a:ext cx="1445295" cy="996989"/>
              </a:xfrm>
              <a:prstGeom prst="rect">
                <a:avLst/>
              </a:prstGeom>
              <a:solidFill>
                <a:schemeClr val="accent2">
                  <a:lumMod val="60000"/>
                  <a:lumOff val="40000"/>
                </a:schemeClr>
              </a:solidFill>
              <a:ln>
                <a:solidFill>
                  <a:schemeClr val="accent1">
                    <a:shade val="50000"/>
                  </a:schemeClr>
                </a:solidFill>
              </a:ln>
              <a:scene3d>
                <a:camera prst="orthographicFront"/>
                <a:lightRig rig="glow" dir="t"/>
              </a:scene3d>
              <a:sp3d>
                <a:bevelT w="152400" h="50800" prst="softRound"/>
                <a:bevelB w="165100" prst="coolSlant"/>
              </a:sp3d>
            </p:spPr>
            <p:txBody>
              <a:bodyPr wrap="square">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a:latin typeface="+mn-lt"/>
                    <a:cs typeface="+mn-cs"/>
                  </a:rPr>
                  <a:t>SISTEMA DE CUENTAS NACIONALES DE MÉXICO</a:t>
                </a:r>
              </a:p>
            </p:txBody>
          </p:sp>
          <p:sp>
            <p:nvSpPr>
              <p:cNvPr id="8" name="20 CuadroTexto"/>
              <p:cNvSpPr txBox="1"/>
              <p:nvPr/>
            </p:nvSpPr>
            <p:spPr bwMode="auto">
              <a:xfrm>
                <a:off x="3625664" y="5746104"/>
                <a:ext cx="1727947" cy="771863"/>
              </a:xfrm>
              <a:prstGeom prst="rect">
                <a:avLst/>
              </a:prstGeom>
              <a:solidFill>
                <a:srgbClr val="FFC000"/>
              </a:solidFill>
              <a:ln>
                <a:solidFill>
                  <a:schemeClr val="accent1">
                    <a:shade val="50000"/>
                  </a:schemeClr>
                </a:solidFill>
              </a:ln>
              <a:scene3d>
                <a:camera prst="orthographicFront"/>
                <a:lightRig rig="sunrise" dir="t"/>
              </a:scene3d>
              <a:sp3d>
                <a:bevelT prst="angle"/>
                <a:bevelB prst="angle"/>
              </a:sp3d>
            </p:spPr>
            <p:txBody>
              <a:bodyPr wrap="square">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a:latin typeface="+mn-lt"/>
                    <a:cs typeface="+mn-cs"/>
                  </a:rPr>
                  <a:t>ENCUESTAS ECONÓMICAS NACIONALES</a:t>
                </a:r>
              </a:p>
            </p:txBody>
          </p:sp>
          <p:sp>
            <p:nvSpPr>
              <p:cNvPr id="9" name="21 CuadroTexto"/>
              <p:cNvSpPr txBox="1"/>
              <p:nvPr/>
            </p:nvSpPr>
            <p:spPr bwMode="auto">
              <a:xfrm>
                <a:off x="6813057" y="4981932"/>
                <a:ext cx="1715657" cy="1222116"/>
              </a:xfrm>
              <a:prstGeom prst="rect">
                <a:avLst/>
              </a:prstGeom>
              <a:solidFill>
                <a:schemeClr val="accent3">
                  <a:lumMod val="60000"/>
                  <a:lumOff val="40000"/>
                </a:schemeClr>
              </a:solidFill>
              <a:ln>
                <a:solidFill>
                  <a:schemeClr val="accent1">
                    <a:shade val="50000"/>
                  </a:schemeClr>
                </a:solidFill>
              </a:ln>
              <a:scene3d>
                <a:camera prst="orthographicFront"/>
                <a:lightRig rig="soft" dir="t"/>
              </a:scene3d>
              <a:sp3d>
                <a:bevelT w="101600" prst="riblet"/>
                <a:bevelB w="165100" prst="coolSlant"/>
              </a:sp3d>
            </p:spPr>
            <p:txBody>
              <a:bodyPr wrap="square">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smtClean="0">
                    <a:latin typeface="+mn-lt"/>
                    <a:cs typeface="+mn-cs"/>
                  </a:rPr>
                  <a:t>ÍNDICE NACIONAL DE PRECIOS AL CONSUMIDOR E ÍNDICE NACIONAL DE PRECIOS PRODUCTOR</a:t>
                </a:r>
                <a:endParaRPr lang="es-MX" sz="1400" b="1" dirty="0">
                  <a:latin typeface="+mn-lt"/>
                  <a:cs typeface="+mn-cs"/>
                </a:endParaRPr>
              </a:p>
            </p:txBody>
          </p:sp>
          <p:sp>
            <p:nvSpPr>
              <p:cNvPr id="10" name="23 Flecha arriba"/>
              <p:cNvSpPr/>
              <p:nvPr/>
            </p:nvSpPr>
            <p:spPr bwMode="auto">
              <a:xfrm>
                <a:off x="4284663" y="1916113"/>
                <a:ext cx="358775" cy="7921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1" name="24 Flecha arriba"/>
              <p:cNvSpPr/>
              <p:nvPr/>
            </p:nvSpPr>
            <p:spPr bwMode="auto">
              <a:xfrm rot="3262324">
                <a:off x="5972968" y="2158207"/>
                <a:ext cx="360363" cy="12382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2" name="25 Flecha arriba"/>
              <p:cNvSpPr/>
              <p:nvPr/>
            </p:nvSpPr>
            <p:spPr bwMode="auto">
              <a:xfrm rot="7005674">
                <a:off x="6024990" y="4225579"/>
                <a:ext cx="360362" cy="134212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3" name="26 Flecha arriba"/>
              <p:cNvSpPr/>
              <p:nvPr/>
            </p:nvSpPr>
            <p:spPr bwMode="auto">
              <a:xfrm rot="10800000">
                <a:off x="4264025" y="4941888"/>
                <a:ext cx="358775" cy="7921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4" name="27 Flecha arriba"/>
              <p:cNvSpPr/>
              <p:nvPr/>
            </p:nvSpPr>
            <p:spPr bwMode="auto">
              <a:xfrm rot="18616433">
                <a:off x="2578100" y="2154238"/>
                <a:ext cx="360363" cy="129063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5" name="28 Flecha arriba"/>
              <p:cNvSpPr/>
              <p:nvPr/>
            </p:nvSpPr>
            <p:spPr bwMode="auto">
              <a:xfrm rot="14403803">
                <a:off x="2460625" y="4011613"/>
                <a:ext cx="360363" cy="129063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
            <p:nvSpPr>
              <p:cNvPr id="16" name="17 Flecha izquierda y derecha"/>
              <p:cNvSpPr/>
              <p:nvPr/>
            </p:nvSpPr>
            <p:spPr bwMode="auto">
              <a:xfrm rot="1938900">
                <a:off x="5342155" y="1469263"/>
                <a:ext cx="1393261" cy="36004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pPr>
                <a:endParaRPr lang="es-MX"/>
              </a:p>
            </p:txBody>
          </p:sp>
        </p:grpSp>
        <p:sp>
          <p:nvSpPr>
            <p:cNvPr id="18" name="13 CuadroTexto"/>
            <p:cNvSpPr txBox="1"/>
            <p:nvPr/>
          </p:nvSpPr>
          <p:spPr bwMode="auto">
            <a:xfrm>
              <a:off x="7349490" y="3338408"/>
              <a:ext cx="1440160" cy="738664"/>
            </a:xfrm>
            <a:prstGeom prst="rect">
              <a:avLst/>
            </a:prstGeom>
            <a:solidFill>
              <a:schemeClr val="accent1">
                <a:lumMod val="60000"/>
                <a:lumOff val="40000"/>
              </a:schemeClr>
            </a:solidFill>
            <a:ln>
              <a:solidFill>
                <a:schemeClr val="accent1">
                  <a:lumMod val="60000"/>
                  <a:lumOff val="40000"/>
                </a:schemeClr>
              </a:solidFill>
            </a:ln>
            <a:scene3d>
              <a:camera prst="orthographicFront"/>
              <a:lightRig rig="twoPt" dir="t"/>
            </a:scene3d>
            <a:sp3d>
              <a:bevelT prst="convex"/>
              <a:bevelB w="114300" prst="artDeco"/>
            </a:sp3d>
          </p:spPr>
          <p:txBody>
            <a:bodyPr wrap="square">
              <a:spAutoFit/>
            </a:bodyPr>
            <a:ls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s-MX" sz="1400" b="1" dirty="0" smtClean="0">
                  <a:latin typeface="+mn-lt"/>
                  <a:cs typeface="+mn-cs"/>
                </a:rPr>
                <a:t>ENCUESTA NACIONAL AGROPECUARIA</a:t>
              </a:r>
              <a:endParaRPr lang="es-MX" sz="1400" b="1" dirty="0">
                <a:latin typeface="+mn-lt"/>
                <a:cs typeface="+mn-cs"/>
              </a:endParaRPr>
            </a:p>
          </p:txBody>
        </p:sp>
        <p:sp>
          <p:nvSpPr>
            <p:cNvPr id="19" name="24 Flecha arriba"/>
            <p:cNvSpPr/>
            <p:nvPr/>
          </p:nvSpPr>
          <p:spPr bwMode="auto">
            <a:xfrm rot="5400000">
              <a:off x="6538817" y="3020260"/>
              <a:ext cx="344863" cy="12336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grpSp>
      <p:sp>
        <p:nvSpPr>
          <p:cNvPr id="22"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23" name="24 Flecha arriba"/>
          <p:cNvSpPr/>
          <p:nvPr/>
        </p:nvSpPr>
        <p:spPr bwMode="auto">
          <a:xfrm rot="10800000">
            <a:off x="7812358" y="2636912"/>
            <a:ext cx="288034" cy="68916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s-MX"/>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s-MX"/>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457200" y="116632"/>
            <a:ext cx="8229600" cy="504056"/>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2000" b="1" i="0" u="none" strike="noStrike" kern="1200" cap="none" spc="0" normalizeH="0" baseline="0" noProof="0" dirty="0" smtClean="0">
                <a:ln>
                  <a:noFill/>
                </a:ln>
                <a:solidFill>
                  <a:srgbClr val="002060"/>
                </a:solidFill>
                <a:effectLst/>
                <a:uLnTx/>
                <a:uFillTx/>
                <a:latin typeface="Helvetica" pitchFamily="34" charset="0"/>
                <a:ea typeface="+mj-ea"/>
                <a:cs typeface="+mj-cs"/>
              </a:rPr>
              <a:t>PROGRAMAS DEL CICLO DE ACTUALIZACIÓN</a:t>
            </a:r>
            <a:r>
              <a:rPr kumimoji="0" lang="es-MX" sz="2000" b="1" i="0" u="none" strike="noStrike" kern="1200" cap="none" spc="0" normalizeH="0" noProof="0" dirty="0" smtClean="0">
                <a:ln>
                  <a:noFill/>
                </a:ln>
                <a:solidFill>
                  <a:srgbClr val="002060"/>
                </a:solidFill>
                <a:effectLst/>
                <a:uLnTx/>
                <a:uFillTx/>
                <a:latin typeface="Helvetica" pitchFamily="34" charset="0"/>
                <a:ea typeface="+mj-ea"/>
                <a:cs typeface="+mj-cs"/>
              </a:rPr>
              <a:t> </a:t>
            </a:r>
            <a:r>
              <a:rPr kumimoji="0" lang="es-MX" sz="2000" b="1" i="0" u="none" strike="noStrike" kern="1200" cap="none" spc="0" normalizeH="0" baseline="0" noProof="0" dirty="0" smtClean="0">
                <a:ln>
                  <a:noFill/>
                </a:ln>
                <a:solidFill>
                  <a:srgbClr val="002060"/>
                </a:solidFill>
                <a:effectLst/>
                <a:uLnTx/>
                <a:uFillTx/>
                <a:latin typeface="Helvetica" pitchFamily="34" charset="0"/>
                <a:ea typeface="+mj-ea"/>
                <a:cs typeface="+mj-cs"/>
              </a:rPr>
              <a:t>2010 -</a:t>
            </a:r>
            <a:r>
              <a:rPr kumimoji="0" lang="es-MX" sz="2000" b="1" i="0" u="none" strike="noStrike" kern="1200" cap="none" spc="0" normalizeH="0" noProof="0" dirty="0" smtClean="0">
                <a:ln>
                  <a:noFill/>
                </a:ln>
                <a:solidFill>
                  <a:srgbClr val="002060"/>
                </a:solidFill>
                <a:effectLst/>
                <a:uLnTx/>
                <a:uFillTx/>
                <a:latin typeface="Helvetica" pitchFamily="34" charset="0"/>
                <a:ea typeface="+mj-ea"/>
                <a:cs typeface="+mj-cs"/>
              </a:rPr>
              <a:t> 2014</a:t>
            </a:r>
            <a:endParaRPr kumimoji="0" lang="es-MX" sz="2000" b="1" i="0" u="none" strike="noStrike" kern="1200" cap="none" spc="0" normalizeH="0" baseline="0" noProof="0" dirty="0">
              <a:ln>
                <a:noFill/>
              </a:ln>
              <a:solidFill>
                <a:srgbClr val="002060"/>
              </a:solidFill>
              <a:effectLst/>
              <a:uLnTx/>
              <a:uFillTx/>
              <a:latin typeface="Helvetica" pitchFamily="34" charset="0"/>
              <a:ea typeface="+mj-ea"/>
              <a:cs typeface="+mj-cs"/>
            </a:endParaRPr>
          </a:p>
        </p:txBody>
      </p:sp>
      <p:graphicFrame>
        <p:nvGraphicFramePr>
          <p:cNvPr id="4" name="3 Tabla"/>
          <p:cNvGraphicFramePr>
            <a:graphicFrameLocks noGrp="1"/>
          </p:cNvGraphicFramePr>
          <p:nvPr/>
        </p:nvGraphicFramePr>
        <p:xfrm>
          <a:off x="395536" y="620689"/>
          <a:ext cx="8424936" cy="5989450"/>
        </p:xfrm>
        <a:graphic>
          <a:graphicData uri="http://schemas.openxmlformats.org/drawingml/2006/table">
            <a:tbl>
              <a:tblPr firstRow="1" bandRow="1">
                <a:tableStyleId>{5C22544A-7EE6-4342-B048-85BDC9FD1C3A}</a:tableStyleId>
              </a:tblPr>
              <a:tblGrid>
                <a:gridCol w="4896544"/>
                <a:gridCol w="3528392"/>
              </a:tblGrid>
              <a:tr h="359154">
                <a:tc>
                  <a:txBody>
                    <a:bodyPr/>
                    <a:lstStyle/>
                    <a:p>
                      <a:r>
                        <a:rPr lang="es-MX" sz="1400" dirty="0" smtClean="0">
                          <a:latin typeface="Helvetica" pitchFamily="34" charset="0"/>
                          <a:cs typeface="Helvetica" pitchFamily="34" charset="0"/>
                        </a:rPr>
                        <a:t>Programas Estadísticos Actualizados</a:t>
                      </a:r>
                      <a:endParaRPr lang="es-MX" sz="1400" dirty="0">
                        <a:latin typeface="Helvetica" pitchFamily="34" charset="0"/>
                        <a:cs typeface="Helvetica" pitchFamily="34" charset="0"/>
                      </a:endParaRPr>
                    </a:p>
                  </a:txBody>
                  <a:tcPr/>
                </a:tc>
                <a:tc>
                  <a:txBody>
                    <a:bodyPr/>
                    <a:lstStyle/>
                    <a:p>
                      <a:pPr algn="ctr"/>
                      <a:r>
                        <a:rPr lang="es-MX" sz="1400" dirty="0" smtClean="0">
                          <a:latin typeface="Helvetica" pitchFamily="34" charset="0"/>
                          <a:cs typeface="Helvetica" pitchFamily="34" charset="0"/>
                        </a:rPr>
                        <a:t>Año de Actualización</a:t>
                      </a:r>
                      <a:endParaRPr lang="es-MX" sz="1400" dirty="0">
                        <a:latin typeface="Helvetica" pitchFamily="34" charset="0"/>
                        <a:cs typeface="Helvetica" pitchFamily="34" charset="0"/>
                      </a:endParaRPr>
                    </a:p>
                  </a:txBody>
                  <a:tcPr/>
                </a:tc>
              </a:tr>
              <a:tr h="359154">
                <a:tc>
                  <a:txBody>
                    <a:bodyPr/>
                    <a:lstStyle/>
                    <a:p>
                      <a:r>
                        <a:rPr lang="es-MX" sz="1400" dirty="0" smtClean="0">
                          <a:latin typeface="Helvetica" pitchFamily="34" charset="0"/>
                          <a:cs typeface="Helvetica" pitchFamily="34" charset="0"/>
                        </a:rPr>
                        <a:t>Encuesta Mensual</a:t>
                      </a:r>
                      <a:r>
                        <a:rPr lang="es-MX" sz="1400" baseline="0" dirty="0" smtClean="0">
                          <a:latin typeface="Helvetica" pitchFamily="34" charset="0"/>
                          <a:cs typeface="Helvetica" pitchFamily="34" charset="0"/>
                        </a:rPr>
                        <a:t> de la Industria Manufacturera (EMIM)</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2012 </a:t>
                      </a:r>
                      <a:endParaRPr lang="es-MX" sz="1400" dirty="0">
                        <a:latin typeface="Helvetica" pitchFamily="34" charset="0"/>
                        <a:cs typeface="Helvetica" pitchFamily="34" charset="0"/>
                      </a:endParaRPr>
                    </a:p>
                  </a:txBody>
                  <a:tcPr anchor="ctr"/>
                </a:tc>
              </a:tr>
              <a:tr h="3591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latin typeface="Helvetica" pitchFamily="34" charset="0"/>
                          <a:cs typeface="Helvetica" pitchFamily="34" charset="0"/>
                        </a:rPr>
                        <a:t>Encuesta Anual de</a:t>
                      </a:r>
                      <a:r>
                        <a:rPr lang="es-MX" sz="1400" baseline="0" dirty="0" smtClean="0">
                          <a:latin typeface="Helvetica" pitchFamily="34" charset="0"/>
                          <a:cs typeface="Helvetica" pitchFamily="34" charset="0"/>
                        </a:rPr>
                        <a:t> la Industria Manufacturera (EIAM)</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2012</a:t>
                      </a:r>
                      <a:endParaRPr lang="es-MX" sz="1400" dirty="0">
                        <a:latin typeface="Helvetica" pitchFamily="34" charset="0"/>
                        <a:cs typeface="Helvetica" pitchFamily="34" charset="0"/>
                      </a:endParaRPr>
                    </a:p>
                  </a:txBody>
                  <a:tcPr anchor="ctr"/>
                </a:tc>
              </a:tr>
              <a:tr h="359154">
                <a:tc>
                  <a:txBody>
                    <a:bodyPr/>
                    <a:lstStyle/>
                    <a:p>
                      <a:r>
                        <a:rPr lang="es-MX" sz="1400" dirty="0" smtClean="0">
                          <a:latin typeface="Helvetica" pitchFamily="34" charset="0"/>
                          <a:cs typeface="Helvetica" pitchFamily="34" charset="0"/>
                        </a:rPr>
                        <a:t>Encuesta Nacional de Empresas Constructoras (ENEC)</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2011</a:t>
                      </a:r>
                      <a:endParaRPr lang="es-MX" sz="1400" dirty="0">
                        <a:latin typeface="Helvetica" pitchFamily="34" charset="0"/>
                        <a:cs typeface="Helvetica" pitchFamily="34" charset="0"/>
                      </a:endParaRPr>
                    </a:p>
                  </a:txBody>
                  <a:tcPr anchor="ctr"/>
                </a:tc>
              </a:tr>
              <a:tr h="359154">
                <a:tc>
                  <a:txBody>
                    <a:bodyPr/>
                    <a:lstStyle/>
                    <a:p>
                      <a:r>
                        <a:rPr lang="es-MX" sz="1400" dirty="0" smtClean="0">
                          <a:latin typeface="Helvetica" pitchFamily="34" charset="0"/>
                          <a:cs typeface="Helvetica" pitchFamily="34" charset="0"/>
                        </a:rPr>
                        <a:t>Encuesta Anual de Empresas Constructoras (EAC)</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2011</a:t>
                      </a:r>
                      <a:endParaRPr lang="es-MX" sz="1400" dirty="0">
                        <a:latin typeface="Helvetica" pitchFamily="34" charset="0"/>
                        <a:cs typeface="Helvetica" pitchFamily="34" charset="0"/>
                      </a:endParaRPr>
                    </a:p>
                  </a:txBody>
                  <a:tcPr anchor="ctr"/>
                </a:tc>
              </a:tr>
              <a:tr h="359154">
                <a:tc>
                  <a:txBody>
                    <a:bodyPr/>
                    <a:lstStyle/>
                    <a:p>
                      <a:r>
                        <a:rPr lang="es-MX" sz="1400" dirty="0" smtClean="0">
                          <a:latin typeface="Helvetica" pitchFamily="34" charset="0"/>
                          <a:cs typeface="Helvetica" pitchFamily="34" charset="0"/>
                        </a:rPr>
                        <a:t>Encuesta</a:t>
                      </a:r>
                      <a:r>
                        <a:rPr lang="es-MX" sz="1400" baseline="0" dirty="0" smtClean="0">
                          <a:latin typeface="Helvetica" pitchFamily="34" charset="0"/>
                          <a:cs typeface="Helvetica" pitchFamily="34" charset="0"/>
                        </a:rPr>
                        <a:t> Mensual sobre Empresas Comerciales (EMEC)</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2014</a:t>
                      </a:r>
                      <a:endParaRPr lang="es-MX" sz="1400" dirty="0">
                        <a:latin typeface="Helvetica" pitchFamily="34" charset="0"/>
                        <a:cs typeface="Helvetica" pitchFamily="34" charset="0"/>
                      </a:endParaRPr>
                    </a:p>
                  </a:txBody>
                  <a:tcPr anchor="ctr"/>
                </a:tc>
              </a:tr>
              <a:tr h="359154">
                <a:tc>
                  <a:txBody>
                    <a:bodyPr/>
                    <a:lstStyle/>
                    <a:p>
                      <a:r>
                        <a:rPr lang="es-MX" sz="1400" dirty="0" smtClean="0">
                          <a:latin typeface="Helvetica" pitchFamily="34" charset="0"/>
                          <a:cs typeface="Helvetica" pitchFamily="34" charset="0"/>
                        </a:rPr>
                        <a:t>Encuesta Anual sobre Empresas Comerciales (EAMEC)</a:t>
                      </a:r>
                      <a:endParaRPr lang="es-MX" sz="1400" dirty="0">
                        <a:latin typeface="Helvetica" pitchFamily="34" charset="0"/>
                        <a:cs typeface="Helvetica" pitchFamily="34" charset="0"/>
                      </a:endParaRPr>
                    </a:p>
                  </a:txBody>
                  <a:tcPr anchor="ctr"/>
                </a:tc>
                <a:tc>
                  <a:txBody>
                    <a:bodyPr/>
                    <a:lstStyle/>
                    <a:p>
                      <a:pPr algn="ctr"/>
                      <a:r>
                        <a:rPr lang="es-MX" sz="1400" baseline="0" dirty="0" smtClean="0">
                          <a:latin typeface="Helvetica" pitchFamily="34" charset="0"/>
                          <a:cs typeface="Helvetica" pitchFamily="34" charset="0"/>
                        </a:rPr>
                        <a:t>2011</a:t>
                      </a:r>
                      <a:endParaRPr lang="es-MX" sz="1400" dirty="0">
                        <a:latin typeface="Helvetica" pitchFamily="34" charset="0"/>
                        <a:cs typeface="Helvetica" pitchFamily="34" charset="0"/>
                      </a:endParaRPr>
                    </a:p>
                  </a:txBody>
                  <a:tcPr anchor="ctr"/>
                </a:tc>
              </a:tr>
              <a:tr h="472274">
                <a:tc>
                  <a:txBody>
                    <a:bodyPr/>
                    <a:lstStyle/>
                    <a:p>
                      <a:r>
                        <a:rPr lang="es-MX" sz="1400" dirty="0" smtClean="0">
                          <a:latin typeface="Helvetica" pitchFamily="34" charset="0"/>
                          <a:cs typeface="Helvetica" pitchFamily="34" charset="0"/>
                        </a:rPr>
                        <a:t>Encuesta Mensual de Servicios (EMS)</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2014</a:t>
                      </a:r>
                      <a:endParaRPr lang="es-MX" sz="1400" dirty="0">
                        <a:latin typeface="Helvetica" pitchFamily="34" charset="0"/>
                        <a:cs typeface="Helvetica" pitchFamily="34" charset="0"/>
                      </a:endParaRPr>
                    </a:p>
                  </a:txBody>
                  <a:tcPr anchor="ctr"/>
                </a:tc>
              </a:tr>
              <a:tr h="472274">
                <a:tc>
                  <a:txBody>
                    <a:bodyPr/>
                    <a:lstStyle/>
                    <a:p>
                      <a:r>
                        <a:rPr lang="es-MX" sz="1400" dirty="0" smtClean="0">
                          <a:latin typeface="Helvetica" pitchFamily="34" charset="0"/>
                          <a:cs typeface="Helvetica" pitchFamily="34" charset="0"/>
                        </a:rPr>
                        <a:t>Encuesta Anual de Transportes</a:t>
                      </a:r>
                      <a:r>
                        <a:rPr lang="es-MX" sz="1400" baseline="0" dirty="0" smtClean="0">
                          <a:latin typeface="Helvetica" pitchFamily="34" charset="0"/>
                          <a:cs typeface="Helvetica" pitchFamily="34" charset="0"/>
                        </a:rPr>
                        <a:t> (EAT)</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2011</a:t>
                      </a:r>
                      <a:endParaRPr lang="es-MX" sz="1400" dirty="0">
                        <a:latin typeface="Helvetica" pitchFamily="34" charset="0"/>
                        <a:cs typeface="Helvetica" pitchFamily="34" charset="0"/>
                      </a:endParaRPr>
                    </a:p>
                  </a:txBody>
                  <a:tcPr anchor="ctr"/>
                </a:tc>
              </a:tr>
              <a:tr h="513898">
                <a:tc>
                  <a:txBody>
                    <a:bodyPr/>
                    <a:lstStyle/>
                    <a:p>
                      <a:r>
                        <a:rPr lang="es-MX" sz="1400" dirty="0" smtClean="0">
                          <a:latin typeface="Helvetica" pitchFamily="34" charset="0"/>
                          <a:cs typeface="Helvetica" pitchFamily="34" charset="0"/>
                        </a:rPr>
                        <a:t>Encuesta Anual de Servicios Privados No Financieros</a:t>
                      </a:r>
                      <a:r>
                        <a:rPr lang="es-MX" sz="1400" baseline="0" dirty="0" smtClean="0">
                          <a:latin typeface="Helvetica" pitchFamily="34" charset="0"/>
                          <a:cs typeface="Helvetica" pitchFamily="34" charset="0"/>
                        </a:rPr>
                        <a:t> (EASPNF)</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2011</a:t>
                      </a:r>
                      <a:endParaRPr lang="es-MX" sz="1400" dirty="0">
                        <a:latin typeface="Helvetica" pitchFamily="34" charset="0"/>
                        <a:cs typeface="Helvetica" pitchFamily="34" charset="0"/>
                      </a:endParaRPr>
                    </a:p>
                  </a:txBody>
                  <a:tcPr anchor="ctr"/>
                </a:tc>
              </a:tr>
              <a:tr h="488172">
                <a:tc>
                  <a:txBody>
                    <a:bodyPr/>
                    <a:lstStyle/>
                    <a:p>
                      <a:r>
                        <a:rPr lang="es-MX" sz="1400" dirty="0" smtClean="0">
                          <a:latin typeface="Helvetica" pitchFamily="34" charset="0"/>
                          <a:cs typeface="Helvetica" pitchFamily="34" charset="0"/>
                        </a:rPr>
                        <a:t>Sistema de Cuentas Nacionales de México (SCNM)</a:t>
                      </a:r>
                      <a:endParaRPr lang="es-MX" sz="1400" dirty="0">
                        <a:latin typeface="Helvetica" pitchFamily="34" charset="0"/>
                        <a:cs typeface="Helvetica" pitchFamily="34" charset="0"/>
                      </a:endParaRPr>
                    </a:p>
                  </a:txBody>
                  <a:tcPr anchor="ctr"/>
                </a:tc>
                <a:tc>
                  <a:txBody>
                    <a:bodyPr/>
                    <a:lstStyle/>
                    <a:p>
                      <a:pPr algn="ctr"/>
                      <a:r>
                        <a:rPr lang="es-MX" sz="1400" dirty="0" smtClean="0">
                          <a:latin typeface="Helvetica" pitchFamily="34" charset="0"/>
                          <a:cs typeface="Helvetica" pitchFamily="34" charset="0"/>
                        </a:rPr>
                        <a:t> 2014</a:t>
                      </a:r>
                      <a:endParaRPr lang="es-MX" sz="1400" dirty="0">
                        <a:latin typeface="Helvetica" pitchFamily="34" charset="0"/>
                        <a:cs typeface="Helvetica" pitchFamily="34" charset="0"/>
                      </a:endParaRPr>
                    </a:p>
                  </a:txBody>
                  <a:tcPr anchor="ctr"/>
                </a:tc>
              </a:tr>
              <a:tr h="488172">
                <a:tc>
                  <a:txBody>
                    <a:bodyPr/>
                    <a:lstStyle/>
                    <a:p>
                      <a:r>
                        <a:rPr lang="es-MX" sz="1400" dirty="0" smtClean="0">
                          <a:solidFill>
                            <a:schemeClr val="tx1"/>
                          </a:solidFill>
                          <a:latin typeface="Helvetica" pitchFamily="34" charset="0"/>
                          <a:cs typeface="Helvetica" pitchFamily="34" charset="0"/>
                        </a:rPr>
                        <a:t>Encuesta Nacional</a:t>
                      </a:r>
                      <a:r>
                        <a:rPr lang="es-MX" sz="1400" baseline="0" dirty="0" smtClean="0">
                          <a:solidFill>
                            <a:schemeClr val="tx1"/>
                          </a:solidFill>
                          <a:latin typeface="Helvetica" pitchFamily="34" charset="0"/>
                          <a:cs typeface="Helvetica" pitchFamily="34" charset="0"/>
                        </a:rPr>
                        <a:t> Agropecuaria</a:t>
                      </a:r>
                      <a:endParaRPr lang="es-MX" sz="1400" dirty="0">
                        <a:solidFill>
                          <a:schemeClr val="tx1"/>
                        </a:solidFill>
                        <a:latin typeface="Helvetica" pitchFamily="34" charset="0"/>
                        <a:cs typeface="Helvetica" pitchFamily="34" charset="0"/>
                      </a:endParaRPr>
                    </a:p>
                  </a:txBody>
                  <a:tcPr anchor="ctr"/>
                </a:tc>
                <a:tc>
                  <a:txBody>
                    <a:bodyPr/>
                    <a:lstStyle/>
                    <a:p>
                      <a:pPr algn="ctr"/>
                      <a:r>
                        <a:rPr lang="es-MX" sz="1400" dirty="0" smtClean="0">
                          <a:solidFill>
                            <a:schemeClr val="tx1"/>
                          </a:solidFill>
                          <a:latin typeface="Helvetica" pitchFamily="34" charset="0"/>
                          <a:cs typeface="Helvetica" pitchFamily="34" charset="0"/>
                        </a:rPr>
                        <a:t>2012 y</a:t>
                      </a:r>
                      <a:r>
                        <a:rPr lang="es-MX" sz="1400" baseline="0" dirty="0" smtClean="0">
                          <a:solidFill>
                            <a:schemeClr val="tx1"/>
                          </a:solidFill>
                          <a:latin typeface="Helvetica" pitchFamily="34" charset="0"/>
                          <a:cs typeface="Helvetica" pitchFamily="34" charset="0"/>
                        </a:rPr>
                        <a:t> </a:t>
                      </a:r>
                      <a:r>
                        <a:rPr lang="es-MX" sz="1400" dirty="0" smtClean="0">
                          <a:solidFill>
                            <a:schemeClr val="tx1"/>
                          </a:solidFill>
                          <a:latin typeface="Helvetica" pitchFamily="34" charset="0"/>
                          <a:cs typeface="Helvetica" pitchFamily="34" charset="0"/>
                        </a:rPr>
                        <a:t>2014</a:t>
                      </a:r>
                      <a:endParaRPr lang="es-MX" sz="1400" dirty="0">
                        <a:solidFill>
                          <a:schemeClr val="tx1"/>
                        </a:solidFill>
                        <a:latin typeface="Helvetica" pitchFamily="34" charset="0"/>
                        <a:cs typeface="Helvetica" pitchFamily="34" charset="0"/>
                      </a:endParaRPr>
                    </a:p>
                  </a:txBody>
                  <a:tcPr anchor="ctr"/>
                </a:tc>
              </a:tr>
              <a:tr h="513898">
                <a:tc>
                  <a:txBody>
                    <a:bodyPr/>
                    <a:lstStyle/>
                    <a:p>
                      <a:r>
                        <a:rPr lang="es-MX" sz="1400" dirty="0" smtClean="0">
                          <a:solidFill>
                            <a:schemeClr val="tx1"/>
                          </a:solidFill>
                          <a:latin typeface="Helvetica" pitchFamily="34" charset="0"/>
                          <a:cs typeface="Helvetica" pitchFamily="34" charset="0"/>
                        </a:rPr>
                        <a:t>Se actualizó la Canasta</a:t>
                      </a:r>
                      <a:r>
                        <a:rPr lang="es-MX" sz="1400" baseline="0" dirty="0" smtClean="0">
                          <a:solidFill>
                            <a:schemeClr val="tx1"/>
                          </a:solidFill>
                          <a:latin typeface="Helvetica" pitchFamily="34" charset="0"/>
                          <a:cs typeface="Helvetica" pitchFamily="34" charset="0"/>
                        </a:rPr>
                        <a:t> de Productos del Índice de Precios Productor</a:t>
                      </a:r>
                      <a:endParaRPr lang="es-MX" sz="1400" dirty="0">
                        <a:solidFill>
                          <a:schemeClr val="tx1"/>
                        </a:solidFill>
                        <a:latin typeface="Helvetica" pitchFamily="34" charset="0"/>
                        <a:cs typeface="Helvetica" pitchFamily="34" charset="0"/>
                      </a:endParaRPr>
                    </a:p>
                  </a:txBody>
                  <a:tcPr anchor="ctr"/>
                </a:tc>
                <a:tc>
                  <a:txBody>
                    <a:bodyPr/>
                    <a:lstStyle/>
                    <a:p>
                      <a:pPr algn="ctr"/>
                      <a:r>
                        <a:rPr lang="es-MX" sz="1400" dirty="0" smtClean="0">
                          <a:solidFill>
                            <a:schemeClr val="tx1"/>
                          </a:solidFill>
                          <a:latin typeface="Helvetica" pitchFamily="34" charset="0"/>
                          <a:cs typeface="Helvetica" pitchFamily="34" charset="0"/>
                        </a:rPr>
                        <a:t>2012</a:t>
                      </a:r>
                      <a:endParaRPr lang="es-MX" sz="1400" dirty="0">
                        <a:solidFill>
                          <a:schemeClr val="tx1"/>
                        </a:solidFill>
                        <a:latin typeface="Helvetica" pitchFamily="34" charset="0"/>
                        <a:cs typeface="Helvetica" pitchFamily="34" charset="0"/>
                      </a:endParaRPr>
                    </a:p>
                  </a:txBody>
                  <a:tcPr anchor="ctr"/>
                </a:tc>
              </a:tr>
              <a:tr h="513898">
                <a:tc>
                  <a:txBody>
                    <a:bodyPr/>
                    <a:lstStyle/>
                    <a:p>
                      <a:r>
                        <a:rPr lang="es-MX" sz="1400" dirty="0" smtClean="0">
                          <a:solidFill>
                            <a:schemeClr val="tx1"/>
                          </a:solidFill>
                          <a:latin typeface="Helvetica" pitchFamily="34" charset="0"/>
                          <a:cs typeface="Helvetica" pitchFamily="34" charset="0"/>
                        </a:rPr>
                        <a:t>Se actualizaron las Ponderaciones del Índice Nacional de Precios al Consumidor</a:t>
                      </a:r>
                      <a:endParaRPr lang="es-MX" sz="1400" dirty="0">
                        <a:solidFill>
                          <a:schemeClr val="tx1"/>
                        </a:solidFill>
                        <a:latin typeface="Helvetica" pitchFamily="34" charset="0"/>
                        <a:cs typeface="Helvetica" pitchFamily="34" charset="0"/>
                      </a:endParaRPr>
                    </a:p>
                  </a:txBody>
                  <a:tcPr anchor="ctr">
                    <a:solidFill>
                      <a:schemeClr val="accent1">
                        <a:lumMod val="20000"/>
                        <a:lumOff val="80000"/>
                      </a:schemeClr>
                    </a:solidFill>
                  </a:tcPr>
                </a:tc>
                <a:tc>
                  <a:txBody>
                    <a:bodyPr/>
                    <a:lstStyle/>
                    <a:p>
                      <a:pPr algn="ctr"/>
                      <a:r>
                        <a:rPr lang="es-MX" sz="1400" dirty="0" smtClean="0">
                          <a:solidFill>
                            <a:schemeClr val="tx1"/>
                          </a:solidFill>
                          <a:latin typeface="Helvetica" pitchFamily="34" charset="0"/>
                          <a:cs typeface="Helvetica" pitchFamily="34" charset="0"/>
                        </a:rPr>
                        <a:t>2013</a:t>
                      </a:r>
                      <a:endParaRPr lang="es-MX" sz="1400" dirty="0">
                        <a:solidFill>
                          <a:schemeClr val="tx1"/>
                        </a:solidFill>
                        <a:latin typeface="Helvetica" pitchFamily="34" charset="0"/>
                        <a:cs typeface="Helvetica" pitchFamily="34" charset="0"/>
                      </a:endParaRPr>
                    </a:p>
                  </a:txBody>
                  <a:tcPr anchor="ctr">
                    <a:solidFill>
                      <a:schemeClr val="accent1">
                        <a:lumMod val="20000"/>
                        <a:lumOff val="80000"/>
                      </a:schemeClr>
                    </a:solidFill>
                  </a:tcPr>
                </a:tc>
              </a:tr>
            </a:tbl>
          </a:graphicData>
        </a:graphic>
      </p:graphicFrame>
      <p:sp>
        <p:nvSpPr>
          <p:cNvPr id="5" name="5 Marcador de número de diapositiva"/>
          <p:cNvSpPr txBox="1">
            <a:spLocks/>
          </p:cNvSpPr>
          <p:nvPr/>
        </p:nvSpPr>
        <p:spPr>
          <a:xfrm>
            <a:off x="6614864" y="6592267"/>
            <a:ext cx="2133600" cy="26573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692696"/>
            <a:ext cx="8064896" cy="5256584"/>
          </a:xfrm>
        </p:spPr>
        <p:txBody>
          <a:bodyPr>
            <a:noAutofit/>
          </a:bodyPr>
          <a:lstStyle/>
          <a:p>
            <a:pPr marL="360363" indent="-360363" algn="just">
              <a:spcAft>
                <a:spcPts val="600"/>
              </a:spcAft>
              <a:buFont typeface="Wingdings" pitchFamily="2" charset="2"/>
              <a:buChar char="q"/>
            </a:pPr>
            <a:r>
              <a:rPr lang="es-MX" sz="1800" dirty="0" smtClean="0"/>
              <a:t>En el periodo 2010-2014 se realizaron catorce actualizaciones de programas estadísticos a cargo de la DGEE.  </a:t>
            </a:r>
          </a:p>
          <a:p>
            <a:pPr marL="360363" indent="-360363" algn="just">
              <a:spcAft>
                <a:spcPts val="600"/>
              </a:spcAft>
              <a:buFont typeface="Wingdings" pitchFamily="2" charset="2"/>
              <a:buChar char="q"/>
            </a:pPr>
            <a:r>
              <a:rPr lang="es-MX" sz="1800" dirty="0" smtClean="0"/>
              <a:t>Elementos fundamentales para el Ciclo de Actualización de la Información Económica del período 2010-2014.</a:t>
            </a:r>
          </a:p>
          <a:p>
            <a:pPr marL="627063" lvl="1" indent="-227013" algn="just">
              <a:buFont typeface="Wingdings" pitchFamily="2" charset="2"/>
              <a:buChar char="§"/>
            </a:pPr>
            <a:r>
              <a:rPr lang="es-MX" sz="1800" dirty="0" smtClean="0"/>
              <a:t>Sistema de Clasificación Industrial de América del Norte 2007.</a:t>
            </a:r>
          </a:p>
          <a:p>
            <a:pPr marL="627063" lvl="1" indent="-227013" algn="just">
              <a:buFont typeface="Wingdings" pitchFamily="2" charset="2"/>
              <a:buChar char="§"/>
            </a:pPr>
            <a:r>
              <a:rPr lang="es-MX" sz="1800" dirty="0" smtClean="0"/>
              <a:t>Censos Económicos 2009.</a:t>
            </a:r>
          </a:p>
          <a:p>
            <a:pPr marL="627063" lvl="1" indent="-227013" algn="just">
              <a:buFont typeface="Wingdings" pitchFamily="2" charset="2"/>
              <a:buChar char="§"/>
            </a:pPr>
            <a:r>
              <a:rPr lang="es-MX" sz="1800" dirty="0" smtClean="0"/>
              <a:t>Programas de Trabajo para la actualización.</a:t>
            </a:r>
          </a:p>
          <a:p>
            <a:pPr marL="0" indent="0" algn="just">
              <a:buFont typeface="Wingdings" pitchFamily="2" charset="2"/>
              <a:buChar char="q"/>
            </a:pPr>
            <a:endParaRPr lang="es-MX" sz="1800" dirty="0" smtClean="0"/>
          </a:p>
          <a:p>
            <a:pPr marL="360363" indent="-360363" algn="just">
              <a:spcAft>
                <a:spcPts val="1200"/>
              </a:spcAft>
              <a:buFont typeface="Wingdings" pitchFamily="2" charset="2"/>
              <a:buChar char="q"/>
            </a:pPr>
            <a:r>
              <a:rPr lang="es-MX" sz="1800" dirty="0" smtClean="0"/>
              <a:t>Alcances diversos en la actualización de los programas estadísticos:</a:t>
            </a:r>
          </a:p>
          <a:p>
            <a:pPr marL="627063" indent="-266700" algn="just">
              <a:spcBef>
                <a:spcPts val="0"/>
              </a:spcBef>
              <a:spcAft>
                <a:spcPts val="600"/>
              </a:spcAft>
              <a:buFont typeface="Wingdings" pitchFamily="2" charset="2"/>
              <a:buChar char="§"/>
            </a:pPr>
            <a:r>
              <a:rPr lang="es-MX" sz="1800" dirty="0" smtClean="0"/>
              <a:t>Diseño probabilístico en vez del determinístico; </a:t>
            </a:r>
          </a:p>
          <a:p>
            <a:pPr marL="627063" indent="-266700" algn="just">
              <a:spcBef>
                <a:spcPts val="0"/>
              </a:spcBef>
              <a:spcAft>
                <a:spcPts val="600"/>
              </a:spcAft>
              <a:buFont typeface="Wingdings" pitchFamily="2" charset="2"/>
              <a:buChar char="§"/>
            </a:pPr>
            <a:r>
              <a:rPr lang="es-MX" sz="1800" dirty="0" smtClean="0"/>
              <a:t>Fortalecimiento de los diseños estadísticos; </a:t>
            </a:r>
          </a:p>
          <a:p>
            <a:pPr marL="627063" indent="-266700" algn="just">
              <a:spcBef>
                <a:spcPts val="0"/>
              </a:spcBef>
              <a:spcAft>
                <a:spcPts val="600"/>
              </a:spcAft>
              <a:buFont typeface="Wingdings" pitchFamily="2" charset="2"/>
              <a:buChar char="§"/>
            </a:pPr>
            <a:r>
              <a:rPr lang="es-MX" sz="1800" dirty="0" smtClean="0"/>
              <a:t>Incremento en las coberturas de las Encuestas Económicas; </a:t>
            </a:r>
          </a:p>
          <a:p>
            <a:pPr marL="627063" indent="-266700" algn="just">
              <a:spcBef>
                <a:spcPts val="0"/>
              </a:spcBef>
              <a:spcAft>
                <a:spcPts val="600"/>
              </a:spcAft>
              <a:buFont typeface="Wingdings" pitchFamily="2" charset="2"/>
              <a:buChar char="§"/>
            </a:pPr>
            <a:r>
              <a:rPr lang="es-MX" sz="1800" dirty="0" smtClean="0"/>
              <a:t>Cambió de Año Base del Sistema de Cuentas Nacionales; Cambió de Año Base del Índice Nacional de Precios Productor, el cual incluyó la actualización de la canasta de productos y sus ponderaciones; </a:t>
            </a:r>
          </a:p>
          <a:p>
            <a:pPr marL="627063" indent="-266700" algn="just">
              <a:spcBef>
                <a:spcPts val="0"/>
              </a:spcBef>
              <a:spcAft>
                <a:spcPts val="600"/>
              </a:spcAft>
              <a:buFont typeface="Wingdings" pitchFamily="2" charset="2"/>
              <a:buChar char="§"/>
            </a:pPr>
            <a:r>
              <a:rPr lang="es-MX" sz="1800" dirty="0" smtClean="0"/>
              <a:t>Se actualizaron las ponderaciones de la canasta de productos del Índice Nacional de Precios al Consumidor.</a:t>
            </a:r>
            <a:endParaRPr lang="es-MX" sz="1800" dirty="0"/>
          </a:p>
        </p:txBody>
      </p:sp>
      <p:sp>
        <p:nvSpPr>
          <p:cNvPr id="5" name="1 Título"/>
          <p:cNvSpPr txBox="1">
            <a:spLocks/>
          </p:cNvSpPr>
          <p:nvPr/>
        </p:nvSpPr>
        <p:spPr>
          <a:xfrm>
            <a:off x="457200" y="188640"/>
            <a:ext cx="8229600" cy="504056"/>
          </a:xfrm>
          <a:prstGeom prst="rect">
            <a:avLst/>
          </a:prstGeom>
        </p:spPr>
        <p:txBody>
          <a:bodyP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solidFill>
                  <a:srgbClr val="002060"/>
                </a:solidFill>
                <a:effectLst/>
                <a:uLnTx/>
                <a:uFillTx/>
                <a:latin typeface="Helvetica" pitchFamily="34" charset="0"/>
                <a:ea typeface="+mj-ea"/>
                <a:cs typeface="+mj-cs"/>
              </a:rPr>
              <a:t>RESULTADOS DEL CICLO DE ACTUALIZACIÓN</a:t>
            </a:r>
            <a:r>
              <a:rPr kumimoji="0" lang="es-MX" sz="2200" b="1" i="0" u="none" strike="noStrike" kern="1200" cap="none" spc="0" normalizeH="0" noProof="0" dirty="0" smtClean="0">
                <a:ln>
                  <a:noFill/>
                </a:ln>
                <a:solidFill>
                  <a:srgbClr val="002060"/>
                </a:solidFill>
                <a:effectLst/>
                <a:uLnTx/>
                <a:uFillTx/>
                <a:latin typeface="Helvetica" pitchFamily="34" charset="0"/>
                <a:ea typeface="+mj-ea"/>
                <a:cs typeface="+mj-cs"/>
              </a:rPr>
              <a:t> </a:t>
            </a:r>
            <a:r>
              <a:rPr kumimoji="0" lang="es-MX" sz="2200" b="1" i="0" u="none" strike="noStrike" kern="1200" cap="none" spc="0" normalizeH="0" baseline="0" noProof="0" dirty="0" smtClean="0">
                <a:ln>
                  <a:noFill/>
                </a:ln>
                <a:solidFill>
                  <a:srgbClr val="002060"/>
                </a:solidFill>
                <a:effectLst/>
                <a:uLnTx/>
                <a:uFillTx/>
                <a:latin typeface="Helvetica" pitchFamily="34" charset="0"/>
                <a:ea typeface="+mj-ea"/>
                <a:cs typeface="+mj-cs"/>
              </a:rPr>
              <a:t>2010 -</a:t>
            </a:r>
            <a:r>
              <a:rPr kumimoji="0" lang="es-MX" sz="2200" b="1" i="0" u="none" strike="noStrike" kern="1200" cap="none" spc="0" normalizeH="0" noProof="0" dirty="0" smtClean="0">
                <a:ln>
                  <a:noFill/>
                </a:ln>
                <a:solidFill>
                  <a:srgbClr val="002060"/>
                </a:solidFill>
                <a:effectLst/>
                <a:uLnTx/>
                <a:uFillTx/>
                <a:latin typeface="Helvetica" pitchFamily="34" charset="0"/>
                <a:ea typeface="+mj-ea"/>
                <a:cs typeface="+mj-cs"/>
              </a:rPr>
              <a:t> 2014</a:t>
            </a:r>
            <a:endParaRPr kumimoji="0" lang="es-MX" sz="2200" b="1" i="0" u="none" strike="noStrike" kern="1200" cap="none" spc="0" normalizeH="0" baseline="0" noProof="0" dirty="0">
              <a:ln>
                <a:noFill/>
              </a:ln>
              <a:solidFill>
                <a:srgbClr val="002060"/>
              </a:solidFill>
              <a:effectLst/>
              <a:uLnTx/>
              <a:uFillTx/>
              <a:latin typeface="Helvetica" pitchFamily="34" charset="0"/>
              <a:ea typeface="+mj-ea"/>
              <a:cs typeface="+mj-cs"/>
            </a:endParaRPr>
          </a:p>
        </p:txBody>
      </p:sp>
      <p:sp>
        <p:nvSpPr>
          <p:cNvPr id="4"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95536" y="116632"/>
            <a:ext cx="8424936" cy="850106"/>
          </a:xfrm>
          <a:prstGeom prst="rect">
            <a:avLst/>
          </a:prstGeom>
        </p:spPr>
        <p:txBody>
          <a:bodyPr>
            <a:norm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MX" sz="2200" b="1" dirty="0" smtClean="0">
                <a:solidFill>
                  <a:srgbClr val="002060"/>
                </a:solidFill>
                <a:latin typeface="Helvetica" pitchFamily="34" charset="0"/>
                <a:ea typeface="+mj-ea"/>
                <a:cs typeface="+mj-cs"/>
              </a:rPr>
              <a:t>INICIO DEL </a:t>
            </a:r>
            <a:r>
              <a:rPr kumimoji="0" lang="es-MX" sz="2200" b="1" i="0" u="none" strike="noStrike" kern="1200" cap="none" spc="0" normalizeH="0" noProof="0" dirty="0" smtClean="0">
                <a:ln>
                  <a:noFill/>
                </a:ln>
                <a:solidFill>
                  <a:srgbClr val="002060"/>
                </a:solidFill>
                <a:effectLst/>
                <a:uLnTx/>
                <a:uFillTx/>
                <a:latin typeface="Helvetica" pitchFamily="34" charset="0"/>
                <a:ea typeface="+mj-ea"/>
                <a:cs typeface="+mj-cs"/>
              </a:rPr>
              <a:t>NUEVO CICLO DE ACTUALIZACIÓN DE LA INFORMACIÓN ECONÓMICA </a:t>
            </a:r>
            <a:endParaRPr kumimoji="0" lang="es-MX" sz="2200" b="1" i="0" u="none" strike="noStrike" kern="1200" cap="none" spc="0" normalizeH="0" baseline="0" noProof="0" dirty="0">
              <a:ln>
                <a:noFill/>
              </a:ln>
              <a:solidFill>
                <a:srgbClr val="002060"/>
              </a:solidFill>
              <a:effectLst/>
              <a:uLnTx/>
              <a:uFillTx/>
              <a:latin typeface="Helvetica" pitchFamily="34" charset="0"/>
              <a:ea typeface="+mj-ea"/>
              <a:cs typeface="+mj-cs"/>
            </a:endParaRPr>
          </a:p>
        </p:txBody>
      </p:sp>
      <p:sp>
        <p:nvSpPr>
          <p:cNvPr id="4" name="3 Rectángulo redondeado"/>
          <p:cNvSpPr/>
          <p:nvPr/>
        </p:nvSpPr>
        <p:spPr>
          <a:xfrm>
            <a:off x="395535" y="4509120"/>
            <a:ext cx="8532707" cy="191222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2 Marcador de contenido"/>
          <p:cNvSpPr txBox="1">
            <a:spLocks/>
          </p:cNvSpPr>
          <p:nvPr/>
        </p:nvSpPr>
        <p:spPr>
          <a:xfrm>
            <a:off x="467544" y="1052736"/>
            <a:ext cx="8208912" cy="5256584"/>
          </a:xfrm>
          <a:prstGeom prst="rect">
            <a:avLst/>
          </a:prstGeom>
        </p:spPr>
        <p:txBody>
          <a:bodyPr>
            <a:noAutofit/>
          </a:bodyPr>
          <a:lstStyle/>
          <a:p>
            <a:pPr marL="360363" marR="0" lvl="0" indent="-360363" algn="just" defTabSz="914400" rtl="0" eaLnBrk="1" fontAlgn="auto" latinLnBrk="0" hangingPunct="1">
              <a:lnSpc>
                <a:spcPct val="100000"/>
              </a:lnSpc>
              <a:spcBef>
                <a:spcPct val="20000"/>
              </a:spcBef>
              <a:spcAft>
                <a:spcPts val="0"/>
              </a:spcAft>
              <a:buClrTx/>
              <a:buSzTx/>
              <a:buFont typeface="Wingdings" pitchFamily="2" charset="2"/>
              <a:buChar char="q"/>
              <a:tabLst/>
              <a:defRPr/>
            </a:pPr>
            <a:r>
              <a:rPr lang="es-MX" dirty="0" smtClean="0">
                <a:latin typeface="Helvetica" pitchFamily="34" charset="0"/>
              </a:rPr>
              <a:t>Se </a:t>
            </a:r>
            <a:r>
              <a:rPr kumimoji="0" lang="es-MX" b="0" i="0" u="none" strike="noStrike" kern="1200" cap="none" spc="0" normalizeH="0" baseline="0" noProof="0" dirty="0" smtClean="0">
                <a:ln>
                  <a:noFill/>
                </a:ln>
                <a:solidFill>
                  <a:schemeClr val="tx1"/>
                </a:solidFill>
                <a:effectLst/>
                <a:uLnTx/>
                <a:uFillTx/>
                <a:latin typeface="Helvetica" pitchFamily="34" charset="0"/>
                <a:ea typeface="+mn-ea"/>
                <a:cs typeface="+mn-cs"/>
              </a:rPr>
              <a:t>han realizado tres grandes acciones:</a:t>
            </a:r>
          </a:p>
          <a:p>
            <a:pPr marL="719138" lvl="1" indent="-358775" algn="just">
              <a:spcBef>
                <a:spcPct val="20000"/>
              </a:spcBef>
              <a:spcAft>
                <a:spcPts val="600"/>
              </a:spcAft>
              <a:buFont typeface="+mj-lt"/>
              <a:buAutoNum type="arabicPeriod"/>
            </a:pPr>
            <a:r>
              <a:rPr lang="es-MX" dirty="0" smtClean="0">
                <a:latin typeface="Helvetica" pitchFamily="34" charset="0"/>
              </a:rPr>
              <a:t>En 2013 se actualizó el Sistema de Clasificación Industrial de América del Norte, sustituyendo al SCIAN 2007 por el SCIAN 2013.</a:t>
            </a:r>
          </a:p>
          <a:p>
            <a:pPr marL="719138" lvl="1" indent="-358775" algn="just">
              <a:spcBef>
                <a:spcPct val="20000"/>
              </a:spcBef>
              <a:buFont typeface="+mj-lt"/>
              <a:buAutoNum type="arabicPeriod"/>
            </a:pPr>
            <a:r>
              <a:rPr lang="es-MX" dirty="0" smtClean="0">
                <a:latin typeface="Helvetica" pitchFamily="34" charset="0"/>
              </a:rPr>
              <a:t>En 2014 se realizaron los Censos Económicos 2014 y se entregaron los resultados definitivos en julio del presente año.</a:t>
            </a:r>
          </a:p>
          <a:p>
            <a:pPr marL="719138" lvl="1" indent="-358775" algn="just">
              <a:spcBef>
                <a:spcPct val="20000"/>
              </a:spcBef>
              <a:buFont typeface="+mj-lt"/>
              <a:buAutoNum type="arabicPeriod"/>
            </a:pPr>
            <a:r>
              <a:rPr lang="es-MX" dirty="0" smtClean="0">
                <a:latin typeface="Helvetica" pitchFamily="34" charset="0"/>
              </a:rPr>
              <a:t>En 2014 se realizó la Encuesta Nacional Agropecuaria.</a:t>
            </a:r>
          </a:p>
          <a:p>
            <a:pPr marL="360363" lvl="1" indent="-360363" algn="just">
              <a:spcBef>
                <a:spcPct val="20000"/>
              </a:spcBef>
            </a:pPr>
            <a:endParaRPr kumimoji="0" lang="es-MX" b="0" i="0" u="none" strike="noStrike" kern="1200" cap="none" spc="0" normalizeH="0" baseline="0" noProof="0" dirty="0" smtClean="0">
              <a:ln>
                <a:noFill/>
              </a:ln>
              <a:solidFill>
                <a:schemeClr val="tx1"/>
              </a:solidFill>
              <a:effectLst/>
              <a:uLnTx/>
              <a:uFillTx/>
              <a:latin typeface="Helvetica" pitchFamily="34" charset="0"/>
              <a:ea typeface="+mn-ea"/>
              <a:cs typeface="+mn-cs"/>
            </a:endParaRPr>
          </a:p>
          <a:p>
            <a:pPr marL="360363" lvl="1" indent="-360363" algn="just">
              <a:spcBef>
                <a:spcPct val="20000"/>
              </a:spcBef>
              <a:spcAft>
                <a:spcPts val="1200"/>
              </a:spcAft>
              <a:buFont typeface="Wingdings" pitchFamily="2" charset="2"/>
              <a:buChar char="q"/>
            </a:pPr>
            <a:r>
              <a:rPr lang="es-MX" dirty="0" smtClean="0">
                <a:latin typeface="Helvetica" pitchFamily="34" charset="0"/>
              </a:rPr>
              <a:t>En 2016 se actualizarán los diseños estadísticos de las Encuestas Económicas Nacionales.</a:t>
            </a:r>
          </a:p>
          <a:p>
            <a:pPr marL="360363" lvl="1" indent="-360363" algn="just">
              <a:spcBef>
                <a:spcPct val="20000"/>
              </a:spcBef>
              <a:spcAft>
                <a:spcPts val="1200"/>
              </a:spcAft>
              <a:buFont typeface="Wingdings" pitchFamily="2" charset="2"/>
              <a:buChar char="q"/>
            </a:pPr>
            <a:r>
              <a:rPr kumimoji="0" lang="es-MX" b="0" i="0" u="none" strike="noStrike" kern="1200" cap="none" spc="0" normalizeH="0" baseline="0" noProof="0" dirty="0" smtClean="0">
                <a:ln>
                  <a:noFill/>
                </a:ln>
                <a:solidFill>
                  <a:schemeClr val="tx1"/>
                </a:solidFill>
                <a:effectLst/>
                <a:uLnTx/>
                <a:uFillTx/>
                <a:latin typeface="Helvetica" pitchFamily="34" charset="0"/>
                <a:ea typeface="+mn-ea"/>
                <a:cs typeface="+mn-cs"/>
              </a:rPr>
              <a:t>En 2018 se</a:t>
            </a:r>
            <a:r>
              <a:rPr kumimoji="0" lang="es-MX" b="0" i="0" u="none" strike="noStrike" kern="1200" cap="none" spc="0" normalizeH="0" noProof="0" dirty="0" smtClean="0">
                <a:ln>
                  <a:noFill/>
                </a:ln>
                <a:solidFill>
                  <a:schemeClr val="tx1"/>
                </a:solidFill>
                <a:effectLst/>
                <a:uLnTx/>
                <a:uFillTx/>
                <a:latin typeface="Helvetica" pitchFamily="34" charset="0"/>
                <a:ea typeface="+mn-ea"/>
                <a:cs typeface="+mn-cs"/>
              </a:rPr>
              <a:t> realizará un nuevo Cambio de Año </a:t>
            </a:r>
            <a:r>
              <a:rPr lang="es-MX" dirty="0" smtClean="0">
                <a:latin typeface="Helvetica" pitchFamily="34" charset="0"/>
              </a:rPr>
              <a:t>B</a:t>
            </a:r>
            <a:r>
              <a:rPr kumimoji="0" lang="es-MX" b="0" i="0" u="none" strike="noStrike" kern="1200" cap="none" spc="0" normalizeH="0" noProof="0" dirty="0" smtClean="0">
                <a:ln>
                  <a:noFill/>
                </a:ln>
                <a:solidFill>
                  <a:schemeClr val="tx1"/>
                </a:solidFill>
                <a:effectLst/>
                <a:uLnTx/>
                <a:uFillTx/>
                <a:latin typeface="Helvetica" pitchFamily="34" charset="0"/>
                <a:ea typeface="+mn-ea"/>
                <a:cs typeface="+mn-cs"/>
              </a:rPr>
              <a:t>ase del SCNM.</a:t>
            </a:r>
          </a:p>
          <a:p>
            <a:pPr marL="360363" lvl="1" indent="-360363" algn="just">
              <a:spcBef>
                <a:spcPct val="20000"/>
              </a:spcBef>
              <a:buFont typeface="Wingdings" pitchFamily="2" charset="2"/>
              <a:buChar char="q"/>
            </a:pPr>
            <a:endParaRPr lang="es-MX" dirty="0" smtClean="0">
              <a:latin typeface="Helvetica" pitchFamily="34" charset="0"/>
            </a:endParaRPr>
          </a:p>
          <a:p>
            <a:pPr marL="360363" lvl="1" indent="-360363" algn="just">
              <a:spcBef>
                <a:spcPct val="20000"/>
              </a:spcBef>
              <a:buFont typeface="Wingdings" pitchFamily="2" charset="2"/>
              <a:buChar char="q"/>
            </a:pPr>
            <a:r>
              <a:rPr lang="es-MX" dirty="0" smtClean="0">
                <a:latin typeface="Helvetica" pitchFamily="34" charset="0"/>
              </a:rPr>
              <a:t>Hoy </a:t>
            </a:r>
            <a:r>
              <a:rPr lang="es-MX" dirty="0" smtClean="0">
                <a:latin typeface="Helvetica" pitchFamily="34" charset="0"/>
              </a:rPr>
              <a:t>contamos con los “Lineamientos para el Ciclo de Actualización de la Información Económica generada por la Dirección General de Estadísticas Económicas”, para el período 2013 – 2018. </a:t>
            </a:r>
            <a:r>
              <a:rPr lang="es-MX" dirty="0" smtClean="0">
                <a:latin typeface="Helvetica" pitchFamily="34" charset="0"/>
              </a:rPr>
              <a:t>Aprobados por la Junta </a:t>
            </a:r>
            <a:r>
              <a:rPr lang="es-MX" dirty="0" smtClean="0">
                <a:latin typeface="Helvetica" pitchFamily="34" charset="0"/>
              </a:rPr>
              <a:t>de Gobierno del </a:t>
            </a:r>
            <a:r>
              <a:rPr lang="es-MX" dirty="0" smtClean="0">
                <a:latin typeface="Helvetica" pitchFamily="34" charset="0"/>
              </a:rPr>
              <a:t>Instituto.</a:t>
            </a:r>
            <a:endParaRPr kumimoji="0" lang="es-MX" i="0" u="none" strike="noStrike" kern="1200" cap="none" spc="0" normalizeH="0" baseline="0" noProof="0" dirty="0">
              <a:ln>
                <a:noFill/>
              </a:ln>
              <a:solidFill>
                <a:schemeClr val="tx1"/>
              </a:solidFill>
              <a:effectLst/>
              <a:uLnTx/>
              <a:uFillTx/>
              <a:latin typeface="Helvetica" pitchFamily="34" charset="0"/>
              <a:ea typeface="+mn-ea"/>
              <a:cs typeface="+mn-cs"/>
            </a:endParaRPr>
          </a:p>
        </p:txBody>
      </p:sp>
      <p:sp>
        <p:nvSpPr>
          <p:cNvPr id="5"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95536" y="404664"/>
            <a:ext cx="8424936" cy="360040"/>
          </a:xfrm>
          <a:prstGeom prst="rect">
            <a:avLst/>
          </a:prstGeom>
        </p:spPr>
        <p:txBody>
          <a:bodyPr>
            <a:noAutofit/>
          </a:bodyPr>
          <a:lstStyle/>
          <a:p>
            <a:pPr lvl="0" algn="just">
              <a:spcBef>
                <a:spcPct val="0"/>
              </a:spcBef>
            </a:pPr>
            <a:r>
              <a:rPr lang="es-MX" sz="2200" b="1" dirty="0" smtClean="0">
                <a:solidFill>
                  <a:srgbClr val="002060"/>
                </a:solidFill>
                <a:latin typeface="Helvetica" pitchFamily="34" charset="0"/>
                <a:cs typeface="Helvetica" pitchFamily="34" charset="0"/>
              </a:rPr>
              <a:t>INTRODUCCIÓN</a:t>
            </a:r>
            <a:endParaRPr kumimoji="0" lang="es-MX" sz="2200" b="1" i="0" u="none" strike="noStrike" kern="1200" cap="none" spc="0" normalizeH="0" baseline="0" noProof="0" dirty="0">
              <a:ln>
                <a:noFill/>
              </a:ln>
              <a:solidFill>
                <a:srgbClr val="002060"/>
              </a:solidFill>
              <a:effectLst/>
              <a:uLnTx/>
              <a:uFillTx/>
              <a:latin typeface="Helvetica" pitchFamily="34" charset="0"/>
              <a:ea typeface="+mj-ea"/>
              <a:cs typeface="Helvetica" pitchFamily="34" charset="0"/>
            </a:endParaRPr>
          </a:p>
        </p:txBody>
      </p:sp>
      <p:sp>
        <p:nvSpPr>
          <p:cNvPr id="3" name="2 Marcador de contenido"/>
          <p:cNvSpPr txBox="1">
            <a:spLocks/>
          </p:cNvSpPr>
          <p:nvPr/>
        </p:nvSpPr>
        <p:spPr>
          <a:xfrm>
            <a:off x="395536" y="1412776"/>
            <a:ext cx="8208912" cy="1440160"/>
          </a:xfrm>
          <a:prstGeom prst="rect">
            <a:avLst/>
          </a:prstGeom>
        </p:spPr>
        <p:txBody>
          <a:bodyPr>
            <a:noAutofit/>
          </a:bodyPr>
          <a:lstStyle/>
          <a:p>
            <a:pPr algn="just"/>
            <a:r>
              <a:rPr lang="es-MX" dirty="0" smtClean="0">
                <a:latin typeface="Helvetica" pitchFamily="34" charset="0"/>
                <a:cs typeface="Helvetica" pitchFamily="34" charset="0"/>
              </a:rPr>
              <a:t>Indica que: “</a:t>
            </a:r>
            <a:r>
              <a:rPr lang="es-MX" i="1" dirty="0" smtClean="0">
                <a:latin typeface="Helvetica" pitchFamily="34" charset="0"/>
                <a:cs typeface="Helvetica" pitchFamily="34" charset="0"/>
              </a:rPr>
              <a:t>El Sistema Nacional de Información Estadística y Geográfica, tiene la finalidad de suministrar a la sociedad y al Estado Información de calidad, pertinente, veraz y oportuna, a efecto de coadyuvar al desarrollo nacional. Serán principios rectores del Sistema los de accesibilidad, transparencia, objetividad e independencia</a:t>
            </a:r>
            <a:r>
              <a:rPr lang="es-MX" dirty="0" smtClean="0">
                <a:latin typeface="Helvetica" pitchFamily="34" charset="0"/>
                <a:cs typeface="Helvetica" pitchFamily="34" charset="0"/>
              </a:rPr>
              <a:t>”.</a:t>
            </a:r>
          </a:p>
          <a:p>
            <a:pPr algn="just"/>
            <a:endParaRPr lang="es-MX" dirty="0" smtClean="0">
              <a:latin typeface="Helvetica" pitchFamily="34" charset="0"/>
              <a:cs typeface="Helvetica" pitchFamily="34" charset="0"/>
            </a:endParaRPr>
          </a:p>
          <a:p>
            <a:pPr algn="just"/>
            <a:endParaRPr lang="es-MX" dirty="0" smtClean="0">
              <a:latin typeface="Helvetica" pitchFamily="34" charset="0"/>
              <a:cs typeface="Helvetica" pitchFamily="34" charset="0"/>
            </a:endParaRPr>
          </a:p>
        </p:txBody>
      </p:sp>
      <p:sp>
        <p:nvSpPr>
          <p:cNvPr id="4" name="1 Título"/>
          <p:cNvSpPr txBox="1">
            <a:spLocks/>
          </p:cNvSpPr>
          <p:nvPr/>
        </p:nvSpPr>
        <p:spPr>
          <a:xfrm>
            <a:off x="395536" y="1052736"/>
            <a:ext cx="8424936" cy="360040"/>
          </a:xfrm>
          <a:prstGeom prst="rect">
            <a:avLst/>
          </a:prstGeom>
        </p:spPr>
        <p:txBody>
          <a:bodyPr>
            <a:noAutofit/>
          </a:bodyPr>
          <a:lstStyle/>
          <a:p>
            <a:pPr lvl="0" algn="just">
              <a:spcBef>
                <a:spcPct val="0"/>
              </a:spcBef>
              <a:buFont typeface="Wingdings" pitchFamily="2" charset="2"/>
              <a:buChar char="§"/>
            </a:pPr>
            <a:r>
              <a:rPr lang="es-MX" b="1" dirty="0" smtClean="0">
                <a:solidFill>
                  <a:srgbClr val="002060"/>
                </a:solidFill>
                <a:latin typeface="Helvetica" pitchFamily="34" charset="0"/>
                <a:cs typeface="Helvetica" pitchFamily="34" charset="0"/>
              </a:rPr>
              <a:t> Objetivo general conforme al Artículo 3 de la Ley del SNIEG</a:t>
            </a:r>
            <a:endParaRPr kumimoji="0" lang="es-MX" b="1" i="0" u="none" strike="noStrike" kern="1200" cap="none" spc="0" normalizeH="0" baseline="0" noProof="0" dirty="0">
              <a:ln>
                <a:noFill/>
              </a:ln>
              <a:solidFill>
                <a:srgbClr val="002060"/>
              </a:solidFill>
              <a:effectLst/>
              <a:uLnTx/>
              <a:uFillTx/>
              <a:latin typeface="Helvetica" pitchFamily="34" charset="0"/>
              <a:ea typeface="+mj-ea"/>
              <a:cs typeface="Helvetica" pitchFamily="34" charset="0"/>
            </a:endParaRPr>
          </a:p>
        </p:txBody>
      </p:sp>
      <p:sp>
        <p:nvSpPr>
          <p:cNvPr id="6" name="1 Título"/>
          <p:cNvSpPr txBox="1">
            <a:spLocks/>
          </p:cNvSpPr>
          <p:nvPr/>
        </p:nvSpPr>
        <p:spPr>
          <a:xfrm>
            <a:off x="395536" y="3284984"/>
            <a:ext cx="8424936" cy="360040"/>
          </a:xfrm>
          <a:prstGeom prst="rect">
            <a:avLst/>
          </a:prstGeom>
        </p:spPr>
        <p:txBody>
          <a:bodyPr>
            <a:noAutofit/>
          </a:bodyPr>
          <a:lstStyle/>
          <a:p>
            <a:pPr lvl="0" algn="just">
              <a:spcBef>
                <a:spcPct val="0"/>
              </a:spcBef>
              <a:buFont typeface="Wingdings" pitchFamily="2" charset="2"/>
              <a:buChar char="§"/>
            </a:pPr>
            <a:r>
              <a:rPr lang="es-MX" b="1" dirty="0" smtClean="0">
                <a:solidFill>
                  <a:srgbClr val="002060"/>
                </a:solidFill>
                <a:latin typeface="Helvetica" pitchFamily="34" charset="0"/>
                <a:cs typeface="Helvetica" pitchFamily="34" charset="0"/>
              </a:rPr>
              <a:t> Necesidad de la actualización de la Información Económica</a:t>
            </a:r>
            <a:endParaRPr kumimoji="0" lang="es-MX" b="1" i="0" u="none" strike="noStrike" kern="1200" cap="none" spc="0" normalizeH="0" baseline="0" noProof="0" dirty="0">
              <a:ln>
                <a:noFill/>
              </a:ln>
              <a:solidFill>
                <a:srgbClr val="002060"/>
              </a:solidFill>
              <a:effectLst/>
              <a:uLnTx/>
              <a:uFillTx/>
              <a:latin typeface="Helvetica" pitchFamily="34" charset="0"/>
              <a:ea typeface="+mj-ea"/>
              <a:cs typeface="Helvetica" pitchFamily="34" charset="0"/>
            </a:endParaRPr>
          </a:p>
        </p:txBody>
      </p:sp>
      <p:sp>
        <p:nvSpPr>
          <p:cNvPr id="7" name="2 Marcador de contenido"/>
          <p:cNvSpPr txBox="1">
            <a:spLocks/>
          </p:cNvSpPr>
          <p:nvPr/>
        </p:nvSpPr>
        <p:spPr>
          <a:xfrm>
            <a:off x="395536" y="3717032"/>
            <a:ext cx="8208912" cy="1944216"/>
          </a:xfrm>
          <a:prstGeom prst="rect">
            <a:avLst/>
          </a:prstGeom>
        </p:spPr>
        <p:txBody>
          <a:bodyPr>
            <a:noAutofit/>
          </a:bodyPr>
          <a:lstStyle/>
          <a:p>
            <a:pPr algn="just"/>
            <a:r>
              <a:rPr lang="es-MX" dirty="0" smtClean="0">
                <a:latin typeface="Helvetica" pitchFamily="34" charset="0"/>
                <a:cs typeface="Helvetica" pitchFamily="34" charset="0"/>
              </a:rPr>
              <a:t>El Ciclo de Actualización de la información económica, tiene plena justificación en la necesidad  de garantizar el apoyo estadístico pertinente para  el  análisis de la economía y de las nuevas temáticas, vinculadas a las políticas públicas, al modelo de desarrollo del país, a la planeación, así como por los cambios originados por el paso del tiempo y de  los avances en las propias técnicas de elaboración.</a:t>
            </a:r>
          </a:p>
          <a:p>
            <a:pPr algn="just"/>
            <a:endParaRPr lang="es-MX" dirty="0" smtClean="0">
              <a:latin typeface="Helvetica" pitchFamily="34" charset="0"/>
              <a:cs typeface="Helvetica" pitchFamily="34" charset="0"/>
            </a:endParaRPr>
          </a:p>
          <a:p>
            <a:pPr algn="just"/>
            <a:endParaRPr lang="es-MX" dirty="0" smtClean="0">
              <a:latin typeface="Helvetica" pitchFamily="34" charset="0"/>
              <a:cs typeface="Helvetica" pitchFamily="34" charset="0"/>
            </a:endParaRPr>
          </a:p>
        </p:txBody>
      </p:sp>
      <p:sp>
        <p:nvSpPr>
          <p:cNvPr id="8"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95536" y="188640"/>
            <a:ext cx="8424936" cy="432048"/>
          </a:xfrm>
          <a:prstGeom prst="rect">
            <a:avLst/>
          </a:prstGeom>
        </p:spPr>
        <p:txBody>
          <a:bodyPr>
            <a:noAutofit/>
          </a:bodyPr>
          <a:lstStyle/>
          <a:p>
            <a:r>
              <a:rPr lang="es-MX" sz="2000" b="1" dirty="0" smtClean="0">
                <a:solidFill>
                  <a:srgbClr val="002060"/>
                </a:solidFill>
                <a:latin typeface="Helvetica" pitchFamily="34" charset="0"/>
                <a:cs typeface="Helvetica" pitchFamily="34" charset="0"/>
              </a:rPr>
              <a:t>DISPOSICIÓN GENERAL</a:t>
            </a:r>
            <a:endParaRPr lang="es-MX" sz="2000" dirty="0">
              <a:solidFill>
                <a:srgbClr val="002060"/>
              </a:solidFill>
              <a:latin typeface="Helvetica" pitchFamily="34" charset="0"/>
              <a:cs typeface="Helvetica" pitchFamily="34" charset="0"/>
            </a:endParaRPr>
          </a:p>
        </p:txBody>
      </p:sp>
      <p:sp>
        <p:nvSpPr>
          <p:cNvPr id="3" name="2 Marcador de contenido"/>
          <p:cNvSpPr txBox="1">
            <a:spLocks/>
          </p:cNvSpPr>
          <p:nvPr/>
        </p:nvSpPr>
        <p:spPr>
          <a:xfrm>
            <a:off x="323528" y="692696"/>
            <a:ext cx="8280920" cy="5040560"/>
          </a:xfrm>
          <a:prstGeom prst="rect">
            <a:avLst/>
          </a:prstGeom>
        </p:spPr>
        <p:txBody>
          <a:bodyPr>
            <a:noAutofit/>
          </a:bodyPr>
          <a:lstStyle/>
          <a:p>
            <a:pPr algn="just"/>
            <a:r>
              <a:rPr lang="es-MX" dirty="0" smtClean="0">
                <a:latin typeface="Helvetica" pitchFamily="34" charset="0"/>
                <a:cs typeface="Helvetica" pitchFamily="34" charset="0"/>
              </a:rPr>
              <a:t>Las acciones del Ciclo de Actualización de la Información Económica, se sustentan en el artículo 54 de la Ley del SNIEG.</a:t>
            </a:r>
          </a:p>
          <a:p>
            <a:pPr algn="just"/>
            <a:r>
              <a:rPr lang="es-MX" b="1" dirty="0" smtClean="0">
                <a:latin typeface="Helvetica" pitchFamily="34" charset="0"/>
                <a:cs typeface="Helvetica" pitchFamily="34" charset="0"/>
              </a:rPr>
              <a:t> </a:t>
            </a:r>
            <a:endParaRPr lang="es-MX" dirty="0" smtClean="0">
              <a:latin typeface="Helvetica" pitchFamily="34" charset="0"/>
              <a:cs typeface="Helvetica" pitchFamily="34" charset="0"/>
            </a:endParaRPr>
          </a:p>
          <a:p>
            <a:pPr marL="719138" lvl="1" indent="-358775" algn="just">
              <a:buFont typeface="+mj-lt"/>
              <a:buAutoNum type="romanUcPeriod"/>
            </a:pPr>
            <a:r>
              <a:rPr lang="es-MX" dirty="0" smtClean="0">
                <a:latin typeface="Helvetica" pitchFamily="34" charset="0"/>
                <a:cs typeface="Helvetica" pitchFamily="34" charset="0"/>
              </a:rPr>
              <a:t>La adecuación conceptual de la Información de Interés Nacional, a las necesidades que el desarrollo económico y social del país impongan; </a:t>
            </a:r>
          </a:p>
          <a:p>
            <a:pPr marL="400050" indent="-400050" algn="just"/>
            <a:r>
              <a:rPr lang="es-MX" b="1" dirty="0" smtClean="0">
                <a:latin typeface="Helvetica" pitchFamily="34" charset="0"/>
                <a:cs typeface="Helvetica" pitchFamily="34" charset="0"/>
              </a:rPr>
              <a:t> </a:t>
            </a:r>
            <a:endParaRPr lang="es-MX" dirty="0" smtClean="0">
              <a:latin typeface="Helvetica" pitchFamily="34" charset="0"/>
              <a:cs typeface="Helvetica" pitchFamily="34" charset="0"/>
            </a:endParaRPr>
          </a:p>
          <a:p>
            <a:pPr marL="719138" lvl="1" indent="-358775" algn="just">
              <a:buFont typeface="+mj-lt"/>
              <a:buAutoNum type="romanUcPeriod" startAt="2"/>
            </a:pPr>
            <a:r>
              <a:rPr lang="es-MX" dirty="0" smtClean="0">
                <a:latin typeface="Helvetica" pitchFamily="34" charset="0"/>
                <a:cs typeface="Helvetica" pitchFamily="34" charset="0"/>
              </a:rPr>
              <a:t>Que la Información sea comparable en el tiempo y en el espacio, y </a:t>
            </a:r>
          </a:p>
          <a:p>
            <a:pPr marL="400050" indent="-400050" algn="just"/>
            <a:r>
              <a:rPr lang="es-MX" b="1" dirty="0" smtClean="0">
                <a:latin typeface="Helvetica" pitchFamily="34" charset="0"/>
                <a:cs typeface="Helvetica" pitchFamily="34" charset="0"/>
              </a:rPr>
              <a:t> </a:t>
            </a:r>
            <a:endParaRPr lang="es-MX" dirty="0" smtClean="0">
              <a:latin typeface="Helvetica" pitchFamily="34" charset="0"/>
              <a:cs typeface="Helvetica" pitchFamily="34" charset="0"/>
            </a:endParaRPr>
          </a:p>
          <a:p>
            <a:pPr marL="719138" lvl="1" indent="-358775" algn="just">
              <a:buFont typeface="+mj-lt"/>
              <a:buAutoNum type="romanUcPeriod" startAt="3"/>
            </a:pPr>
            <a:r>
              <a:rPr lang="es-MX" dirty="0" smtClean="0">
                <a:latin typeface="Helvetica" pitchFamily="34" charset="0"/>
                <a:cs typeface="Helvetica" pitchFamily="34" charset="0"/>
              </a:rPr>
              <a:t>La adecuación de los procedimientos estadísticos y geográficos a estándares internacionales, para facilitar su comparación.</a:t>
            </a:r>
            <a:endParaRPr lang="es-MX" dirty="0">
              <a:latin typeface="Helvetica" pitchFamily="34" charset="0"/>
              <a:cs typeface="Helvetica" pitchFamily="34" charset="0"/>
            </a:endParaRPr>
          </a:p>
        </p:txBody>
      </p:sp>
      <p:sp>
        <p:nvSpPr>
          <p:cNvPr id="5" name="4 Rectángulo"/>
          <p:cNvSpPr/>
          <p:nvPr/>
        </p:nvSpPr>
        <p:spPr>
          <a:xfrm>
            <a:off x="467544" y="3901985"/>
            <a:ext cx="8208912" cy="2108269"/>
          </a:xfrm>
          <a:prstGeom prst="rect">
            <a:avLst/>
          </a:prstGeom>
        </p:spPr>
        <p:txBody>
          <a:bodyPr wrap="square">
            <a:spAutoFit/>
          </a:bodyPr>
          <a:lstStyle/>
          <a:p>
            <a:pPr marL="266700" indent="-266700" algn="just">
              <a:spcAft>
                <a:spcPts val="600"/>
              </a:spcAft>
              <a:buFont typeface="Wingdings" pitchFamily="2" charset="2"/>
              <a:buChar char="§"/>
            </a:pPr>
            <a:r>
              <a:rPr lang="es-MX" b="1" dirty="0" smtClean="0">
                <a:solidFill>
                  <a:srgbClr val="002060"/>
                </a:solidFill>
                <a:latin typeface="Helvetica" pitchFamily="34" charset="0"/>
                <a:cs typeface="Helvetica" pitchFamily="34" charset="0"/>
              </a:rPr>
              <a:t>La actualización de los Programas Estadísticos será cada cinco y diez años</a:t>
            </a:r>
            <a:r>
              <a:rPr lang="es-MX" dirty="0" smtClean="0">
                <a:solidFill>
                  <a:srgbClr val="002060"/>
                </a:solidFill>
                <a:latin typeface="Helvetica" pitchFamily="34" charset="0"/>
                <a:cs typeface="Helvetica" pitchFamily="34" charset="0"/>
              </a:rPr>
              <a:t>:</a:t>
            </a:r>
          </a:p>
          <a:p>
            <a:pPr algn="just"/>
            <a:r>
              <a:rPr lang="es-MX" dirty="0" smtClean="0">
                <a:latin typeface="Helvetica" pitchFamily="34" charset="0"/>
                <a:cs typeface="Helvetica" pitchFamily="34" charset="0"/>
              </a:rPr>
              <a:t>Cada programa estadístico se actualizará conforme al Ciclo de Actualización de la Información Económica, el cual se efectuará permanentemente alrededor de cada cinco años y cada diez años cuando se realice el Censo Agropecuario; en caso de no ser necesario, se justificará el hecho señalando las causas del porque no se actualiza determinado programa.</a:t>
            </a:r>
          </a:p>
        </p:txBody>
      </p:sp>
      <p:sp>
        <p:nvSpPr>
          <p:cNvPr id="6"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908720"/>
            <a:ext cx="7992888" cy="5006499"/>
          </a:xfrm>
          <a:prstGeom prst="rect">
            <a:avLst/>
          </a:prstGeom>
        </p:spPr>
        <p:txBody>
          <a:bodyPr wrap="square">
            <a:spAutoFit/>
          </a:bodyPr>
          <a:lstStyle/>
          <a:p>
            <a:pPr algn="just"/>
            <a:r>
              <a:rPr lang="es-MX" dirty="0" smtClean="0">
                <a:latin typeface="Arial" pitchFamily="34" charset="0"/>
                <a:cs typeface="Arial" pitchFamily="34" charset="0"/>
              </a:rPr>
              <a:t>En general el proceso depende de la disponibilidad de presupuesto para llevar a cabo la actualización de cada programa estadístico. Con base en el siguiente programa:</a:t>
            </a:r>
          </a:p>
          <a:p>
            <a:pPr algn="just"/>
            <a:endParaRPr lang="es-MX" dirty="0" smtClean="0">
              <a:latin typeface="Arial" pitchFamily="34" charset="0"/>
              <a:cs typeface="Arial" pitchFamily="34" charset="0"/>
            </a:endParaRPr>
          </a:p>
          <a:p>
            <a:pPr algn="just"/>
            <a:r>
              <a:rPr lang="es-MX" dirty="0" smtClean="0">
                <a:latin typeface="Arial" pitchFamily="34" charset="0"/>
                <a:cs typeface="Arial" pitchFamily="34" charset="0"/>
              </a:rPr>
              <a:t>Los tiempos para la actualización de cada programa estadístico, de manera general se puede considerar un ciclo de 5 años como se describe a continuación: </a:t>
            </a:r>
          </a:p>
          <a:p>
            <a:pPr lvl="0" algn="just"/>
            <a:endParaRPr lang="es-MX" dirty="0" smtClean="0">
              <a:latin typeface="Arial" pitchFamily="34" charset="0"/>
              <a:cs typeface="Arial" pitchFamily="34" charset="0"/>
            </a:endParaRPr>
          </a:p>
          <a:p>
            <a:pPr marL="719138" lvl="0" indent="-452438" algn="just">
              <a:spcAft>
                <a:spcPts val="800"/>
              </a:spcAft>
              <a:buFont typeface="+mj-lt"/>
              <a:buAutoNum type="romanUcPeriod"/>
            </a:pPr>
            <a:r>
              <a:rPr lang="es-MX" dirty="0" smtClean="0">
                <a:latin typeface="Arial" pitchFamily="34" charset="0"/>
                <a:cs typeface="Arial" pitchFamily="34" charset="0"/>
              </a:rPr>
              <a:t>La actualización del SCIAN, siempre tendrá lugar en el año uno del Ciclo de Actualización de la Información Económica Generada por la DGEE; </a:t>
            </a:r>
          </a:p>
          <a:p>
            <a:pPr marL="719138" lvl="0" indent="-452438" algn="just">
              <a:spcAft>
                <a:spcPts val="800"/>
              </a:spcAft>
              <a:buFont typeface="+mj-lt"/>
              <a:buAutoNum type="romanUcPeriod"/>
            </a:pPr>
            <a:r>
              <a:rPr lang="es-MX" dirty="0" smtClean="0">
                <a:latin typeface="Arial" pitchFamily="34" charset="0"/>
                <a:cs typeface="Arial" pitchFamily="34" charset="0"/>
              </a:rPr>
              <a:t>En el año dos se levantarán en campo los Censos Económicos, los cuales, en general se levantarán en los años terminados en cuatro y nueve; </a:t>
            </a:r>
          </a:p>
          <a:p>
            <a:pPr marL="719138" lvl="0" indent="-452438" algn="just">
              <a:spcAft>
                <a:spcPts val="800"/>
              </a:spcAft>
              <a:buFont typeface="+mj-lt"/>
              <a:buAutoNum type="romanUcPeriod"/>
            </a:pPr>
            <a:r>
              <a:rPr lang="es-MX" dirty="0" smtClean="0">
                <a:latin typeface="Arial" pitchFamily="34" charset="0"/>
                <a:cs typeface="Arial" pitchFamily="34" charset="0"/>
              </a:rPr>
              <a:t>La actualización de las Encuestas Económicas Nacionales se llevará a cabo en los dos años posteriores al levantamiento de los Censos Económicos;  </a:t>
            </a:r>
          </a:p>
        </p:txBody>
      </p:sp>
      <p:sp>
        <p:nvSpPr>
          <p:cNvPr id="3"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1 Título"/>
          <p:cNvSpPr txBox="1">
            <a:spLocks/>
          </p:cNvSpPr>
          <p:nvPr/>
        </p:nvSpPr>
        <p:spPr>
          <a:xfrm>
            <a:off x="395536" y="116632"/>
            <a:ext cx="8424936" cy="648072"/>
          </a:xfrm>
          <a:prstGeom prst="rect">
            <a:avLst/>
          </a:prstGeom>
        </p:spPr>
        <p:txBody>
          <a:bodyPr>
            <a:noAutofit/>
          </a:bodyPr>
          <a:lstStyle/>
          <a:p>
            <a:r>
              <a:rPr lang="es-MX" sz="2000" b="1" dirty="0" smtClean="0">
                <a:solidFill>
                  <a:srgbClr val="002060"/>
                </a:solidFill>
                <a:latin typeface="Helvetica" pitchFamily="34" charset="0"/>
                <a:cs typeface="Helvetica" pitchFamily="34" charset="0"/>
              </a:rPr>
              <a:t>PROCESO DEL CICLO DE ACTUALIZACIÓN DE LA INFORMACIÓN ECONÓMICA</a:t>
            </a:r>
            <a:endParaRPr lang="es-MX" sz="2000" dirty="0">
              <a:solidFill>
                <a:srgbClr val="002060"/>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5" y="1042858"/>
            <a:ext cx="8111376" cy="4175502"/>
          </a:xfrm>
          <a:prstGeom prst="rect">
            <a:avLst/>
          </a:prstGeom>
        </p:spPr>
        <p:txBody>
          <a:bodyPr wrap="square">
            <a:spAutoFit/>
          </a:bodyPr>
          <a:lstStyle/>
          <a:p>
            <a:pPr marL="719138" lvl="0" indent="-452438" algn="just">
              <a:spcAft>
                <a:spcPts val="800"/>
              </a:spcAft>
              <a:buFont typeface="+mj-lt"/>
              <a:buAutoNum type="romanUcPeriod" startAt="4"/>
            </a:pPr>
            <a:r>
              <a:rPr lang="es-MX" dirty="0" smtClean="0">
                <a:latin typeface="Arial" pitchFamily="34" charset="0"/>
                <a:cs typeface="Arial" pitchFamily="34" charset="0"/>
              </a:rPr>
              <a:t>La actualización de la Encuesta Nacional Agropecuaria tendrá lugar cada dos años, excepto cuando coincida con el levantamiento de los Censos Agropecuarios que se actualizarán cada 10 años de manera general en los años terminados en 7;  </a:t>
            </a:r>
          </a:p>
          <a:p>
            <a:pPr marL="719138" lvl="0" indent="-452438" algn="just">
              <a:spcAft>
                <a:spcPts val="800"/>
              </a:spcAft>
              <a:buFont typeface="+mj-lt"/>
              <a:buAutoNum type="romanUcPeriod" startAt="4"/>
            </a:pPr>
            <a:r>
              <a:rPr lang="es-MX" dirty="0" smtClean="0">
                <a:latin typeface="Arial" pitchFamily="34" charset="0"/>
                <a:cs typeface="Arial" pitchFamily="34" charset="0"/>
              </a:rPr>
              <a:t>La actualización del Índice Nacional de Precios Productor siempre tendrá lugar un año después de concluidos los Censos Económicos, y </a:t>
            </a:r>
          </a:p>
          <a:p>
            <a:pPr marL="719138" lvl="0" indent="-452438" algn="just">
              <a:buFont typeface="+mj-lt"/>
              <a:buAutoNum type="romanUcPeriod" startAt="4"/>
            </a:pPr>
            <a:r>
              <a:rPr lang="es-MX" dirty="0" smtClean="0">
                <a:latin typeface="Arial" pitchFamily="34" charset="0"/>
                <a:cs typeface="Arial" pitchFamily="34" charset="0"/>
              </a:rPr>
              <a:t>La actualización del Sistema de Cuentas Nacionales de México se iniciará en cuanto se disponga de los resultados definitivos de los Censos Económicos y deberá concluirse durante el tercer año posterior.</a:t>
            </a:r>
          </a:p>
          <a:p>
            <a:pPr algn="just"/>
            <a:r>
              <a:rPr lang="es-MX" dirty="0" smtClean="0">
                <a:latin typeface="Arial" pitchFamily="34" charset="0"/>
                <a:cs typeface="Arial" pitchFamily="34" charset="0"/>
              </a:rPr>
              <a:t>	</a:t>
            </a:r>
          </a:p>
          <a:p>
            <a:pPr algn="just"/>
            <a:r>
              <a:rPr lang="es-MX" dirty="0" smtClean="0">
                <a:latin typeface="Arial" pitchFamily="34" charset="0"/>
                <a:cs typeface="Arial" pitchFamily="34" charset="0"/>
              </a:rPr>
              <a:t>La actualización de la Información Económica se realizará de acuerdo al Calendario Típico para el Ciclo de Actualización Decenal de Información Económica que se acompaña como anexo de los Lineamientos.</a:t>
            </a:r>
            <a:endParaRPr lang="es-MX" dirty="0">
              <a:latin typeface="Arial" pitchFamily="34" charset="0"/>
              <a:cs typeface="Arial" pitchFamily="34" charset="0"/>
            </a:endParaRPr>
          </a:p>
        </p:txBody>
      </p:sp>
      <p:sp>
        <p:nvSpPr>
          <p:cNvPr id="3" name="1 Título"/>
          <p:cNvSpPr txBox="1">
            <a:spLocks/>
          </p:cNvSpPr>
          <p:nvPr/>
        </p:nvSpPr>
        <p:spPr>
          <a:xfrm>
            <a:off x="395536" y="116632"/>
            <a:ext cx="8424936" cy="648072"/>
          </a:xfrm>
          <a:prstGeom prst="rect">
            <a:avLst/>
          </a:prstGeom>
        </p:spPr>
        <p:txBody>
          <a:bodyPr>
            <a:noAutofit/>
          </a:bodyPr>
          <a:lstStyle/>
          <a:p>
            <a:r>
              <a:rPr lang="es-MX" sz="2000" b="1" dirty="0" smtClean="0">
                <a:solidFill>
                  <a:srgbClr val="002060"/>
                </a:solidFill>
                <a:latin typeface="Helvetica" pitchFamily="34" charset="0"/>
                <a:cs typeface="Helvetica" pitchFamily="34" charset="0"/>
              </a:rPr>
              <a:t>PROCESO DEL CICLO DE ACTUALIZACIÓN DE LA INFORMACIÓN ECONÓMICA</a:t>
            </a:r>
            <a:endParaRPr lang="es-MX" sz="2000" dirty="0">
              <a:solidFill>
                <a:srgbClr val="002060"/>
              </a:solidFill>
              <a:latin typeface="Helvetica" pitchFamily="34" charset="0"/>
              <a:cs typeface="Helvetica" pitchFamily="34" charset="0"/>
            </a:endParaRPr>
          </a:p>
        </p:txBody>
      </p:sp>
      <p:sp>
        <p:nvSpPr>
          <p:cNvPr id="4" name="5 Marcador de número de diapositiva"/>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8253D73-C525-4D24-9F23-8EB25EAB84CC}" type="slidenum">
              <a:rPr kumimoji="0" lang="es-MX" sz="12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MX" sz="1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Tema1</Template>
  <TotalTime>801</TotalTime>
  <Words>1922</Words>
  <Application>Microsoft Office PowerPoint</Application>
  <PresentationFormat>Presentación en pantalla (4:3)</PresentationFormat>
  <Paragraphs>411</Paragraphs>
  <Slides>17</Slides>
  <Notes>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17</vt:i4>
      </vt:variant>
    </vt:vector>
  </HeadingPairs>
  <TitlesOfParts>
    <vt:vector size="23" baseType="lpstr">
      <vt:lpstr>Arial</vt:lpstr>
      <vt:lpstr>Calibri</vt:lpstr>
      <vt:lpstr>Helvetica</vt:lpstr>
      <vt:lpstr>Times New Roman</vt:lpstr>
      <vt:lpstr>Wingdings</vt:lpstr>
      <vt:lpstr>Tema1</vt:lpstr>
      <vt:lpstr>“LINEAMIENTOS PARA EL CICLO DE ACTUALIZACIÓN DE LA INFORMACIÓN ECONÓMICA GENERADA POR LA DGEE”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INEGI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inegi</dc:creator>
  <cp:lastModifiedBy>SANTOS CASTRO SANDRA LUZ</cp:lastModifiedBy>
  <cp:revision>399</cp:revision>
  <dcterms:created xsi:type="dcterms:W3CDTF">2015-04-29T14:39:41Z</dcterms:created>
  <dcterms:modified xsi:type="dcterms:W3CDTF">2015-12-04T21:46:28Z</dcterms:modified>
</cp:coreProperties>
</file>