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0" r:id="rId4"/>
  </p:sldMasterIdLst>
  <p:notesMasterIdLst>
    <p:notesMasterId r:id="rId26"/>
  </p:notesMasterIdLst>
  <p:sldIdLst>
    <p:sldId id="644" r:id="rId5"/>
    <p:sldId id="685" r:id="rId6"/>
    <p:sldId id="725" r:id="rId7"/>
    <p:sldId id="684" r:id="rId8"/>
    <p:sldId id="691" r:id="rId9"/>
    <p:sldId id="686" r:id="rId10"/>
    <p:sldId id="687" r:id="rId11"/>
    <p:sldId id="688" r:id="rId12"/>
    <p:sldId id="752" r:id="rId13"/>
    <p:sldId id="719" r:id="rId14"/>
    <p:sldId id="753" r:id="rId15"/>
    <p:sldId id="729" r:id="rId16"/>
    <p:sldId id="730" r:id="rId17"/>
    <p:sldId id="754" r:id="rId18"/>
    <p:sldId id="723" r:id="rId19"/>
    <p:sldId id="727" r:id="rId20"/>
    <p:sldId id="703" r:id="rId21"/>
    <p:sldId id="701" r:id="rId22"/>
    <p:sldId id="718" r:id="rId23"/>
    <p:sldId id="746" r:id="rId24"/>
    <p:sldId id="664" r:id="rId25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37" autoAdjust="0"/>
  </p:normalViewPr>
  <p:slideViewPr>
    <p:cSldViewPr>
      <p:cViewPr varScale="1">
        <p:scale>
          <a:sx n="80" d="100"/>
          <a:sy n="80" d="100"/>
        </p:scale>
        <p:origin x="-1435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42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Libro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Libro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MX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0.11913797772469729"/>
                  <c:y val="1.0925001388734604E-2"/>
                </c:manualLayout>
              </c:layout>
              <c:showVal val="1"/>
            </c:dLbl>
            <c:dLbl>
              <c:idx val="1"/>
              <c:layout>
                <c:manualLayout>
                  <c:x val="-5.0638991500944419E-2"/>
                  <c:y val="-0.27492865376069364"/>
                </c:manualLayout>
              </c:layout>
              <c:showVal val="1"/>
            </c:dLbl>
            <c:dLbl>
              <c:idx val="2"/>
              <c:layout>
                <c:manualLayout>
                  <c:x val="0.11244300401807214"/>
                  <c:y val="-0.18207981231252091"/>
                </c:manualLayout>
              </c:layout>
              <c:showVal val="1"/>
            </c:dLbl>
            <c:dLbl>
              <c:idx val="3"/>
              <c:layout>
                <c:manualLayout>
                  <c:x val="0.10320467864681714"/>
                  <c:y val="1.9697464170647706E-2"/>
                </c:manualLayout>
              </c:layout>
              <c:showVal val="1"/>
            </c:dLbl>
            <c:dLbl>
              <c:idx val="4"/>
              <c:layout>
                <c:manualLayout>
                  <c:x val="6.1985184516535244E-2"/>
                  <c:y val="7.5309774608376928E-2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es-MX"/>
              </a:p>
            </c:txPr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Hoja1!$C$12:$G$12</c:f>
              <c:strCache>
                <c:ptCount val="5"/>
                <c:pt idx="0">
                  <c:v>Genérico</c:v>
                </c:pt>
                <c:pt idx="1">
                  <c:v>Ponderador</c:v>
                </c:pt>
                <c:pt idx="2">
                  <c:v>Agregación de los Índices  </c:v>
                </c:pt>
                <c:pt idx="3">
                  <c:v>Fuente </c:v>
                </c:pt>
                <c:pt idx="4">
                  <c:v>Otros</c:v>
                </c:pt>
              </c:strCache>
            </c:strRef>
          </c:cat>
          <c:val>
            <c:numRef>
              <c:f>Hoja1!$C$13:$G$13</c:f>
              <c:numCache>
                <c:formatCode>_(* #,##0.00_);_(* \(#,##0.00\);_(* "-"??_);_(@_)</c:formatCode>
                <c:ptCount val="5"/>
                <c:pt idx="0">
                  <c:v>36.448598130841162</c:v>
                </c:pt>
                <c:pt idx="1">
                  <c:v>20.560747663551371</c:v>
                </c:pt>
                <c:pt idx="2">
                  <c:v>15.88785046728972</c:v>
                </c:pt>
                <c:pt idx="3">
                  <c:v>14.953271028037381</c:v>
                </c:pt>
                <c:pt idx="4">
                  <c:v>12.149532710280374</c:v>
                </c:pt>
              </c:numCache>
            </c:numRef>
          </c:val>
        </c:ser>
      </c:pie3DChart>
    </c:plotArea>
    <c:legend>
      <c:legendPos val="b"/>
      <c:txPr>
        <a:bodyPr/>
        <a:lstStyle/>
        <a:p>
          <a:pPr>
            <a:defRPr sz="1400" b="1"/>
          </a:pPr>
          <a:endParaRPr lang="es-MX"/>
        </a:p>
      </c:txPr>
    </c:legend>
    <c:plotVisOnly val="1"/>
    <c:dispBlanksAs val="zero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MX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0.11458593721068029"/>
                  <c:y val="-0.24809548071047699"/>
                </c:manualLayout>
              </c:layout>
              <c:showVal val="1"/>
            </c:dLbl>
            <c:dLbl>
              <c:idx val="1"/>
              <c:layout>
                <c:manualLayout>
                  <c:x val="7.5801068399807423E-2"/>
                  <c:y val="5.0066485668259081E-2"/>
                </c:manualLayout>
              </c:layout>
              <c:showVal val="1"/>
            </c:dLbl>
            <c:dLbl>
              <c:idx val="2"/>
              <c:layout>
                <c:manualLayout>
                  <c:x val="5.1240197848387223E-2"/>
                  <c:y val="7.7415877402510838E-2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es-MX"/>
              </a:p>
            </c:txPr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Hoja1!$C$25:$E$25</c:f>
              <c:strCache>
                <c:ptCount val="3"/>
                <c:pt idx="0">
                  <c:v>Preguntas </c:v>
                </c:pt>
                <c:pt idx="1">
                  <c:v>Sugerencias y Propuestas </c:v>
                </c:pt>
                <c:pt idx="2">
                  <c:v>Comentarios </c:v>
                </c:pt>
              </c:strCache>
            </c:strRef>
          </c:cat>
          <c:val>
            <c:numRef>
              <c:f>Hoja1!$C$26:$E$26</c:f>
              <c:numCache>
                <c:formatCode>_(* #,##0.00_);_(* \(#,##0.00\);_(* "-"??_);_(@_)</c:formatCode>
                <c:ptCount val="3"/>
                <c:pt idx="0">
                  <c:v>81.308411214953139</c:v>
                </c:pt>
                <c:pt idx="1">
                  <c:v>8.4112149532710259</c:v>
                </c:pt>
                <c:pt idx="2">
                  <c:v>10.280373831775698</c:v>
                </c:pt>
              </c:numCache>
            </c:numRef>
          </c:val>
        </c:ser>
      </c:pie3DChart>
    </c:plotArea>
    <c:legend>
      <c:legendPos val="b"/>
      <c:txPr>
        <a:bodyPr/>
        <a:lstStyle/>
        <a:p>
          <a:pPr>
            <a:defRPr sz="1400" b="1"/>
          </a:pPr>
          <a:endParaRPr lang="es-MX"/>
        </a:p>
      </c:txPr>
    </c:legend>
    <c:plotVisOnly val="1"/>
    <c:dispBlanksAs val="zero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BDA416-47C8-4714-9266-0A79B6ECDA02}" type="datetimeFigureOut">
              <a:rPr lang="es-MX" smtClean="0"/>
              <a:pPr/>
              <a:t>08/12/2015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90CC61-3404-43BB-BC6D-B7C994151944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980905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 hasCustomPrompt="1"/>
          </p:nvPr>
        </p:nvSpPr>
        <p:spPr>
          <a:xfrm>
            <a:off x="685800" y="1052736"/>
            <a:ext cx="7772400" cy="2448272"/>
          </a:xfrm>
        </p:spPr>
        <p:txBody>
          <a:bodyPr>
            <a:noAutofit/>
          </a:bodyPr>
          <a:lstStyle>
            <a:lvl1pPr>
              <a:defRPr sz="4400" b="1" baseline="0"/>
            </a:lvl1pPr>
          </a:lstStyle>
          <a:p>
            <a:r>
              <a:rPr lang="es-ES" dirty="0" smtClean="0"/>
              <a:t>HAGA CLIC PARA ESCRIBIR EL TÍTULO DE LA PRESENTACIÓN</a:t>
            </a:r>
            <a:endParaRPr lang="es-MX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 hasCustomPrompt="1"/>
          </p:nvPr>
        </p:nvSpPr>
        <p:spPr>
          <a:xfrm>
            <a:off x="1371600" y="3933056"/>
            <a:ext cx="6400800" cy="791344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 smtClean="0"/>
              <a:t>Haga clic para escribir el subtítulo</a:t>
            </a:r>
            <a:endParaRPr lang="es-MX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C873A-B67C-410E-9927-0030B999EDB6}" type="datetime1">
              <a:rPr lang="es-MX" smtClean="0"/>
              <a:pPr/>
              <a:t>08/12/2015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1E493-1DB4-401D-9780-11D7808412A3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7" name="6 Imagen" descr="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17633" y="5506346"/>
            <a:ext cx="1890471" cy="10443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205064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464E6-8018-48F3-8D95-D105B47512B6}" type="datetime1">
              <a:rPr lang="es-MX" smtClean="0"/>
              <a:pPr/>
              <a:t>08/12/2015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1E493-1DB4-401D-9780-11D7808412A3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7" name="6 Imagen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97304" y="5923892"/>
            <a:ext cx="1349392" cy="7454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530626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530626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91BAB-E365-4440-9797-B05420293548}" type="datetime1">
              <a:rPr lang="es-MX" smtClean="0"/>
              <a:pPr/>
              <a:t>08/12/2015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1E493-1DB4-401D-9780-11D7808412A3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7" name="6 Imagen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97304" y="5923892"/>
            <a:ext cx="1349392" cy="7454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a de salida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Imagen" descr="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4789599"/>
            <a:ext cx="2359858" cy="1303697"/>
          </a:xfrm>
          <a:prstGeom prst="rect">
            <a:avLst/>
          </a:prstGeom>
        </p:spPr>
      </p:pic>
      <p:sp>
        <p:nvSpPr>
          <p:cNvPr id="13" name="12 CuadroTexto"/>
          <p:cNvSpPr txBox="1"/>
          <p:nvPr/>
        </p:nvSpPr>
        <p:spPr>
          <a:xfrm>
            <a:off x="1929476" y="1628800"/>
            <a:ext cx="51845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MX" sz="2200" b="1" kern="1500" spc="0" baseline="0" dirty="0" smtClean="0">
                <a:solidFill>
                  <a:srgbClr val="002060"/>
                </a:solidFill>
                <a:latin typeface="Helvetica" pitchFamily="34" charset="0"/>
              </a:rPr>
              <a:t>Conociendo México</a:t>
            </a:r>
          </a:p>
          <a:p>
            <a:pPr algn="ctr">
              <a:lnSpc>
                <a:spcPct val="150000"/>
              </a:lnSpc>
            </a:pPr>
            <a:r>
              <a:rPr lang="es-MX" sz="1800" b="1" kern="1500" spc="0" baseline="0" dirty="0" smtClean="0">
                <a:solidFill>
                  <a:srgbClr val="002060"/>
                </a:solidFill>
                <a:latin typeface="Helvetica" pitchFamily="34" charset="0"/>
              </a:rPr>
              <a:t>01 800 111 46 34</a:t>
            </a:r>
          </a:p>
          <a:p>
            <a:pPr algn="ctr"/>
            <a:r>
              <a:rPr lang="es-MX" sz="1800" b="1" kern="1500" spc="0" baseline="0" smtClean="0">
                <a:solidFill>
                  <a:srgbClr val="002060"/>
                </a:solidFill>
                <a:latin typeface="Helvetica" pitchFamily="34" charset="0"/>
              </a:rPr>
              <a:t>www.inegi.org.mx</a:t>
            </a:r>
            <a:endParaRPr lang="es-MX" sz="1800" b="1" kern="1500" spc="0" baseline="0" dirty="0" smtClean="0">
              <a:solidFill>
                <a:srgbClr val="002060"/>
              </a:solidFill>
              <a:latin typeface="Helvetica" pitchFamily="34" charset="0"/>
            </a:endParaRPr>
          </a:p>
          <a:p>
            <a:pPr algn="ctr"/>
            <a:r>
              <a:rPr lang="es-MX" sz="1800" b="1" kern="1500" spc="0" baseline="0" smtClean="0">
                <a:solidFill>
                  <a:srgbClr val="002060"/>
                </a:solidFill>
                <a:latin typeface="Helvetica" pitchFamily="34" charset="0"/>
              </a:rPr>
              <a:t>atencion.usuarios@inegi.org.mx</a:t>
            </a:r>
            <a:endParaRPr lang="es-MX" sz="1800" b="1" kern="1500" spc="0" baseline="0" dirty="0">
              <a:solidFill>
                <a:srgbClr val="002060"/>
              </a:solidFill>
              <a:latin typeface="Helvetica" pitchFamily="34" charset="0"/>
            </a:endParaRPr>
          </a:p>
        </p:txBody>
      </p:sp>
      <p:grpSp>
        <p:nvGrpSpPr>
          <p:cNvPr id="2" name="21 Grupo"/>
          <p:cNvGrpSpPr/>
          <p:nvPr/>
        </p:nvGrpSpPr>
        <p:grpSpPr>
          <a:xfrm>
            <a:off x="1331640" y="3717032"/>
            <a:ext cx="2808312" cy="562825"/>
            <a:chOff x="1331640" y="4725144"/>
            <a:chExt cx="2808312" cy="562825"/>
          </a:xfrm>
        </p:grpSpPr>
        <p:pic>
          <p:nvPicPr>
            <p:cNvPr id="12" name="11 Imagen" descr="twitt.png"/>
            <p:cNvPicPr>
              <a:picLocks noChangeAspect="1"/>
            </p:cNvPicPr>
            <p:nvPr userDrawn="1"/>
          </p:nvPicPr>
          <p:blipFill>
            <a:blip r:embed="rId4" cstate="print">
              <a:lum contrast="10000"/>
            </a:blip>
            <a:stretch>
              <a:fillRect/>
            </a:stretch>
          </p:blipFill>
          <p:spPr>
            <a:xfrm>
              <a:off x="1331640" y="4725144"/>
              <a:ext cx="566777" cy="562825"/>
            </a:xfrm>
            <a:prstGeom prst="rect">
              <a:avLst/>
            </a:prstGeom>
          </p:spPr>
        </p:pic>
        <p:sp>
          <p:nvSpPr>
            <p:cNvPr id="14" name="13 CuadroTexto"/>
            <p:cNvSpPr txBox="1"/>
            <p:nvPr userDrawn="1"/>
          </p:nvSpPr>
          <p:spPr>
            <a:xfrm>
              <a:off x="1835696" y="4858274"/>
              <a:ext cx="2304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800" b="1" kern="1500" spc="0" baseline="0" dirty="0" smtClean="0">
                  <a:solidFill>
                    <a:srgbClr val="002060"/>
                  </a:solidFill>
                  <a:latin typeface="Helvetica" pitchFamily="34" charset="0"/>
                  <a:ea typeface="+mn-ea"/>
                  <a:cs typeface="+mn-cs"/>
                </a:rPr>
                <a:t>@</a:t>
              </a:r>
              <a:r>
                <a:rPr lang="es-MX" sz="1800" b="1" kern="1500" spc="0" baseline="0" dirty="0" err="1" smtClean="0">
                  <a:solidFill>
                    <a:srgbClr val="002060"/>
                  </a:solidFill>
                  <a:latin typeface="Helvetica" pitchFamily="34" charset="0"/>
                  <a:ea typeface="+mn-ea"/>
                  <a:cs typeface="+mn-cs"/>
                </a:rPr>
                <a:t>inegi_informa</a:t>
              </a:r>
              <a:endParaRPr lang="es-MX" sz="1800" b="1" kern="1500" spc="0" baseline="0" dirty="0" smtClean="0">
                <a:solidFill>
                  <a:srgbClr val="002060"/>
                </a:solidFill>
                <a:latin typeface="Helvetica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3" name="22 Grupo"/>
          <p:cNvGrpSpPr/>
          <p:nvPr/>
        </p:nvGrpSpPr>
        <p:grpSpPr>
          <a:xfrm>
            <a:off x="5652120" y="3717032"/>
            <a:ext cx="2897898" cy="562825"/>
            <a:chOff x="5652120" y="4725144"/>
            <a:chExt cx="2897898" cy="562825"/>
          </a:xfrm>
        </p:grpSpPr>
        <p:pic>
          <p:nvPicPr>
            <p:cNvPr id="11" name="10 Imagen" descr="face.png"/>
            <p:cNvPicPr>
              <a:picLocks noChangeAspect="1"/>
            </p:cNvPicPr>
            <p:nvPr userDrawn="1"/>
          </p:nvPicPr>
          <p:blipFill>
            <a:blip r:embed="rId5" cstate="print">
              <a:lum bright="-10000" contrast="-10000"/>
            </a:blip>
            <a:stretch>
              <a:fillRect/>
            </a:stretch>
          </p:blipFill>
          <p:spPr>
            <a:xfrm>
              <a:off x="5652120" y="4725144"/>
              <a:ext cx="568358" cy="562825"/>
            </a:xfrm>
            <a:prstGeom prst="rect">
              <a:avLst/>
            </a:prstGeom>
          </p:spPr>
        </p:pic>
        <p:sp>
          <p:nvSpPr>
            <p:cNvPr id="15" name="14 CuadroTexto"/>
            <p:cNvSpPr txBox="1"/>
            <p:nvPr userDrawn="1"/>
          </p:nvSpPr>
          <p:spPr>
            <a:xfrm>
              <a:off x="6245762" y="4847388"/>
              <a:ext cx="2304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800" b="1" kern="1500" spc="0" baseline="0" dirty="0" smtClean="0">
                  <a:solidFill>
                    <a:srgbClr val="002060"/>
                  </a:solidFill>
                  <a:latin typeface="Helvetica" pitchFamily="34" charset="0"/>
                  <a:ea typeface="+mn-ea"/>
                  <a:cs typeface="+mn-cs"/>
                </a:rPr>
                <a:t>INEGI Informa</a:t>
              </a: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05064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D47C2-7FB6-4BC5-B9D7-34153E09F5DA}" type="datetime1">
              <a:rPr lang="es-MX" smtClean="0"/>
              <a:pPr/>
              <a:t>08/12/2015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1E493-1DB4-401D-9780-11D7808412A3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7" name="6 Imagen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97304" y="5923892"/>
            <a:ext cx="1349392" cy="7454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B04BA-78E4-4768-AE59-B048951BB6BD}" type="datetime1">
              <a:rPr lang="es-MX" smtClean="0"/>
              <a:pPr/>
              <a:t>08/12/2015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1E493-1DB4-401D-9780-11D7808412A3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8" name="7 Imagen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97304" y="5923892"/>
            <a:ext cx="1349392" cy="7454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2050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2050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915A5-0ACF-4860-86AA-F99980F689E1}" type="datetime1">
              <a:rPr lang="es-MX" smtClean="0"/>
              <a:pPr/>
              <a:t>08/12/2015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1E493-1DB4-401D-9780-11D7808412A3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8" name="7 Imagen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97304" y="5923892"/>
            <a:ext cx="1349392" cy="7454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6303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6303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99E0A-F38B-430E-8F49-F0EF74CB7DFC}" type="datetime1">
              <a:rPr lang="es-MX" smtClean="0"/>
              <a:pPr/>
              <a:t>08/12/2015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1E493-1DB4-401D-9780-11D7808412A3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10" name="9 Imagen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97304" y="5923892"/>
            <a:ext cx="1349392" cy="7454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D070C-E38D-4C2E-BFA6-E535CD886587}" type="datetime1">
              <a:rPr lang="es-MX" smtClean="0"/>
              <a:pPr/>
              <a:t>08/12/2015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1E493-1DB4-401D-9780-11D7808412A3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6" name="5 Imagen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97304" y="5923892"/>
            <a:ext cx="1349392" cy="7454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AA2EB-E8F3-44D4-94F6-D6E9D5E658CC}" type="datetime1">
              <a:rPr lang="es-MX" smtClean="0"/>
              <a:pPr/>
              <a:t>08/12/2015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1E493-1DB4-401D-9780-11D7808412A3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5" name="4 Imagen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97304" y="5923892"/>
            <a:ext cx="1349392" cy="7454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53221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443387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DBC6C-612B-4B72-8B21-A045CFB061F0}" type="datetime1">
              <a:rPr lang="es-MX" smtClean="0"/>
              <a:pPr/>
              <a:t>08/12/2015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1E493-1DB4-401D-9780-11D7808412A3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8" name="7 Imagen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97304" y="5923892"/>
            <a:ext cx="1349392" cy="7454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653136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9683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229200"/>
            <a:ext cx="5486400" cy="5760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EB4A3-1D2D-4176-94C3-DACE516D299A}" type="datetime1">
              <a:rPr lang="es-MX" smtClean="0"/>
              <a:pPr/>
              <a:t>08/12/2015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1E493-1DB4-401D-9780-11D7808412A3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8" name="7 Imagen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97304" y="5923892"/>
            <a:ext cx="1349392" cy="745468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Helvetica" pitchFamily="34" charset="0"/>
              </a:defRPr>
            </a:lvl1pPr>
          </a:lstStyle>
          <a:p>
            <a:fld id="{318566D3-C948-4098-A836-DAED83341AD5}" type="datetime1">
              <a:rPr lang="es-MX" smtClean="0"/>
              <a:pPr/>
              <a:t>08/12/2015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Helvetica" pitchFamily="34" charset="0"/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Helvetica" pitchFamily="34" charset="0"/>
              </a:defRPr>
            </a:lvl1pPr>
          </a:lstStyle>
          <a:p>
            <a:fld id="{6771E493-1DB4-401D-9780-11D7808412A3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Helvetica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Helvetica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Helvetica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Helvetica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Helvetica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Helvetica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CuadroTexto"/>
          <p:cNvSpPr txBox="1"/>
          <p:nvPr/>
        </p:nvSpPr>
        <p:spPr>
          <a:xfrm>
            <a:off x="467544" y="1778040"/>
            <a:ext cx="82000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 smtClean="0">
                <a:latin typeface="Helvetica" pitchFamily="34" charset="0"/>
                <a:cs typeface="Helvetica" pitchFamily="34" charset="0"/>
              </a:rPr>
              <a:t>Informe de la Consulta Pública sobre la Metodología para el Cambio de Año Base del INPC</a:t>
            </a:r>
            <a:endParaRPr lang="es-MX" sz="4000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4932040" y="5301208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b="1" dirty="0" smtClean="0"/>
              <a:t>Diciembre </a:t>
            </a:r>
            <a:r>
              <a:rPr lang="es-MX" b="1" dirty="0" smtClean="0"/>
              <a:t>de 2015</a:t>
            </a:r>
            <a:endParaRPr lang="es-MX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sz="3600" b="1" dirty="0" smtClean="0"/>
              <a:t>Clasificación por tipo de participación</a:t>
            </a:r>
            <a:endParaRPr lang="es-MX" sz="3600" b="1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1E493-1DB4-401D-9780-11D7808412A3}" type="slidenum">
              <a:rPr lang="es-MX" smtClean="0"/>
              <a:pPr/>
              <a:t>9</a:t>
            </a:fld>
            <a:endParaRPr lang="es-MX"/>
          </a:p>
        </p:txBody>
      </p:sp>
      <p:graphicFrame>
        <p:nvGraphicFramePr>
          <p:cNvPr id="7" name="6 Marcador de contenido"/>
          <p:cNvGraphicFramePr>
            <a:graphicFrameLocks noGrp="1"/>
          </p:cNvGraphicFramePr>
          <p:nvPr>
            <p:ph idx="1"/>
          </p:nvPr>
        </p:nvGraphicFramePr>
        <p:xfrm>
          <a:off x="467544" y="1340769"/>
          <a:ext cx="8208912" cy="41826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7631"/>
                <a:gridCol w="1269149"/>
                <a:gridCol w="1464044"/>
                <a:gridCol w="1464044"/>
                <a:gridCol w="1464044"/>
              </a:tblGrid>
              <a:tr h="3485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MX" sz="1400" b="1" i="0" u="none" strike="noStrike" kern="1200" dirty="0" smtClean="0">
                          <a:solidFill>
                            <a:schemeClr val="bg1"/>
                          </a:solidFill>
                          <a:latin typeface="Calibri"/>
                          <a:ea typeface="+mn-ea"/>
                          <a:cs typeface="+mn-cs"/>
                        </a:rPr>
                        <a:t>Consulta</a:t>
                      </a:r>
                      <a:endParaRPr lang="es-MX" sz="1400" b="1" i="0" u="none" strike="noStrike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Preguntas</a:t>
                      </a:r>
                      <a:endParaRPr lang="es-MX" sz="1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 smtClean="0">
                          <a:solidFill>
                            <a:schemeClr val="bg1"/>
                          </a:solidFill>
                          <a:latin typeface="+mn-lt"/>
                        </a:rPr>
                        <a:t>Sugerencias y Propuestas</a:t>
                      </a:r>
                      <a:endParaRPr lang="es-MX" sz="1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Comentarios</a:t>
                      </a:r>
                      <a:endParaRPr lang="es-MX" sz="1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0" marR="0" marT="0" marB="0" anchor="ctr"/>
                </a:tc>
              </a:tr>
              <a:tr h="348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Internet </a:t>
                      </a:r>
                    </a:p>
                  </a:txBody>
                  <a:tcPr marL="10800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7620" marR="144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7620" marR="144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7620" marR="144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7620" marR="144000" marT="7620" marB="0" anchor="ctr"/>
                </a:tc>
              </a:tr>
              <a:tr h="348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CTEEP </a:t>
                      </a:r>
                    </a:p>
                  </a:txBody>
                  <a:tcPr marL="10800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7620" marR="144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144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144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7620" marR="144000" marT="7620" marB="0" anchor="ctr"/>
                </a:tc>
              </a:tr>
              <a:tr h="348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Banco de México </a:t>
                      </a:r>
                    </a:p>
                  </a:txBody>
                  <a:tcPr marL="10800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7620" marR="144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7620" marR="144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144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7620" marR="144000" marT="7620" marB="0" anchor="ctr"/>
                </a:tc>
              </a:tr>
              <a:tr h="418097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Instituciones de gobierno</a:t>
                      </a:r>
                    </a:p>
                  </a:txBody>
                  <a:tcPr marL="10800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7620" marR="144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7620" marR="144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7620" marR="144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7620" marR="144000" marT="7620" marB="0" anchor="ctr"/>
                </a:tc>
              </a:tr>
              <a:tr h="348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INEGI </a:t>
                      </a:r>
                    </a:p>
                  </a:txBody>
                  <a:tcPr marL="10800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7620" marR="144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144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144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7620" marR="144000" marT="7620" marB="0" anchor="ctr"/>
                </a:tc>
              </a:tr>
              <a:tr h="619712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Cámaras, Asociaciones y Empresas</a:t>
                      </a:r>
                    </a:p>
                  </a:txBody>
                  <a:tcPr marL="10800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7620" marR="144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144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144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7620" marR="144000" marT="7620" marB="0" anchor="ctr"/>
                </a:tc>
              </a:tr>
              <a:tr h="627145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Instituciones Académicas y de Investigación</a:t>
                      </a:r>
                    </a:p>
                  </a:txBody>
                  <a:tcPr marL="10800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7620" marR="144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144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144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7620" marR="144000" marT="7620" marB="0" anchor="ctr"/>
                </a:tc>
              </a:tr>
              <a:tr h="348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AMSDE </a:t>
                      </a:r>
                    </a:p>
                  </a:txBody>
                  <a:tcPr marL="10800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7620" marR="144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7620" marR="144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7620" marR="144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7620" marR="144000" marT="7620" marB="0" anchor="ctr"/>
                </a:tc>
              </a:tr>
              <a:tr h="348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 </a:t>
                      </a:r>
                    </a:p>
                  </a:txBody>
                  <a:tcPr marL="10800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87</a:t>
                      </a:r>
                    </a:p>
                  </a:txBody>
                  <a:tcPr marL="7620" marR="144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7620" marR="144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144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107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144000" marT="762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7586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Autofit/>
          </a:bodyPr>
          <a:lstStyle/>
          <a:p>
            <a:r>
              <a:rPr lang="es-MX" sz="3200" b="1" dirty="0" smtClean="0">
                <a:solidFill>
                  <a:srgbClr val="000000"/>
                </a:solidFill>
                <a:cs typeface="Helvetica" pitchFamily="34" charset="0"/>
              </a:rPr>
              <a:t>Estructura de las participaciones por </a:t>
            </a:r>
            <a:r>
              <a:rPr lang="es-MX" sz="3200" b="1" dirty="0" smtClean="0"/>
              <a:t>tipo de participación</a:t>
            </a:r>
            <a:endParaRPr lang="es-MX" sz="3200" dirty="0">
              <a:cs typeface="Helvetica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1E493-1DB4-401D-9780-11D7808412A3}" type="slidenum">
              <a:rPr lang="es-MX" smtClean="0"/>
              <a:pPr/>
              <a:t>10</a:t>
            </a:fld>
            <a:endParaRPr lang="es-MX"/>
          </a:p>
        </p:txBody>
      </p:sp>
      <p:graphicFrame>
        <p:nvGraphicFramePr>
          <p:cNvPr id="6" name="5 Gráfico"/>
          <p:cNvGraphicFramePr/>
          <p:nvPr/>
        </p:nvGraphicFramePr>
        <p:xfrm>
          <a:off x="251520" y="1268760"/>
          <a:ext cx="8640960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b="1" dirty="0" smtClean="0"/>
              <a:t>Sugerencias y propuestas en la Consulta Pública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600200"/>
            <a:ext cx="8219256" cy="427707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es-MX" sz="1600" b="1" dirty="0" smtClean="0"/>
              <a:t>Revisar la ENGASTO ya que se observaron algunas incongruencias en la misma.</a:t>
            </a:r>
          </a:p>
          <a:p>
            <a:pPr algn="just">
              <a:buNone/>
            </a:pPr>
            <a:r>
              <a:rPr lang="es-MX" sz="1600" dirty="0" smtClean="0"/>
              <a:t>	Los ponderadores se calcularon a partir de la base de datos de gasto no ajustado, evitando así sesgos debido a errores de distribución. La “Gran compra” no se incluyó en los ponderadores.</a:t>
            </a:r>
          </a:p>
          <a:p>
            <a:pPr algn="just"/>
            <a:endParaRPr lang="es-MX" sz="800" dirty="0" smtClean="0"/>
          </a:p>
          <a:p>
            <a:pPr algn="just"/>
            <a:r>
              <a:rPr lang="es-MX" sz="1600" b="1" dirty="0" smtClean="0"/>
              <a:t>Modificar las agregaciones en telecomunicaciones buscando cuál representa el mayor gasto al consumidor final.</a:t>
            </a:r>
          </a:p>
          <a:p>
            <a:pPr algn="just">
              <a:buNone/>
            </a:pPr>
            <a:r>
              <a:rPr lang="es-MX" sz="1600" b="1" dirty="0" smtClean="0"/>
              <a:t>	</a:t>
            </a:r>
            <a:r>
              <a:rPr lang="es-MX" sz="1600" dirty="0" smtClean="0"/>
              <a:t>Las agregaciones de los ponderadores de éste, así como de los demás genéricos, responden a las necesidades de clasificación y la ponderación debe ser de al menos el 0.01% del total del gasto de los hogares.</a:t>
            </a:r>
          </a:p>
          <a:p>
            <a:pPr algn="just">
              <a:buNone/>
            </a:pPr>
            <a:endParaRPr lang="es-MX" sz="800" dirty="0" smtClean="0"/>
          </a:p>
          <a:p>
            <a:pPr algn="just"/>
            <a:r>
              <a:rPr lang="es-MX" sz="1600" b="1" dirty="0" smtClean="0"/>
              <a:t>Redefinir en un futuro cercano el concepto de canasta básica, ya que el actual concepto se definió en los años 80’s y resulta obsoleto.</a:t>
            </a:r>
          </a:p>
          <a:p>
            <a:pPr algn="just">
              <a:buNone/>
            </a:pPr>
            <a:r>
              <a:rPr lang="es-MX" sz="1600" dirty="0" smtClean="0"/>
              <a:t>	Actualmente, no hay alguna institución que se haya pronunciado en el sentido de actualizarla. Sin embargo, el INEGI estableció contacto con la CONEVAL y se concluyó que no es de interés definir una Canasta Básica ya que la finalidad del INPC es diferente a la finalidad de la medición de las líneas de bienestar.</a:t>
            </a:r>
            <a:endParaRPr lang="es-MX" sz="1600" dirty="0" smtClean="0">
              <a:solidFill>
                <a:srgbClr val="000000"/>
              </a:solidFill>
            </a:endParaRPr>
          </a:p>
          <a:p>
            <a:pPr algn="just"/>
            <a:endParaRPr lang="es-MX" sz="800" b="1" dirty="0" smtClean="0"/>
          </a:p>
          <a:p>
            <a:pPr algn="just">
              <a:buNone/>
            </a:pPr>
            <a:endParaRPr lang="es-MX" sz="1600" b="1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1E493-1DB4-401D-9780-11D7808412A3}" type="slidenum">
              <a:rPr lang="es-MX" smtClean="0"/>
              <a:pPr/>
              <a:t>11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b="1" dirty="0" smtClean="0"/>
              <a:t>Sugerencias y propuestas en la Consulta Pública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es-MX" sz="1600" b="1" dirty="0" smtClean="0"/>
              <a:t>No realizar la fusión de Frijol y Frijol procesado debido a que se encuentran en diferentes componentes de la inflación.</a:t>
            </a:r>
          </a:p>
          <a:p>
            <a:pPr algn="just">
              <a:buNone/>
            </a:pPr>
            <a:r>
              <a:rPr lang="es-MX" sz="1600" b="1" dirty="0" smtClean="0"/>
              <a:t>	</a:t>
            </a:r>
            <a:r>
              <a:rPr lang="es-MX" sz="1600" dirty="0" smtClean="0"/>
              <a:t>Esta fusión ya no fue realizada por lo que seguirán existiendo estos dos genéricos en la canasta del INPC.</a:t>
            </a:r>
          </a:p>
          <a:p>
            <a:pPr algn="just"/>
            <a:endParaRPr lang="es-MX" sz="800" b="1" dirty="0" smtClean="0"/>
          </a:p>
          <a:p>
            <a:pPr algn="just"/>
            <a:r>
              <a:rPr lang="es-MX" sz="1600" b="1" dirty="0" smtClean="0"/>
              <a:t>Que el genérico que incluirá los teléfonos celulares y los aparatos telefónicos fijos se llame Equipo terminal de comunicación.</a:t>
            </a:r>
          </a:p>
          <a:p>
            <a:pPr algn="just">
              <a:buNone/>
            </a:pPr>
            <a:r>
              <a:rPr lang="es-MX" sz="1600" b="1" dirty="0" smtClean="0"/>
              <a:t>	</a:t>
            </a:r>
            <a:r>
              <a:rPr lang="es-MX" sz="1600" dirty="0" smtClean="0"/>
              <a:t>El genérico para la canasta propuesta ya tiene el nombre recomendado.</a:t>
            </a:r>
          </a:p>
          <a:p>
            <a:pPr algn="just"/>
            <a:endParaRPr lang="es-MX" sz="800" b="1" dirty="0" smtClean="0"/>
          </a:p>
          <a:p>
            <a:pPr algn="just"/>
            <a:r>
              <a:rPr lang="es-MX" sz="1600" b="1" dirty="0" smtClean="0"/>
              <a:t>Para los genéricos a fusionar, que también se realicen estudios de correlación sobre variaciones para comprobar que la dinámica de precios sea alta.</a:t>
            </a:r>
          </a:p>
          <a:p>
            <a:pPr algn="just">
              <a:buNone/>
            </a:pPr>
            <a:r>
              <a:rPr lang="es-MX" sz="1600" b="1" dirty="0" smtClean="0"/>
              <a:t>	</a:t>
            </a:r>
            <a:r>
              <a:rPr lang="es-MX" sz="1600" dirty="0" smtClean="0"/>
              <a:t>Ya también se habían realizado estudios de correlación a nivel de variaciones de los índices respectivos. Para el caso de genéricos a fusionar con poca correlación, sus índices se calcularán a partir de ponderaciones internas.</a:t>
            </a:r>
            <a:endParaRPr lang="es-MX" sz="1600" dirty="0" smtClean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1E493-1DB4-401D-9780-11D7808412A3}" type="slidenum">
              <a:rPr lang="es-MX" smtClean="0"/>
              <a:pPr/>
              <a:t>12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b="1" dirty="0" smtClean="0"/>
              <a:t>Sugerencias y propuestas en la Consulta Pública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es-MX" sz="1600" b="1" dirty="0" smtClean="0">
                <a:latin typeface="+mj-lt"/>
              </a:rPr>
              <a:t>Publicar un documento comparativo entre los ponderadores propuestos (Engasto 2012 y 2013) con el cambio de año base y los utilizados actualmente.</a:t>
            </a:r>
          </a:p>
          <a:p>
            <a:pPr algn="just">
              <a:buNone/>
            </a:pPr>
            <a:r>
              <a:rPr lang="es-MX" sz="1600" dirty="0" smtClean="0">
                <a:latin typeface="+mj-lt"/>
              </a:rPr>
              <a:t>	La comparación conceptual  entre la canasta actual y la propuesta así como tablas comparativas por genérico estarán incluidos en el Documento Metodológico del INPC con el Cambio de Año Base.</a:t>
            </a:r>
            <a:endParaRPr lang="es-MX" sz="1600" dirty="0" smtClean="0">
              <a:solidFill>
                <a:srgbClr val="000000"/>
              </a:solidFill>
              <a:latin typeface="+mj-lt"/>
            </a:endParaRPr>
          </a:p>
          <a:p>
            <a:pPr algn="just"/>
            <a:endParaRPr lang="es-MX" sz="800" b="1" dirty="0" smtClean="0">
              <a:latin typeface="+mj-lt"/>
            </a:endParaRPr>
          </a:p>
          <a:p>
            <a:pPr algn="just"/>
            <a:r>
              <a:rPr lang="es-MX" sz="1600" b="1" dirty="0" smtClean="0"/>
              <a:t>Que la regionalización de los cálculos también se extienda para el índice de precios de la canasta básica.</a:t>
            </a:r>
          </a:p>
          <a:p>
            <a:pPr algn="just">
              <a:buNone/>
            </a:pPr>
            <a:r>
              <a:rPr lang="es-MX" sz="1600" b="1" dirty="0" smtClean="0"/>
              <a:t>	</a:t>
            </a:r>
            <a:r>
              <a:rPr lang="es-MX" sz="1600" dirty="0" smtClean="0"/>
              <a:t>El INEGI no ve la posibilidad de publicar índices por región de dicha canasta.</a:t>
            </a:r>
            <a:endParaRPr lang="es-MX" sz="1600" dirty="0" smtClean="0">
              <a:solidFill>
                <a:srgbClr val="000000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1E493-1DB4-401D-9780-11D7808412A3}" type="slidenum">
              <a:rPr lang="es-MX" smtClean="0"/>
              <a:pPr/>
              <a:t>13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1E493-1DB4-401D-9780-11D7808412A3}" type="slidenum">
              <a:rPr lang="es-MX" smtClean="0"/>
              <a:pPr/>
              <a:t>14</a:t>
            </a:fld>
            <a:endParaRPr lang="es-MX"/>
          </a:p>
        </p:txBody>
      </p:sp>
      <p:sp>
        <p:nvSpPr>
          <p:cNvPr id="3" name="2 Rectángulo"/>
          <p:cNvSpPr/>
          <p:nvPr/>
        </p:nvSpPr>
        <p:spPr>
          <a:xfrm>
            <a:off x="611560" y="1702549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dirty="0">
                <a:solidFill>
                  <a:prstClr val="black"/>
                </a:solidFill>
                <a:latin typeface="Helvetica" pitchFamily="34" charset="0"/>
                <a:ea typeface="Verdana" pitchFamily="34" charset="0"/>
                <a:cs typeface="Helvetica" pitchFamily="34" charset="0"/>
              </a:rPr>
              <a:t>Canasta actual del INPC vs Canasta propuesta con la ENGASTO 2012 y 2013</a:t>
            </a:r>
          </a:p>
        </p:txBody>
      </p:sp>
      <p:sp>
        <p:nvSpPr>
          <p:cNvPr id="4" name="8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pitchFamily="34" charset="0"/>
                <a:ea typeface="+mj-ea"/>
                <a:cs typeface="+mj-cs"/>
              </a:rPr>
              <a:t>Canasta del INPC </a:t>
            </a:r>
            <a:br>
              <a:rPr kumimoji="0" lang="es-MX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pitchFamily="34" charset="0"/>
                <a:ea typeface="+mj-ea"/>
                <a:cs typeface="+mj-cs"/>
              </a:rPr>
            </a:br>
            <a:r>
              <a:rPr kumimoji="0" lang="es-MX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pitchFamily="34" charset="0"/>
                <a:ea typeface="+mj-ea"/>
                <a:cs typeface="+mj-cs"/>
              </a:rPr>
              <a:t>con la ENGASTO 2012 y 2013</a:t>
            </a:r>
            <a:endParaRPr kumimoji="0" lang="es-MX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pitchFamily="34" charset="0"/>
              <a:ea typeface="+mj-ea"/>
              <a:cs typeface="+mj-cs"/>
            </a:endParaRPr>
          </a:p>
        </p:txBody>
      </p:sp>
      <p:graphicFrame>
        <p:nvGraphicFramePr>
          <p:cNvPr id="5" name="9 Marcador de contenido"/>
          <p:cNvGraphicFramePr>
            <a:graphicFrameLocks/>
          </p:cNvGraphicFramePr>
          <p:nvPr/>
        </p:nvGraphicFramePr>
        <p:xfrm>
          <a:off x="899592" y="2204864"/>
          <a:ext cx="7715409" cy="33843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0741"/>
                <a:gridCol w="1065443"/>
                <a:gridCol w="2274742"/>
                <a:gridCol w="1408219"/>
                <a:gridCol w="1147762"/>
                <a:gridCol w="1228502"/>
              </a:tblGrid>
              <a:tr h="376042">
                <a:tc rowSpan="9">
                  <a:txBody>
                    <a:bodyPr/>
                    <a:lstStyle/>
                    <a:p>
                      <a:pPr algn="r" fontAlgn="b"/>
                      <a:r>
                        <a:rPr lang="es-MX" sz="1600" u="none" strike="noStrike" kern="1200" dirty="0" smtClean="0"/>
                        <a:t>Genéricos</a:t>
                      </a:r>
                      <a:endParaRPr lang="es-MX" sz="1600" b="1" i="0" u="none" strike="noStrike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620" marR="7620" marT="7620" marB="0" vert="wordArtVert" anchor="ctr" anchorCtr="1"/>
                </a:tc>
                <a:tc rowSpan="2"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s-MX" sz="1600" u="none" strike="noStrike" kern="1200" dirty="0"/>
                        <a:t>Canasta actual</a:t>
                      </a:r>
                      <a:endParaRPr lang="es-MX" sz="1600" b="1" i="0" u="none" strike="noStrike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180000" marT="7620" marB="0" anchor="ctr"/>
                </a:tc>
                <a:tc rowSpan="2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MX" sz="1600" u="none" strike="noStrike" kern="1200" dirty="0"/>
                        <a:t>Situación</a:t>
                      </a:r>
                      <a:endParaRPr lang="es-MX" sz="1600" b="1" i="0" u="none" strike="noStrike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MX" sz="1600" u="none" strike="noStrike" kern="1200" dirty="0" smtClean="0"/>
                        <a:t>Versiones</a:t>
                      </a:r>
                      <a:r>
                        <a:rPr lang="es-MX" sz="1600" u="none" strike="noStrike" kern="1200" baseline="0" dirty="0" smtClean="0"/>
                        <a:t> de la Canasta propuesta</a:t>
                      </a:r>
                      <a:endParaRPr lang="es-MX" sz="1600" b="1" i="0" u="none" strike="noStrike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s-MX" sz="1600" b="1" i="0" u="none" strike="noStrike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s-MX" sz="1600" b="1" i="0" u="none" strike="noStrike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376042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s-MX" sz="1600" b="1" i="0" u="none" strike="noStrike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s-MX" sz="1600" b="1" i="0" u="none" strike="noStrike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MX" sz="1600" u="none" strike="noStrike" kern="1200" dirty="0" smtClean="0"/>
                        <a:t>I</a:t>
                      </a:r>
                      <a:endParaRPr lang="es-MX" sz="1600" b="1" i="0" u="none" strike="noStrike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MX" sz="1600" u="none" strike="noStrike" kern="1200" dirty="0" smtClean="0"/>
                        <a:t>II</a:t>
                      </a:r>
                      <a:endParaRPr lang="es-MX" sz="1600" b="1" i="0" u="none" strike="noStrike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MX" sz="1600" u="none" strike="noStrike" kern="1200" dirty="0" smtClean="0"/>
                        <a:t>III (Definitiva)</a:t>
                      </a:r>
                      <a:endParaRPr lang="es-MX" sz="1600" b="1" i="0" u="none" strike="noStrike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376042">
                <a:tc vMerge="1">
                  <a:txBody>
                    <a:bodyPr/>
                    <a:lstStyle/>
                    <a:p>
                      <a:pPr algn="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vert="wordArtVert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u="none" strike="noStrike" dirty="0" smtClean="0"/>
                        <a:t>17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" marR="18000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u="none" strike="noStrike" dirty="0"/>
                        <a:t>Cambian de nombre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8000" marR="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u="none" strike="noStrike" dirty="0"/>
                        <a:t>5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576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u="none" strike="noStrike" dirty="0" smtClean="0"/>
                        <a:t>15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576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u="none" strike="noStrike" dirty="0" smtClean="0"/>
                        <a:t>20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576000" marT="7620" marB="0" anchor="ctr"/>
                </a:tc>
              </a:tr>
              <a:tr h="376042">
                <a:tc vMerge="1">
                  <a:txBody>
                    <a:bodyPr/>
                    <a:lstStyle/>
                    <a:p>
                      <a:pPr algn="r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u="none" strike="noStrike" dirty="0"/>
                        <a:t>1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" marR="18000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u="none" strike="noStrike" dirty="0" smtClean="0"/>
                        <a:t>Desaparecen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8000" marR="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u="none" strike="noStrike" dirty="0" smtClean="0"/>
                        <a:t>-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576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u="none" strike="noStrike" dirty="0" smtClean="0"/>
                        <a:t>-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576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u="none" strike="noStrike" dirty="0" smtClean="0"/>
                        <a:t>-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576000" marT="7620" marB="0" anchor="ctr"/>
                </a:tc>
              </a:tr>
              <a:tr h="376042">
                <a:tc vMerge="1">
                  <a:txBody>
                    <a:bodyPr/>
                    <a:lstStyle/>
                    <a:p>
                      <a:pPr algn="r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u="none" strike="noStrike" dirty="0" smtClean="0"/>
                        <a:t>168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" marR="18000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u="none" strike="noStrike" dirty="0"/>
                        <a:t>Iguales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8000" marR="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u="none" strike="noStrike" dirty="0" smtClean="0"/>
                        <a:t>185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576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u="none" strike="noStrike" dirty="0" smtClean="0"/>
                        <a:t>177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576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u="none" strike="noStrike" dirty="0" smtClean="0"/>
                        <a:t>168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576000" marT="7620" marB="0" anchor="ctr"/>
                </a:tc>
              </a:tr>
              <a:tr h="376042">
                <a:tc vMerge="1">
                  <a:txBody>
                    <a:bodyPr/>
                    <a:lstStyle/>
                    <a:p>
                      <a:pPr algn="r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u="none" strike="noStrike" dirty="0" smtClean="0"/>
                        <a:t>40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" marR="18000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u="none" strike="noStrike" dirty="0" smtClean="0"/>
                        <a:t>Se</a:t>
                      </a:r>
                      <a:r>
                        <a:rPr lang="es-MX" sz="1400" u="none" strike="noStrike" baseline="0" dirty="0" smtClean="0"/>
                        <a:t> d</a:t>
                      </a:r>
                      <a:r>
                        <a:rPr lang="es-MX" sz="1400" u="none" strike="noStrike" dirty="0" smtClean="0"/>
                        <a:t>esagregan 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8000" marR="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u="none" strike="noStrike" dirty="0" smtClean="0"/>
                        <a:t>66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576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u="none" strike="noStrike" dirty="0" smtClean="0"/>
                        <a:t>66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576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u="none" strike="noStrike" dirty="0" smtClean="0"/>
                        <a:t>65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576000" marT="7620" marB="0" anchor="ctr"/>
                </a:tc>
              </a:tr>
              <a:tr h="376042">
                <a:tc vMerge="1">
                  <a:txBody>
                    <a:bodyPr/>
                    <a:lstStyle/>
                    <a:p>
                      <a:pPr algn="r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u="none" strike="noStrike" dirty="0" smtClean="0"/>
                        <a:t>57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" marR="18000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u="none" strike="noStrike" dirty="0"/>
                        <a:t>Se </a:t>
                      </a:r>
                      <a:r>
                        <a:rPr lang="es-MX" sz="1400" u="none" strike="noStrike" dirty="0" smtClean="0"/>
                        <a:t>fusionan 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8000" marR="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u="none" strike="noStrike" dirty="0" smtClean="0"/>
                        <a:t>26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576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u="none" strike="noStrike" dirty="0" smtClean="0"/>
                        <a:t>25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576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u="none" strike="noStrike" dirty="0" smtClean="0"/>
                        <a:t>27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576000" marT="7620" marB="0" anchor="ctr"/>
                </a:tc>
              </a:tr>
              <a:tr h="376042">
                <a:tc vMerge="1">
                  <a:txBody>
                    <a:bodyPr/>
                    <a:lstStyle/>
                    <a:p>
                      <a:pPr algn="l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u="none" strike="noStrike" dirty="0" smtClean="0"/>
                        <a:t>-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" marR="18000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u="none" strike="noStrike" dirty="0"/>
                        <a:t>Nuevos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8000" marR="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u="none" strike="noStrike" dirty="0" smtClean="0"/>
                        <a:t>22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576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u="none" strike="noStrike" dirty="0" smtClean="0"/>
                        <a:t>22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576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u="none" strike="noStrike" dirty="0" smtClean="0"/>
                        <a:t>20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576000" marT="7620" marB="0" anchor="ctr"/>
                </a:tc>
              </a:tr>
              <a:tr h="376042">
                <a:tc vMerge="1">
                  <a:txBody>
                    <a:bodyPr/>
                    <a:lstStyle/>
                    <a:p>
                      <a:pPr algn="r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u="none" strike="noStrike" dirty="0"/>
                        <a:t>283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" marR="18000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u="none" strike="noStrike" dirty="0"/>
                        <a:t>Total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8000" marR="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u="none" strike="noStrike" dirty="0" smtClean="0"/>
                        <a:t>304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576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u="none" strike="noStrike" dirty="0" smtClean="0"/>
                        <a:t>305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576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u="none" strike="noStrike" dirty="0" smtClean="0"/>
                        <a:t>300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576000" marT="762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Versiones de la Canasta del INPC</a:t>
            </a:r>
            <a:endParaRPr lang="es-MX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1E493-1DB4-401D-9780-11D7808412A3}" type="slidenum">
              <a:rPr lang="es-MX" smtClean="0"/>
              <a:pPr/>
              <a:t>15</a:t>
            </a:fld>
            <a:endParaRPr lang="es-MX"/>
          </a:p>
        </p:txBody>
      </p:sp>
      <p:sp>
        <p:nvSpPr>
          <p:cNvPr id="4" name="3 Rectángulo"/>
          <p:cNvSpPr/>
          <p:nvPr/>
        </p:nvSpPr>
        <p:spPr>
          <a:xfrm>
            <a:off x="251520" y="1844824"/>
            <a:ext cx="1368152" cy="64807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 dirty="0" smtClean="0">
                <a:latin typeface="Arial" pitchFamily="34" charset="0"/>
                <a:cs typeface="Arial" pitchFamily="34" charset="0"/>
              </a:rPr>
              <a:t>Versión I</a:t>
            </a:r>
            <a:endParaRPr lang="es-MX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 redondeado"/>
          <p:cNvSpPr/>
          <p:nvPr/>
        </p:nvSpPr>
        <p:spPr>
          <a:xfrm>
            <a:off x="1763688" y="1844824"/>
            <a:ext cx="1368152" cy="64807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latin typeface="Arial" pitchFamily="34" charset="0"/>
                <a:cs typeface="Arial" pitchFamily="34" charset="0"/>
              </a:rPr>
              <a:t>304 genéricos</a:t>
            </a:r>
            <a:endParaRPr lang="es-MX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3347864" y="1710333"/>
            <a:ext cx="1872208" cy="86409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latin typeface="Arial" pitchFamily="34" charset="0"/>
                <a:cs typeface="Arial" pitchFamily="34" charset="0"/>
              </a:rPr>
              <a:t>Presentada en la Consulta Pública</a:t>
            </a:r>
            <a:endParaRPr lang="es-MX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Rectángulo redondeado"/>
          <p:cNvSpPr/>
          <p:nvPr/>
        </p:nvSpPr>
        <p:spPr>
          <a:xfrm>
            <a:off x="5652120" y="1700808"/>
            <a:ext cx="2664296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Sugerencia de desagregar el genérico Frijol en:</a:t>
            </a:r>
          </a:p>
          <a:p>
            <a:pPr algn="ctr"/>
            <a:r>
              <a:rPr lang="es-MX" dirty="0" smtClean="0"/>
              <a:t>Frijol y Frijol procesado </a:t>
            </a:r>
            <a:endParaRPr lang="es-MX" dirty="0"/>
          </a:p>
        </p:txBody>
      </p:sp>
      <p:cxnSp>
        <p:nvCxnSpPr>
          <p:cNvPr id="10" name="9 Conector recto de flecha"/>
          <p:cNvCxnSpPr>
            <a:stCxn id="6" idx="3"/>
            <a:endCxn id="8" idx="1"/>
          </p:cNvCxnSpPr>
          <p:nvPr/>
        </p:nvCxnSpPr>
        <p:spPr>
          <a:xfrm flipV="1">
            <a:off x="5220072" y="2132856"/>
            <a:ext cx="432048" cy="952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Rectángulo"/>
          <p:cNvSpPr/>
          <p:nvPr/>
        </p:nvSpPr>
        <p:spPr>
          <a:xfrm>
            <a:off x="251520" y="3635499"/>
            <a:ext cx="1368152" cy="64807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 dirty="0" smtClean="0">
                <a:latin typeface="Arial" pitchFamily="34" charset="0"/>
                <a:cs typeface="Arial" pitchFamily="34" charset="0"/>
              </a:rPr>
              <a:t>Versión II</a:t>
            </a:r>
            <a:endParaRPr lang="es-MX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11 Rectángulo redondeado"/>
          <p:cNvSpPr/>
          <p:nvPr/>
        </p:nvSpPr>
        <p:spPr>
          <a:xfrm>
            <a:off x="1763688" y="3635499"/>
            <a:ext cx="1368152" cy="64807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latin typeface="Arial" pitchFamily="34" charset="0"/>
                <a:cs typeface="Arial" pitchFamily="34" charset="0"/>
              </a:rPr>
              <a:t>305 genéricos</a:t>
            </a:r>
            <a:endParaRPr lang="es-MX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13 Rectángulo redondeado"/>
          <p:cNvSpPr/>
          <p:nvPr/>
        </p:nvSpPr>
        <p:spPr>
          <a:xfrm>
            <a:off x="3347864" y="3212976"/>
            <a:ext cx="1584176" cy="15841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 smtClean="0"/>
              <a:t>Por análisis y observaciones en campo se fusionan 8 genéricos en 3</a:t>
            </a:r>
            <a:endParaRPr lang="es-MX" sz="1600" dirty="0"/>
          </a:p>
        </p:txBody>
      </p:sp>
      <p:grpSp>
        <p:nvGrpSpPr>
          <p:cNvPr id="30" name="29 Grupo"/>
          <p:cNvGrpSpPr/>
          <p:nvPr/>
        </p:nvGrpSpPr>
        <p:grpSpPr>
          <a:xfrm>
            <a:off x="5148064" y="2708920"/>
            <a:ext cx="3715841" cy="2520280"/>
            <a:chOff x="4312543" y="3933056"/>
            <a:chExt cx="3715841" cy="2520280"/>
          </a:xfrm>
        </p:grpSpPr>
        <p:sp>
          <p:nvSpPr>
            <p:cNvPr id="19" name="18 Rectángulo redondeado"/>
            <p:cNvSpPr/>
            <p:nvPr/>
          </p:nvSpPr>
          <p:spPr>
            <a:xfrm>
              <a:off x="4355976" y="3933056"/>
              <a:ext cx="3672408" cy="2520280"/>
            </a:xfrm>
            <a:prstGeom prst="roundRect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sz="1200" dirty="0">
                <a:solidFill>
                  <a:schemeClr val="bg1"/>
                </a:solidFill>
              </a:endParaRPr>
            </a:p>
          </p:txBody>
        </p:sp>
        <p:sp>
          <p:nvSpPr>
            <p:cNvPr id="20" name="19 Rectángulo"/>
            <p:cNvSpPr/>
            <p:nvPr/>
          </p:nvSpPr>
          <p:spPr>
            <a:xfrm>
              <a:off x="4421126" y="4177655"/>
              <a:ext cx="115898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MX" sz="1200" dirty="0" smtClean="0">
                  <a:solidFill>
                    <a:schemeClr val="bg1"/>
                  </a:solidFill>
                  <a:cs typeface="Arial" pitchFamily="34" charset="0"/>
                </a:rPr>
                <a:t>Servicios de telefonía fija</a:t>
              </a:r>
              <a:endParaRPr lang="es-MX" sz="1200" dirty="0">
                <a:solidFill>
                  <a:schemeClr val="bg1"/>
                </a:solidFill>
              </a:endParaRPr>
            </a:p>
          </p:txBody>
        </p:sp>
        <p:sp>
          <p:nvSpPr>
            <p:cNvPr id="21" name="20 Rectángulo"/>
            <p:cNvSpPr/>
            <p:nvPr/>
          </p:nvSpPr>
          <p:spPr>
            <a:xfrm>
              <a:off x="5724128" y="4131771"/>
              <a:ext cx="216024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975" indent="-180975">
                <a:buFont typeface="Arial" pitchFamily="34" charset="0"/>
                <a:buChar char="•"/>
              </a:pPr>
              <a:r>
                <a:rPr lang="es-MX" sz="1200" dirty="0" smtClean="0">
                  <a:solidFill>
                    <a:schemeClr val="bg1"/>
                  </a:solidFill>
                </a:rPr>
                <a:t>Servicio telefónico de larga distancia fijo</a:t>
              </a:r>
            </a:p>
            <a:p>
              <a:pPr marL="180975" indent="-180975">
                <a:buFont typeface="Arial" pitchFamily="34" charset="0"/>
                <a:buChar char="•"/>
              </a:pPr>
              <a:r>
                <a:rPr lang="es-MX" sz="1200" dirty="0" smtClean="0">
                  <a:solidFill>
                    <a:schemeClr val="bg1"/>
                  </a:solidFill>
                </a:rPr>
                <a:t>Servicio telefónico local fijo</a:t>
              </a:r>
            </a:p>
            <a:p>
              <a:pPr marL="180975" indent="-180975">
                <a:buFont typeface="Arial" pitchFamily="34" charset="0"/>
                <a:buChar char="•"/>
              </a:pPr>
              <a:r>
                <a:rPr lang="es-MX" sz="1200" dirty="0" smtClean="0">
                  <a:solidFill>
                    <a:schemeClr val="bg1"/>
                  </a:solidFill>
                </a:rPr>
                <a:t>Teléfono público</a:t>
              </a:r>
              <a:endParaRPr lang="es-MX" sz="1200" dirty="0">
                <a:solidFill>
                  <a:schemeClr val="bg1"/>
                </a:solidFill>
              </a:endParaRPr>
            </a:p>
          </p:txBody>
        </p:sp>
        <p:sp>
          <p:nvSpPr>
            <p:cNvPr id="22" name="21 Rectángulo"/>
            <p:cNvSpPr/>
            <p:nvPr/>
          </p:nvSpPr>
          <p:spPr>
            <a:xfrm>
              <a:off x="4312543" y="4923859"/>
              <a:ext cx="175905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ctr"/>
              <a:r>
                <a:rPr lang="es-MX" sz="1200" dirty="0" smtClean="0">
                  <a:solidFill>
                    <a:schemeClr val="bg1"/>
                  </a:solidFill>
                  <a:cs typeface="Arial" pitchFamily="34" charset="0"/>
                </a:rPr>
                <a:t>Servicio de molienda, </a:t>
              </a:r>
            </a:p>
            <a:p>
              <a:pPr fontAlgn="ctr"/>
              <a:r>
                <a:rPr lang="es-MX" sz="1200" dirty="0" smtClean="0">
                  <a:solidFill>
                    <a:schemeClr val="bg1"/>
                  </a:solidFill>
                  <a:cs typeface="Arial" pitchFamily="34" charset="0"/>
                </a:rPr>
                <a:t>cerrajero y servicios diversos</a:t>
              </a:r>
              <a:endParaRPr lang="es-MX" sz="1200" dirty="0" smtClean="0">
                <a:solidFill>
                  <a:schemeClr val="bg1"/>
                </a:solidFill>
                <a:ea typeface="Calibri"/>
                <a:cs typeface="Arial" pitchFamily="34" charset="0"/>
              </a:endParaRPr>
            </a:p>
          </p:txBody>
        </p:sp>
        <p:sp>
          <p:nvSpPr>
            <p:cNvPr id="23" name="22 Rectángulo"/>
            <p:cNvSpPr/>
            <p:nvPr/>
          </p:nvSpPr>
          <p:spPr>
            <a:xfrm>
              <a:off x="5724128" y="4889951"/>
              <a:ext cx="201622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975" indent="-180975">
                <a:buFont typeface="Arial" pitchFamily="34" charset="0"/>
                <a:buChar char="•"/>
              </a:pPr>
              <a:r>
                <a:rPr lang="es-MX" sz="1200" dirty="0" smtClean="0">
                  <a:solidFill>
                    <a:schemeClr val="bg1"/>
                  </a:solidFill>
                </a:rPr>
                <a:t>Servicio de molienda</a:t>
              </a:r>
            </a:p>
            <a:p>
              <a:pPr marL="180975" indent="-180975">
                <a:buFont typeface="Arial" pitchFamily="34" charset="0"/>
                <a:buChar char="•"/>
              </a:pPr>
              <a:r>
                <a:rPr lang="es-MX" sz="1200" dirty="0" smtClean="0">
                  <a:solidFill>
                    <a:schemeClr val="bg1"/>
                  </a:solidFill>
                </a:rPr>
                <a:t>Cerrajeros, </a:t>
              </a:r>
              <a:r>
                <a:rPr lang="es-MX" sz="1200" dirty="0" err="1" smtClean="0">
                  <a:solidFill>
                    <a:schemeClr val="bg1"/>
                  </a:solidFill>
                </a:rPr>
                <a:t>valet</a:t>
              </a:r>
              <a:r>
                <a:rPr lang="es-MX" sz="1200" dirty="0" smtClean="0">
                  <a:solidFill>
                    <a:schemeClr val="bg1"/>
                  </a:solidFill>
                </a:rPr>
                <a:t> parking </a:t>
              </a:r>
            </a:p>
            <a:p>
              <a:pPr marL="180975" indent="-180975"/>
              <a:r>
                <a:rPr lang="es-MX" sz="1200" dirty="0" smtClean="0">
                  <a:solidFill>
                    <a:schemeClr val="bg1"/>
                  </a:solidFill>
                </a:rPr>
                <a:t>	y otros servicios diversos</a:t>
              </a:r>
              <a:endParaRPr lang="es-MX" sz="1200" dirty="0">
                <a:solidFill>
                  <a:schemeClr val="bg1"/>
                </a:solidFill>
              </a:endParaRPr>
            </a:p>
          </p:txBody>
        </p:sp>
        <p:sp>
          <p:nvSpPr>
            <p:cNvPr id="24" name="23 Rectángulo"/>
            <p:cNvSpPr/>
            <p:nvPr/>
          </p:nvSpPr>
          <p:spPr>
            <a:xfrm>
              <a:off x="5724128" y="5550331"/>
              <a:ext cx="182420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975" indent="-180975">
                <a:buFont typeface="Arial" pitchFamily="34" charset="0"/>
                <a:buChar char="•"/>
              </a:pPr>
              <a:r>
                <a:rPr lang="es-MX" sz="1200" dirty="0" smtClean="0">
                  <a:solidFill>
                    <a:schemeClr val="bg1"/>
                  </a:solidFill>
                </a:rPr>
                <a:t>Cine</a:t>
              </a:r>
            </a:p>
            <a:p>
              <a:pPr marL="180975" indent="-180975">
                <a:buFont typeface="Arial" pitchFamily="34" charset="0"/>
                <a:buChar char="•"/>
              </a:pPr>
              <a:r>
                <a:rPr lang="es-MX" sz="1200" dirty="0" smtClean="0">
                  <a:solidFill>
                    <a:schemeClr val="bg1"/>
                  </a:solidFill>
                </a:rPr>
                <a:t>Centro nocturno</a:t>
              </a:r>
            </a:p>
            <a:p>
              <a:pPr marL="180975" indent="-180975">
                <a:buFont typeface="Arial" pitchFamily="34" charset="0"/>
                <a:buChar char="•"/>
              </a:pPr>
              <a:r>
                <a:rPr lang="es-MX" sz="1200" dirty="0" smtClean="0">
                  <a:solidFill>
                    <a:schemeClr val="bg1"/>
                  </a:solidFill>
                </a:rPr>
                <a:t>Teatros, conciertos y circos</a:t>
              </a:r>
              <a:endParaRPr lang="es-MX" sz="1200" dirty="0">
                <a:solidFill>
                  <a:schemeClr val="bg1"/>
                </a:solidFill>
              </a:endParaRPr>
            </a:p>
          </p:txBody>
        </p:sp>
        <p:sp>
          <p:nvSpPr>
            <p:cNvPr id="25" name="24 Rectángulo"/>
            <p:cNvSpPr/>
            <p:nvPr/>
          </p:nvSpPr>
          <p:spPr>
            <a:xfrm>
              <a:off x="4421126" y="5661248"/>
              <a:ext cx="130300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MX" sz="1200" dirty="0" smtClean="0">
                  <a:solidFill>
                    <a:schemeClr val="bg1"/>
                  </a:solidFill>
                </a:rPr>
                <a:t>Cine, teatros y centros nocturnos</a:t>
              </a:r>
              <a:endParaRPr lang="es-MX" sz="1200" dirty="0">
                <a:solidFill>
                  <a:schemeClr val="bg1"/>
                </a:solidFill>
              </a:endParaRPr>
            </a:p>
          </p:txBody>
        </p:sp>
        <p:sp>
          <p:nvSpPr>
            <p:cNvPr id="26" name="25 Abrir llave"/>
            <p:cNvSpPr/>
            <p:nvPr/>
          </p:nvSpPr>
          <p:spPr>
            <a:xfrm>
              <a:off x="5724128" y="4149080"/>
              <a:ext cx="72008" cy="720080"/>
            </a:xfrm>
            <a:prstGeom prst="leftBrac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MX" sz="1200">
                <a:solidFill>
                  <a:schemeClr val="bg1"/>
                </a:solidFill>
              </a:endParaRPr>
            </a:p>
          </p:txBody>
        </p:sp>
        <p:sp>
          <p:nvSpPr>
            <p:cNvPr id="27" name="26 Abrir llave"/>
            <p:cNvSpPr/>
            <p:nvPr/>
          </p:nvSpPr>
          <p:spPr>
            <a:xfrm>
              <a:off x="5724128" y="4960218"/>
              <a:ext cx="72008" cy="504056"/>
            </a:xfrm>
            <a:prstGeom prst="leftBrac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MX" sz="1200">
                <a:solidFill>
                  <a:schemeClr val="bg1"/>
                </a:solidFill>
              </a:endParaRPr>
            </a:p>
          </p:txBody>
        </p:sp>
        <p:sp>
          <p:nvSpPr>
            <p:cNvPr id="28" name="27 Abrir llave"/>
            <p:cNvSpPr/>
            <p:nvPr/>
          </p:nvSpPr>
          <p:spPr>
            <a:xfrm>
              <a:off x="5724128" y="5589240"/>
              <a:ext cx="65150" cy="720080"/>
            </a:xfrm>
            <a:prstGeom prst="leftBrac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MX" sz="1200">
                <a:solidFill>
                  <a:schemeClr val="bg1"/>
                </a:solidFill>
              </a:endParaRPr>
            </a:p>
          </p:txBody>
        </p:sp>
      </p:grpSp>
      <p:cxnSp>
        <p:nvCxnSpPr>
          <p:cNvPr id="31" name="30 Conector recto de flecha"/>
          <p:cNvCxnSpPr/>
          <p:nvPr/>
        </p:nvCxnSpPr>
        <p:spPr>
          <a:xfrm flipV="1">
            <a:off x="4932040" y="3995538"/>
            <a:ext cx="288032" cy="952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34 Rectángulo"/>
          <p:cNvSpPr/>
          <p:nvPr/>
        </p:nvSpPr>
        <p:spPr>
          <a:xfrm>
            <a:off x="251520" y="5373216"/>
            <a:ext cx="1368152" cy="64807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 dirty="0" smtClean="0">
                <a:latin typeface="Arial" pitchFamily="34" charset="0"/>
                <a:cs typeface="Arial" pitchFamily="34" charset="0"/>
              </a:rPr>
              <a:t>Versión III</a:t>
            </a:r>
            <a:endParaRPr lang="es-MX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35 Rectángulo redondeado"/>
          <p:cNvSpPr/>
          <p:nvPr/>
        </p:nvSpPr>
        <p:spPr>
          <a:xfrm>
            <a:off x="1763688" y="5373216"/>
            <a:ext cx="1368152" cy="64807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latin typeface="Arial" pitchFamily="34" charset="0"/>
                <a:cs typeface="Arial" pitchFamily="34" charset="0"/>
              </a:rPr>
              <a:t>300 genéricos</a:t>
            </a:r>
            <a:endParaRPr lang="es-MX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</p:spPr>
        <p:txBody>
          <a:bodyPr>
            <a:noAutofit/>
          </a:bodyPr>
          <a:lstStyle/>
          <a:p>
            <a:pPr algn="just"/>
            <a:r>
              <a:rPr lang="es-MX" sz="2700" b="1" dirty="0" smtClean="0"/>
              <a:t>Fijación del mes del Año Base del INPC: análisis trimestral del factor estacional 1993-2014.</a:t>
            </a:r>
            <a:endParaRPr lang="es-MX" sz="2700" b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1E493-1DB4-401D-9780-11D7808412A3}" type="slidenum">
              <a:rPr lang="es-MX" smtClean="0"/>
              <a:pPr/>
              <a:t>16</a:t>
            </a:fld>
            <a:endParaRPr lang="es-MX"/>
          </a:p>
        </p:txBody>
      </p:sp>
      <p:sp>
        <p:nvSpPr>
          <p:cNvPr id="9" name="1 Título"/>
          <p:cNvSpPr txBox="1">
            <a:spLocks/>
          </p:cNvSpPr>
          <p:nvPr/>
        </p:nvSpPr>
        <p:spPr>
          <a:xfrm>
            <a:off x="467544" y="5301208"/>
            <a:ext cx="8208912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pPr algn="just"/>
            <a:r>
              <a:rPr lang="es-MX" sz="1100" b="1" dirty="0" smtClean="0"/>
              <a:t>Fuente: </a:t>
            </a:r>
            <a:r>
              <a:rPr lang="es-MX" sz="1100" dirty="0" smtClean="0"/>
              <a:t>Elaboración propia con cifras del INEGI: Índice Nacional de Precios al Consumidor (Precios), Consumo Privado del Mercado Interno (Cantidades) y Gasto (multiplicación de precios por cantidades).</a:t>
            </a:r>
          </a:p>
        </p:txBody>
      </p:sp>
      <p:pic>
        <p:nvPicPr>
          <p:cNvPr id="6" name="Marcador de contenido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5414" t="5625" r="4600" b="7957"/>
          <a:stretch/>
        </p:blipFill>
        <p:spPr>
          <a:xfrm>
            <a:off x="1553684" y="1124744"/>
            <a:ext cx="6186668" cy="4281930"/>
          </a:xfrm>
        </p:spPr>
      </p:pic>
      <p:sp>
        <p:nvSpPr>
          <p:cNvPr id="7" name="6 Elipse"/>
          <p:cNvSpPr/>
          <p:nvPr/>
        </p:nvSpPr>
        <p:spPr>
          <a:xfrm>
            <a:off x="4932040" y="3356992"/>
            <a:ext cx="1008112" cy="648072"/>
          </a:xfrm>
          <a:prstGeom prst="ellipse">
            <a:avLst/>
          </a:prstGeom>
          <a:noFill/>
          <a:ln>
            <a:prstDash val="sysDot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48214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</p:spPr>
        <p:txBody>
          <a:bodyPr>
            <a:noAutofit/>
          </a:bodyPr>
          <a:lstStyle/>
          <a:p>
            <a:pPr algn="just"/>
            <a:r>
              <a:rPr lang="es-MX" sz="2700" b="1" dirty="0" smtClean="0"/>
              <a:t>Fijación del mes del Año Base del INPC: análisis mensual del factor estacional 1993-2014.</a:t>
            </a:r>
            <a:endParaRPr lang="es-MX" sz="2700" b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1E493-1DB4-401D-9780-11D7808412A3}" type="slidenum">
              <a:rPr lang="es-MX" smtClean="0"/>
              <a:pPr/>
              <a:t>17</a:t>
            </a:fld>
            <a:endParaRPr lang="es-MX"/>
          </a:p>
        </p:txBody>
      </p:sp>
      <p:pic>
        <p:nvPicPr>
          <p:cNvPr id="7" name="Marcador de contenido 6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t="5829" b="5829"/>
          <a:stretch/>
        </p:blipFill>
        <p:spPr>
          <a:xfrm>
            <a:off x="1374854" y="1268760"/>
            <a:ext cx="6653530" cy="4215141"/>
          </a:xfrm>
        </p:spPr>
      </p:pic>
      <p:sp>
        <p:nvSpPr>
          <p:cNvPr id="9" name="1 Título"/>
          <p:cNvSpPr txBox="1">
            <a:spLocks/>
          </p:cNvSpPr>
          <p:nvPr/>
        </p:nvSpPr>
        <p:spPr>
          <a:xfrm>
            <a:off x="467544" y="5301208"/>
            <a:ext cx="8064896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pPr algn="just"/>
            <a:r>
              <a:rPr lang="es-MX" sz="1100" b="1" dirty="0" smtClean="0"/>
              <a:t>Fuente: </a:t>
            </a:r>
            <a:r>
              <a:rPr lang="es-MX" sz="1100" dirty="0" smtClean="0"/>
              <a:t>Elaboración propia con cifras del INEGI: Índice Nacional de Precios al Consumidor (Precios), Consumo Privado del Mercado Interno (Cantidades) y Gasto (multiplicación de precios por  cantidades).</a:t>
            </a:r>
          </a:p>
        </p:txBody>
      </p:sp>
      <p:sp>
        <p:nvSpPr>
          <p:cNvPr id="6" name="5 Elipse"/>
          <p:cNvSpPr/>
          <p:nvPr/>
        </p:nvSpPr>
        <p:spPr>
          <a:xfrm>
            <a:off x="4860032" y="2708920"/>
            <a:ext cx="1512168" cy="1008112"/>
          </a:xfrm>
          <a:prstGeom prst="ellipse">
            <a:avLst/>
          </a:prstGeom>
          <a:noFill/>
          <a:ln>
            <a:prstDash val="sysDot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11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268760"/>
            <a:ext cx="6624736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</p:spPr>
        <p:txBody>
          <a:bodyPr>
            <a:noAutofit/>
          </a:bodyPr>
          <a:lstStyle/>
          <a:p>
            <a:pPr algn="just"/>
            <a:r>
              <a:rPr lang="es-MX" sz="2700" b="1" dirty="0" smtClean="0"/>
              <a:t>Fijación del mes del Año Base del INPC: análisis mensual del factor estacional 1993-2014.</a:t>
            </a:r>
            <a:endParaRPr lang="es-MX" sz="2700" b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1E493-1DB4-401D-9780-11D7808412A3}" type="slidenum">
              <a:rPr lang="es-MX" smtClean="0"/>
              <a:pPr/>
              <a:t>18</a:t>
            </a:fld>
            <a:endParaRPr lang="es-MX"/>
          </a:p>
        </p:txBody>
      </p:sp>
      <p:sp>
        <p:nvSpPr>
          <p:cNvPr id="9" name="1 Título"/>
          <p:cNvSpPr txBox="1">
            <a:spLocks/>
          </p:cNvSpPr>
          <p:nvPr/>
        </p:nvSpPr>
        <p:spPr>
          <a:xfrm>
            <a:off x="467544" y="5301208"/>
            <a:ext cx="8208912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pPr algn="just"/>
            <a:r>
              <a:rPr lang="es-MX" sz="1100" b="1" dirty="0" smtClean="0"/>
              <a:t>Fuente: </a:t>
            </a:r>
            <a:r>
              <a:rPr lang="es-MX" sz="1100" dirty="0" smtClean="0"/>
              <a:t>Elaboración propia con cifras del INEGI: Índice Nacional de Precios al Consumidor (Precios), INPC Subyacente (Precios Subyacentes) e INPC No Subyacente (Precios No Subyacentes).</a:t>
            </a:r>
          </a:p>
        </p:txBody>
      </p:sp>
      <p:sp>
        <p:nvSpPr>
          <p:cNvPr id="6" name="5 Elipse"/>
          <p:cNvSpPr/>
          <p:nvPr/>
        </p:nvSpPr>
        <p:spPr>
          <a:xfrm>
            <a:off x="4716016" y="2748270"/>
            <a:ext cx="1512168" cy="360040"/>
          </a:xfrm>
          <a:prstGeom prst="ellipse">
            <a:avLst/>
          </a:prstGeom>
          <a:noFill/>
          <a:ln>
            <a:prstDash val="sysDot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392006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1E493-1DB4-401D-9780-11D7808412A3}" type="slidenum">
              <a:rPr lang="es-MX" smtClean="0"/>
              <a:pPr/>
              <a:t>1</a:t>
            </a:fld>
            <a:endParaRPr lang="es-MX"/>
          </a:p>
        </p:txBody>
      </p:sp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es-MX" sz="4000" b="1" dirty="0" smtClean="0"/>
              <a:t>Consulta Pública: CAB-INPC</a:t>
            </a:r>
            <a:endParaRPr lang="es-MX" sz="4000" b="1" dirty="0"/>
          </a:p>
        </p:txBody>
      </p:sp>
      <p:sp>
        <p:nvSpPr>
          <p:cNvPr id="6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05064"/>
          </a:xfrm>
        </p:spPr>
        <p:txBody>
          <a:bodyPr>
            <a:noAutofit/>
          </a:bodyPr>
          <a:lstStyle/>
          <a:p>
            <a:pPr algn="just"/>
            <a:r>
              <a:rPr lang="es-MX" sz="2400" dirty="0"/>
              <a:t>La Consulta Pública sobre la Metodología para el Cambio de Año Base del </a:t>
            </a:r>
            <a:r>
              <a:rPr lang="es-MX" sz="2400" dirty="0" smtClean="0"/>
              <a:t>INPC se llevó a cabo en el periodo comprendido entre el 15 de enero y el 15 de febrero del presente año.</a:t>
            </a:r>
          </a:p>
          <a:p>
            <a:pPr algn="just"/>
            <a:endParaRPr lang="es-MX" sz="1200" dirty="0" smtClean="0"/>
          </a:p>
          <a:p>
            <a:pPr algn="just"/>
            <a:r>
              <a:rPr lang="es-MX" sz="2400" dirty="0" smtClean="0"/>
              <a:t>Los principales temas a consulta pública fueron:</a:t>
            </a:r>
          </a:p>
          <a:p>
            <a:pPr algn="just"/>
            <a:endParaRPr lang="es-MX" sz="1400" dirty="0" smtClean="0"/>
          </a:p>
          <a:p>
            <a:pPr lvl="0" algn="just">
              <a:buFont typeface="Wingdings" panose="05000000000000000000" pitchFamily="2" charset="2"/>
              <a:buChar char="Ø"/>
            </a:pPr>
            <a:r>
              <a:rPr lang="es-MX" sz="2400" dirty="0">
                <a:ea typeface="Verdana" pitchFamily="34" charset="0"/>
                <a:cs typeface="Helvetica" pitchFamily="34" charset="0"/>
              </a:rPr>
              <a:t>La definición del período contra el cual se compararán los precios (base de comparación</a:t>
            </a:r>
            <a:r>
              <a:rPr lang="es-MX" sz="2400" dirty="0" smtClean="0">
                <a:ea typeface="Verdana" pitchFamily="34" charset="0"/>
                <a:cs typeface="Helvetica" pitchFamily="34" charset="0"/>
              </a:rPr>
              <a:t>).</a:t>
            </a:r>
          </a:p>
          <a:p>
            <a:pPr lvl="0" algn="just">
              <a:buFont typeface="Wingdings" panose="05000000000000000000" pitchFamily="2" charset="2"/>
              <a:buChar char="Ø"/>
            </a:pPr>
            <a:endParaRPr lang="es-MX" sz="1100" dirty="0">
              <a:cs typeface="Helvetica" pitchFamily="34" charset="0"/>
            </a:endParaRPr>
          </a:p>
          <a:p>
            <a:pPr lvl="0" algn="just">
              <a:buFont typeface="Wingdings" panose="05000000000000000000" pitchFamily="2" charset="2"/>
              <a:buChar char="Ø"/>
            </a:pPr>
            <a:r>
              <a:rPr lang="es-MX" sz="2400" dirty="0">
                <a:ea typeface="Verdana" pitchFamily="34" charset="0"/>
                <a:cs typeface="Helvetica" pitchFamily="34" charset="0"/>
              </a:rPr>
              <a:t>La actualización de la canasta de bienes y servicios genéricos del </a:t>
            </a:r>
            <a:r>
              <a:rPr lang="es-MX" sz="2400" dirty="0" smtClean="0">
                <a:ea typeface="Verdana" pitchFamily="34" charset="0"/>
                <a:cs typeface="Helvetica" pitchFamily="34" charset="0"/>
              </a:rPr>
              <a:t>INPC y sus respectivos ponderadores.</a:t>
            </a:r>
            <a:endParaRPr lang="es-MX" sz="2400" dirty="0"/>
          </a:p>
          <a:p>
            <a:pPr algn="just"/>
            <a:endParaRPr lang="es-MX" sz="2400" dirty="0"/>
          </a:p>
        </p:txBody>
      </p:sp>
    </p:spTree>
    <p:extLst>
      <p:ext uri="{BB962C8B-B14F-4D97-AF65-F5344CB8AC3E}">
        <p14:creationId xmlns="" xmlns:p14="http://schemas.microsoft.com/office/powerpoint/2010/main" val="259599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42DDA05-95A2-4B89-8874-A947D70D3ACB}" type="slidenum">
              <a:rPr lang="es-MX" smtClean="0"/>
              <a:pPr>
                <a:defRPr/>
              </a:pPr>
              <a:t>19</a:t>
            </a:fld>
            <a:endParaRPr lang="es-MX"/>
          </a:p>
        </p:txBody>
      </p:sp>
      <p:sp>
        <p:nvSpPr>
          <p:cNvPr id="3" name="1 Título"/>
          <p:cNvSpPr txBox="1">
            <a:spLocks/>
          </p:cNvSpPr>
          <p:nvPr/>
        </p:nvSpPr>
        <p:spPr>
          <a:xfrm>
            <a:off x="468313" y="404664"/>
            <a:ext cx="8207375" cy="936625"/>
          </a:xfrm>
          <a:prstGeom prst="rect">
            <a:avLst/>
          </a:prstGeom>
        </p:spPr>
        <p:txBody>
          <a:bodyPr/>
          <a:lstStyle/>
          <a:p>
            <a:pPr lvl="0" algn="ctr">
              <a:defRPr/>
            </a:pPr>
            <a:r>
              <a:rPr lang="es-MX" sz="4000" b="1" dirty="0" smtClean="0">
                <a:latin typeface="Helvetica" pitchFamily="34" charset="0"/>
                <a:ea typeface="+mj-ea"/>
                <a:cs typeface="Helvetica" pitchFamily="34" charset="0"/>
              </a:rPr>
              <a:t>Año Base del INPC</a:t>
            </a:r>
            <a:endParaRPr kumimoji="0" lang="es-MX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pitchFamily="34" charset="0"/>
              <a:ea typeface="+mj-ea"/>
              <a:cs typeface="Helvetica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467544" y="1811139"/>
            <a:ext cx="8208912" cy="38625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363" indent="-360363" algn="just">
              <a:spcAft>
                <a:spcPts val="1800"/>
              </a:spcAft>
              <a:buFont typeface="Arial" pitchFamily="34" charset="0"/>
              <a:buChar char="•"/>
            </a:pPr>
            <a:r>
              <a:rPr lang="es-MX" sz="2000" spc="-50" dirty="0" smtClean="0">
                <a:latin typeface="Helvetica" pitchFamily="34" charset="0"/>
                <a:cs typeface="Helvetica" pitchFamily="34" charset="0"/>
              </a:rPr>
              <a:t>Con base en el acuerdo 8ª/VI/2015 de la Junta de Gobierno, que se tomó durante su octava sesión correspondiente a 2015, se acuerda utilizar como periodo base la segunda quincena de septiembre de 2016 en la determinación del Índice Nacional de Precios al Consumidor.</a:t>
            </a:r>
          </a:p>
          <a:p>
            <a:pPr marL="360363" indent="-360363" algn="just">
              <a:spcAft>
                <a:spcPts val="1800"/>
              </a:spcAft>
              <a:buFont typeface="Arial" pitchFamily="34" charset="0"/>
              <a:buChar char="•"/>
            </a:pPr>
            <a:r>
              <a:rPr lang="es-MX" sz="2000" spc="-50" dirty="0" smtClean="0">
                <a:latin typeface="Helvetica" pitchFamily="34" charset="0"/>
                <a:cs typeface="Helvetica" pitchFamily="34" charset="0"/>
              </a:rPr>
              <a:t>La metodología a aplicarse en el INPC se divulgará a partir del 24 de octubre de 2016.</a:t>
            </a:r>
          </a:p>
          <a:p>
            <a:pPr marL="360363" indent="-360363" algn="just">
              <a:spcAft>
                <a:spcPts val="1800"/>
              </a:spcAft>
              <a:buFont typeface="Arial" pitchFamily="34" charset="0"/>
              <a:buChar char="•"/>
            </a:pPr>
            <a:r>
              <a:rPr lang="es-MX" sz="2000" spc="-50" dirty="0" smtClean="0">
                <a:latin typeface="Helvetica" pitchFamily="34" charset="0"/>
                <a:cs typeface="Helvetica" pitchFamily="34" charset="0"/>
              </a:rPr>
              <a:t>Se presentarán los Índices de Precios al Consumidor a nivel de Entidad Federativa.</a:t>
            </a:r>
          </a:p>
          <a:p>
            <a:pPr marL="360363" indent="-360363" algn="just">
              <a:spcAft>
                <a:spcPts val="1800"/>
              </a:spcAft>
              <a:buFont typeface="Arial" pitchFamily="34" charset="0"/>
              <a:buChar char="•"/>
            </a:pPr>
            <a:r>
              <a:rPr lang="es-MX" sz="2000" spc="-50" dirty="0" smtClean="0">
                <a:latin typeface="Helvetica" pitchFamily="34" charset="0"/>
                <a:cs typeface="Helvetica" pitchFamily="34" charset="0"/>
              </a:rPr>
              <a:t>Por un año, se seguirán presentando los Índices de las 46 ciudades actuales del INPC.</a:t>
            </a:r>
            <a:endParaRPr lang="es-MX" sz="2000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5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6771E493-1DB4-401D-9780-11D7808412A3}" type="slidenum">
              <a:rPr lang="es-MX" smtClean="0"/>
              <a:pPr/>
              <a:t>19</a:t>
            </a:fld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4000" b="1" dirty="0" smtClean="0"/>
              <a:t>Consulta Pública: CAB-INPC</a:t>
            </a:r>
            <a:endParaRPr lang="es-MX" sz="4000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1E493-1DB4-401D-9780-11D7808412A3}" type="slidenum">
              <a:rPr lang="es-MX" smtClean="0"/>
              <a:pPr/>
              <a:t>2</a:t>
            </a:fld>
            <a:endParaRPr lang="es-MX"/>
          </a:p>
        </p:txBody>
      </p:sp>
      <p:sp>
        <p:nvSpPr>
          <p:cNvPr id="5" name="4 Rectángulo redondeado"/>
          <p:cNvSpPr/>
          <p:nvPr/>
        </p:nvSpPr>
        <p:spPr>
          <a:xfrm>
            <a:off x="1043608" y="1844824"/>
            <a:ext cx="7056784" cy="1872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" name="6 Rectángulo redondeado"/>
          <p:cNvSpPr/>
          <p:nvPr/>
        </p:nvSpPr>
        <p:spPr>
          <a:xfrm>
            <a:off x="1250107" y="1954932"/>
            <a:ext cx="2448272" cy="1656184"/>
          </a:xfrm>
          <a:prstGeom prst="roundRect">
            <a:avLst>
              <a:gd name="adj" fmla="val 10000"/>
            </a:avLst>
          </a:prstGeom>
          <a:blipFill rotWithShape="1">
            <a:blip r:embed="rId2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7 Rectángulo redondeado"/>
          <p:cNvSpPr/>
          <p:nvPr/>
        </p:nvSpPr>
        <p:spPr>
          <a:xfrm>
            <a:off x="1043608" y="4005064"/>
            <a:ext cx="7056784" cy="1872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" name="8 Rectángulo redondeado"/>
          <p:cNvSpPr/>
          <p:nvPr/>
        </p:nvSpPr>
        <p:spPr>
          <a:xfrm rot="10800000" flipH="1" flipV="1">
            <a:off x="1259633" y="4077072"/>
            <a:ext cx="2448271" cy="1728192"/>
          </a:xfrm>
          <a:prstGeom prst="roundRect">
            <a:avLst>
              <a:gd name="adj" fmla="val 10000"/>
            </a:avLst>
          </a:prstGeom>
          <a:blipFill rotWithShape="0">
            <a:blip r:embed="rId3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9 Rectángulo"/>
          <p:cNvSpPr/>
          <p:nvPr/>
        </p:nvSpPr>
        <p:spPr>
          <a:xfrm>
            <a:off x="3851920" y="2420888"/>
            <a:ext cx="2652970" cy="707886"/>
          </a:xfrm>
          <a:prstGeom prst="rect">
            <a:avLst/>
          </a:prstGeom>
        </p:spPr>
        <p:txBody>
          <a:bodyPr wrap="none" lIns="0" rIns="0">
            <a:spAutoFit/>
          </a:bodyPr>
          <a:lstStyle/>
          <a:p>
            <a:pPr lvl="0">
              <a:tabLst>
                <a:tab pos="1081088" algn="l"/>
              </a:tabLst>
            </a:pPr>
            <a:r>
              <a:rPr lang="es-MX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Por internet</a:t>
            </a:r>
            <a:endParaRPr lang="es-MX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3851920" y="4163596"/>
            <a:ext cx="4176464" cy="156966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lvl="0">
              <a:tabLst>
                <a:tab pos="1081088" algn="l"/>
              </a:tabLst>
            </a:pPr>
            <a:r>
              <a:rPr lang="es-MX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Reuniones con informantes y usuarios especializados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3600" b="1" dirty="0" smtClean="0"/>
              <a:t>Por internet</a:t>
            </a:r>
            <a:endParaRPr lang="es-MX" sz="36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MX" sz="2000" dirty="0" smtClean="0"/>
              <a:t>La Consulta Pública por internet fue difundida a través de la página web del INEGI, del </a:t>
            </a:r>
            <a:r>
              <a:rPr lang="es-MX" sz="2000" dirty="0" err="1" smtClean="0"/>
              <a:t>micrositio</a:t>
            </a:r>
            <a:r>
              <a:rPr lang="es-MX" sz="2000" dirty="0" smtClean="0"/>
              <a:t> de Índices de Precios y de las cuentas de Facebook y de </a:t>
            </a:r>
            <a:r>
              <a:rPr lang="es-MX" sz="2000" dirty="0" err="1" smtClean="0"/>
              <a:t>Twitter</a:t>
            </a:r>
            <a:r>
              <a:rPr lang="es-MX" sz="2000" dirty="0" smtClean="0"/>
              <a:t> del Instituto. 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1E493-1DB4-401D-9780-11D7808412A3}" type="slidenum">
              <a:rPr lang="es-MX" smtClean="0"/>
              <a:pPr/>
              <a:t>3</a:t>
            </a:fld>
            <a:endParaRPr lang="es-MX"/>
          </a:p>
        </p:txBody>
      </p:sp>
      <p:graphicFrame>
        <p:nvGraphicFramePr>
          <p:cNvPr id="5" name="4 Marcador de contenido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062798112"/>
              </p:ext>
            </p:extLst>
          </p:nvPr>
        </p:nvGraphicFramePr>
        <p:xfrm>
          <a:off x="539552" y="2766112"/>
          <a:ext cx="7992888" cy="27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92688"/>
                <a:gridCol w="1800200"/>
              </a:tblGrid>
              <a:tr h="220572">
                <a:tc gridSpan="2">
                  <a:txBody>
                    <a:bodyPr/>
                    <a:lstStyle/>
                    <a:p>
                      <a:pPr algn="ctr"/>
                      <a:r>
                        <a:rPr lang="es-MX" sz="1400" dirty="0" smtClean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Visitas recibidas durante el periodo de la Consulta Pública</a:t>
                      </a:r>
                    </a:p>
                    <a:p>
                      <a:pPr algn="ctr"/>
                      <a:r>
                        <a:rPr lang="es-MX" sz="1400" dirty="0" smtClean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(15</a:t>
                      </a:r>
                      <a:r>
                        <a:rPr lang="es-MX" sz="1400" baseline="0" dirty="0" smtClean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 de enero al 15 de febrero de 2015)</a:t>
                      </a:r>
                      <a:endParaRPr lang="es-MX" sz="14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800" b="1" dirty="0" smtClean="0"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 anchor="ctr"/>
                </a:tc>
              </a:tr>
              <a:tr h="220572"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 smtClean="0">
                          <a:solidFill>
                            <a:schemeClr val="bg1"/>
                          </a:solidFill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Sitio</a:t>
                      </a:r>
                      <a:endParaRPr lang="es-MX" sz="1400" b="1" dirty="0">
                        <a:solidFill>
                          <a:schemeClr val="bg1"/>
                        </a:solidFill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b="1" dirty="0" smtClean="0">
                          <a:solidFill>
                            <a:schemeClr val="bg1"/>
                          </a:solidFill>
                          <a:latin typeface="Helvetica" pitchFamily="34" charset="0"/>
                          <a:cs typeface="Helvetica" pitchFamily="34" charset="0"/>
                        </a:rPr>
                        <a:t>Número de visitas</a:t>
                      </a: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b="1" kern="1200" dirty="0" smtClean="0">
                          <a:solidFill>
                            <a:schemeClr val="dk1"/>
                          </a:solidFill>
                          <a:latin typeface="Helvetica" pitchFamily="34" charset="0"/>
                          <a:ea typeface="+mn-ea"/>
                          <a:cs typeface="Helvetica" pitchFamily="34" charset="0"/>
                        </a:rPr>
                        <a:t>Página web del INEGI con el Banner de invitación</a:t>
                      </a:r>
                      <a:r>
                        <a:rPr lang="es-MX" sz="1400" b="1" kern="1200" baseline="0" dirty="0" smtClean="0">
                          <a:solidFill>
                            <a:schemeClr val="dk1"/>
                          </a:solidFill>
                          <a:latin typeface="Helvetica" pitchFamily="34" charset="0"/>
                          <a:ea typeface="+mn-ea"/>
                          <a:cs typeface="Helvetica" pitchFamily="34" charset="0"/>
                        </a:rPr>
                        <a:t> a participar en la CP</a:t>
                      </a:r>
                      <a:endParaRPr lang="es-MX" sz="1400" b="1" kern="1200" dirty="0" smtClean="0">
                        <a:solidFill>
                          <a:schemeClr val="dk1"/>
                        </a:solidFill>
                        <a:latin typeface="Helvetica" pitchFamily="34" charset="0"/>
                        <a:ea typeface="+mn-ea"/>
                        <a:cs typeface="Helvetica" pitchFamily="34" charset="0"/>
                      </a:endParaRPr>
                    </a:p>
                  </a:txBody>
                  <a:tcPr marT="108000" marB="10800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400" b="1" dirty="0" smtClean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2,055,747</a:t>
                      </a:r>
                      <a:endParaRPr lang="es-MX" sz="1400" b="1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T="108000" marB="10800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b="1" kern="1200" dirty="0" err="1" smtClean="0">
                          <a:solidFill>
                            <a:schemeClr val="tx1"/>
                          </a:solidFill>
                          <a:latin typeface="Helvetica" pitchFamily="34" charset="0"/>
                          <a:ea typeface="+mn-ea"/>
                          <a:cs typeface="Helvetica" pitchFamily="34" charset="0"/>
                        </a:rPr>
                        <a:t>Micrositio</a:t>
                      </a:r>
                      <a:r>
                        <a:rPr lang="es-MX" sz="1400" b="1" kern="1200" dirty="0" smtClean="0">
                          <a:solidFill>
                            <a:schemeClr val="tx1"/>
                          </a:solidFill>
                          <a:latin typeface="Helvetica" pitchFamily="34" charset="0"/>
                          <a:ea typeface="+mn-ea"/>
                          <a:cs typeface="Helvetica" pitchFamily="34" charset="0"/>
                        </a:rPr>
                        <a:t> de Índices</a:t>
                      </a:r>
                      <a:r>
                        <a:rPr lang="es-MX" sz="1400" b="1" kern="1200" baseline="0" dirty="0" smtClean="0">
                          <a:solidFill>
                            <a:schemeClr val="tx1"/>
                          </a:solidFill>
                          <a:latin typeface="Helvetica" pitchFamily="34" charset="0"/>
                          <a:ea typeface="+mn-ea"/>
                          <a:cs typeface="Helvetica" pitchFamily="34" charset="0"/>
                        </a:rPr>
                        <a:t> de </a:t>
                      </a:r>
                      <a:r>
                        <a:rPr lang="es-MX" sz="1400" b="1" kern="1200" dirty="0" smtClean="0">
                          <a:solidFill>
                            <a:schemeClr val="tx1"/>
                          </a:solidFill>
                          <a:latin typeface="Helvetica" pitchFamily="34" charset="0"/>
                          <a:ea typeface="+mn-ea"/>
                          <a:cs typeface="Helvetica" pitchFamily="34" charset="0"/>
                        </a:rPr>
                        <a:t>Precios </a:t>
                      </a:r>
                      <a:r>
                        <a:rPr lang="es-MX" sz="1400" b="1" kern="1200" dirty="0" smtClean="0">
                          <a:solidFill>
                            <a:schemeClr val="dk1"/>
                          </a:solidFill>
                          <a:latin typeface="Helvetica" pitchFamily="34" charset="0"/>
                          <a:ea typeface="+mn-ea"/>
                          <a:cs typeface="Helvetica" pitchFamily="34" charset="0"/>
                        </a:rPr>
                        <a:t>con el Banner de invitación</a:t>
                      </a:r>
                      <a:r>
                        <a:rPr lang="es-MX" sz="1400" b="1" kern="1200" baseline="0" dirty="0" smtClean="0">
                          <a:solidFill>
                            <a:schemeClr val="dk1"/>
                          </a:solidFill>
                          <a:latin typeface="Helvetica" pitchFamily="34" charset="0"/>
                          <a:ea typeface="+mn-ea"/>
                          <a:cs typeface="Helvetica" pitchFamily="34" charset="0"/>
                        </a:rPr>
                        <a:t> a participar en la CP</a:t>
                      </a:r>
                      <a:endParaRPr lang="es-MX" sz="14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T="108000" marB="10800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400" b="1" dirty="0" smtClean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29,939</a:t>
                      </a:r>
                      <a:endParaRPr lang="es-MX" sz="1400" b="1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T="108000" marB="108000" anchor="ctr"/>
                </a:tc>
              </a:tr>
              <a:tr h="7067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b="1" kern="1200" dirty="0" smtClean="0">
                          <a:solidFill>
                            <a:schemeClr val="dk1"/>
                          </a:solidFill>
                          <a:latin typeface="Helvetica" pitchFamily="34" charset="0"/>
                          <a:ea typeface="+mn-ea"/>
                          <a:cs typeface="Helvetica" pitchFamily="34" charset="0"/>
                        </a:rPr>
                        <a:t>Página temporal de la CP: CAB – INPC con el</a:t>
                      </a:r>
                      <a:r>
                        <a:rPr lang="es-MX" sz="1400" b="1" kern="1200" baseline="0" dirty="0" smtClean="0">
                          <a:solidFill>
                            <a:schemeClr val="dk1"/>
                          </a:solidFill>
                          <a:latin typeface="Helvetica" pitchFamily="34" charset="0"/>
                          <a:ea typeface="+mn-ea"/>
                          <a:cs typeface="Helvetica" pitchFamily="34" charset="0"/>
                        </a:rPr>
                        <a:t> formulario para las participaciones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b="1" kern="1200" dirty="0" smtClean="0">
                          <a:solidFill>
                            <a:schemeClr val="dk1"/>
                          </a:solidFill>
                          <a:latin typeface="Helvetica" pitchFamily="34" charset="0"/>
                          <a:ea typeface="+mn-ea"/>
                          <a:cs typeface="Helvetica" pitchFamily="34" charset="0"/>
                        </a:rPr>
                        <a:t>(Herramienta de la Consulta Pública por internet)</a:t>
                      </a:r>
                    </a:p>
                  </a:txBody>
                  <a:tcPr marT="108000" marB="10800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1400" b="1" dirty="0" smtClean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6,696</a:t>
                      </a:r>
                      <a:endParaRPr lang="es-MX" sz="1400" b="1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T="108000" marB="10800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57272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3600" b="1" dirty="0" smtClean="0"/>
              <a:t>Por internet</a:t>
            </a:r>
            <a:endParaRPr lang="es-MX" sz="36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MX" sz="2000" dirty="0" smtClean="0"/>
              <a:t>Se recibieron 7 comentarios correspondientes a 5 participantes por este medio.</a:t>
            </a:r>
            <a:endParaRPr lang="es-MX" sz="240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1E493-1DB4-401D-9780-11D7808412A3}" type="slidenum">
              <a:rPr lang="es-MX" smtClean="0"/>
              <a:pPr/>
              <a:t>4</a:t>
            </a:fld>
            <a:endParaRPr lang="es-MX"/>
          </a:p>
        </p:txBody>
      </p:sp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539552" y="2492896"/>
          <a:ext cx="8208912" cy="3024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8352"/>
                <a:gridCol w="5040560"/>
              </a:tblGrid>
              <a:tr h="43204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Institución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800" dirty="0" smtClean="0"/>
                        <a:t>Medio de participación</a:t>
                      </a:r>
                      <a:endParaRPr lang="es-MX" sz="1800" dirty="0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pPr algn="l" fontAlgn="b"/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PROFECO</a:t>
                      </a:r>
                    </a:p>
                  </a:txBody>
                  <a:tcPr marL="72000" marR="0" marT="7620" marB="0" anchor="ctr"/>
                </a:tc>
                <a:tc>
                  <a:txBody>
                    <a:bodyPr/>
                    <a:lstStyle/>
                    <a:p>
                      <a:r>
                        <a:rPr lang="es-MX" sz="1800" dirty="0" smtClean="0"/>
                        <a:t>Herramienta de la Consulta Pública por internet</a:t>
                      </a:r>
                      <a:endParaRPr lang="es-MX" sz="1800" dirty="0"/>
                    </a:p>
                  </a:txBody>
                  <a:tcPr anchor="ctr"/>
                </a:tc>
              </a:tr>
              <a:tr h="648072">
                <a:tc>
                  <a:txBody>
                    <a:bodyPr/>
                    <a:lstStyle/>
                    <a:p>
                      <a:pPr algn="l" fontAlgn="b"/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Servicio de Información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Agroalimentaria </a:t>
                      </a:r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y Pesquera</a:t>
                      </a:r>
                    </a:p>
                  </a:txBody>
                  <a:tcPr marL="72000" marR="0" marT="7620" marB="0" anchor="ctr"/>
                </a:tc>
                <a:tc>
                  <a:txBody>
                    <a:bodyPr/>
                    <a:lstStyle/>
                    <a:p>
                      <a:r>
                        <a:rPr lang="es-MX" sz="1800" dirty="0" smtClean="0"/>
                        <a:t>Correo electrónico</a:t>
                      </a:r>
                      <a:endParaRPr lang="es-MX" sz="1800" dirty="0"/>
                    </a:p>
                  </a:txBody>
                  <a:tcPr anchor="ctr"/>
                </a:tc>
              </a:tr>
              <a:tr h="648072">
                <a:tc>
                  <a:txBody>
                    <a:bodyPr/>
                    <a:lstStyle/>
                    <a:p>
                      <a:pPr algn="l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Instituto Federal de Telecomunicaciones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72000" marR="0" marT="7620" marB="0" anchor="ctr"/>
                </a:tc>
                <a:tc>
                  <a:txBody>
                    <a:bodyPr/>
                    <a:lstStyle/>
                    <a:p>
                      <a:r>
                        <a:rPr lang="es-MX" sz="1800" dirty="0" smtClean="0"/>
                        <a:t>Herramienta de la Consulta Pública por internet</a:t>
                      </a:r>
                      <a:endParaRPr lang="es-MX" sz="1800" dirty="0"/>
                    </a:p>
                  </a:txBody>
                  <a:tcPr anchor="ctr"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Secretaría de Economía</a:t>
                      </a:r>
                      <a:endParaRPr lang="es-MX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800" dirty="0" smtClean="0"/>
                        <a:t>Herramienta de la Consulta Pública por internet</a:t>
                      </a:r>
                      <a:endParaRPr lang="es-MX" sz="1800" dirty="0"/>
                    </a:p>
                  </a:txBody>
                  <a:tcPr anchor="ctr"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Banco Santander</a:t>
                      </a:r>
                      <a:endParaRPr lang="es-MX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800" dirty="0" smtClean="0"/>
                        <a:t>Correo electrónico</a:t>
                      </a:r>
                      <a:endParaRPr lang="es-MX" sz="18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57272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>
            <a:noAutofit/>
          </a:bodyPr>
          <a:lstStyle/>
          <a:p>
            <a:pPr lvl="0"/>
            <a:r>
              <a:rPr lang="es-MX" sz="3600" b="1" dirty="0" smtClean="0">
                <a:cs typeface="Helvetica" pitchFamily="34" charset="0"/>
              </a:rPr>
              <a:t>Reuniones con informantes y usuarios especializados</a:t>
            </a:r>
            <a:endParaRPr lang="es-MX" sz="3600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1E493-1DB4-401D-9780-11D7808412A3}" type="slidenum">
              <a:rPr lang="es-MX" smtClean="0"/>
              <a:pPr/>
              <a:t>5</a:t>
            </a:fld>
            <a:endParaRPr lang="es-MX"/>
          </a:p>
        </p:txBody>
      </p:sp>
      <p:graphicFrame>
        <p:nvGraphicFramePr>
          <p:cNvPr id="7" name="6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23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0624"/>
                <a:gridCol w="5698976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1" dirty="0" smtClean="0">
                          <a:latin typeface="Helvetica" pitchFamily="34" charset="0"/>
                          <a:cs typeface="Helvetica" pitchFamily="34" charset="0"/>
                        </a:rPr>
                        <a:t>Fecha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1" dirty="0" smtClean="0">
                          <a:latin typeface="Helvetica" pitchFamily="34" charset="0"/>
                          <a:cs typeface="Helvetica" pitchFamily="34" charset="0"/>
                        </a:rPr>
                        <a:t>Informantes y usuarios</a:t>
                      </a:r>
                      <a:r>
                        <a:rPr lang="es-MX" sz="1800" b="1" baseline="0" dirty="0" smtClean="0">
                          <a:latin typeface="Helvetica" pitchFamily="34" charset="0"/>
                          <a:cs typeface="Helvetica" pitchFamily="34" charset="0"/>
                        </a:rPr>
                        <a:t> especializados</a:t>
                      </a:r>
                      <a:endParaRPr lang="es-MX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1" kern="1200" dirty="0" smtClean="0">
                          <a:latin typeface="Helvetica" pitchFamily="34" charset="0"/>
                          <a:cs typeface="Helvetica" pitchFamily="34" charset="0"/>
                        </a:rPr>
                        <a:t>16 de enero</a:t>
                      </a:r>
                      <a:endParaRPr lang="es-MX" dirty="0"/>
                    </a:p>
                  </a:txBody>
                  <a:tcPr marT="108000" marB="10800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1" kern="1200" dirty="0" smtClean="0">
                          <a:latin typeface="Helvetica" pitchFamily="34" charset="0"/>
                          <a:cs typeface="Helvetica" pitchFamily="34" charset="0"/>
                        </a:rPr>
                        <a:t>Comité Técnico Especializado de Estadísticas de Precios</a:t>
                      </a:r>
                      <a:endParaRPr lang="es-MX" dirty="0"/>
                    </a:p>
                  </a:txBody>
                  <a:tcPr marT="108000" marB="108000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1" kern="1200" dirty="0">
                          <a:solidFill>
                            <a:schemeClr val="dk1"/>
                          </a:solidFill>
                          <a:latin typeface="Helvetica" pitchFamily="34" charset="0"/>
                          <a:ea typeface="+mn-ea"/>
                          <a:cs typeface="Helvetica" pitchFamily="34" charset="0"/>
                        </a:rPr>
                        <a:t>19 de enero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1" kern="1200" dirty="0">
                          <a:solidFill>
                            <a:schemeClr val="dk1"/>
                          </a:solidFill>
                          <a:latin typeface="Helvetica" pitchFamily="34" charset="0"/>
                          <a:ea typeface="+mn-ea"/>
                          <a:cs typeface="Helvetica" pitchFamily="34" charset="0"/>
                        </a:rPr>
                        <a:t>Banco de </a:t>
                      </a:r>
                      <a:r>
                        <a:rPr lang="es-MX" sz="1800" b="1" kern="1200" dirty="0" smtClean="0">
                          <a:solidFill>
                            <a:schemeClr val="dk1"/>
                          </a:solidFill>
                          <a:latin typeface="Helvetica" pitchFamily="34" charset="0"/>
                          <a:ea typeface="+mn-ea"/>
                          <a:cs typeface="Helvetica" pitchFamily="34" charset="0"/>
                        </a:rPr>
                        <a:t>México</a:t>
                      </a:r>
                      <a:endParaRPr lang="es-MX" sz="1800" b="1" kern="1200" dirty="0">
                        <a:solidFill>
                          <a:schemeClr val="dk1"/>
                        </a:solidFill>
                        <a:latin typeface="Helvetica" pitchFamily="34" charset="0"/>
                        <a:ea typeface="+mn-ea"/>
                        <a:cs typeface="Helvetic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1" kern="1200" dirty="0" smtClean="0">
                          <a:latin typeface="Helvetica" pitchFamily="34" charset="0"/>
                          <a:cs typeface="Helvetica" pitchFamily="34" charset="0"/>
                        </a:rPr>
                        <a:t>22 de enero</a:t>
                      </a:r>
                      <a:endParaRPr lang="es-MX" dirty="0"/>
                    </a:p>
                  </a:txBody>
                  <a:tcPr marT="108000" marB="10800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1" kern="1200" dirty="0" smtClean="0">
                          <a:latin typeface="Helvetica" pitchFamily="34" charset="0"/>
                          <a:cs typeface="Helvetica" pitchFamily="34" charset="0"/>
                        </a:rPr>
                        <a:t>Instituciones Gubernamentales</a:t>
                      </a:r>
                      <a:endParaRPr lang="es-MX" dirty="0"/>
                    </a:p>
                  </a:txBody>
                  <a:tcPr marT="108000" marB="108000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1" kern="1200" dirty="0" smtClean="0">
                          <a:latin typeface="Helvetica" pitchFamily="34" charset="0"/>
                          <a:cs typeface="Helvetica" pitchFamily="34" charset="0"/>
                        </a:rPr>
                        <a:t>30 de enero</a:t>
                      </a:r>
                      <a:endParaRPr lang="es-MX" dirty="0"/>
                    </a:p>
                  </a:txBody>
                  <a:tcPr marT="108000" marB="10800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1" kern="1200" dirty="0" smtClean="0">
                          <a:latin typeface="Helvetica" pitchFamily="34" charset="0"/>
                          <a:cs typeface="Helvetica" pitchFamily="34" charset="0"/>
                        </a:rPr>
                        <a:t>Instituto Nacional de Estadística y Geografía</a:t>
                      </a:r>
                      <a:endParaRPr lang="es-MX" sz="1800" b="1" kern="1200" dirty="0" smtClean="0">
                        <a:solidFill>
                          <a:schemeClr val="tx1"/>
                        </a:solidFill>
                        <a:latin typeface="Helvetica" pitchFamily="34" charset="0"/>
                        <a:ea typeface="Calibri"/>
                        <a:cs typeface="Helvetica" pitchFamily="34" charset="0"/>
                      </a:endParaRPr>
                    </a:p>
                  </a:txBody>
                  <a:tcPr marT="108000" marB="108000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1" kern="1200" dirty="0" smtClean="0">
                          <a:latin typeface="Helvetica" pitchFamily="34" charset="0"/>
                          <a:cs typeface="Helvetica" pitchFamily="34" charset="0"/>
                        </a:rPr>
                        <a:t>03 de febrero</a:t>
                      </a:r>
                      <a:endParaRPr lang="es-MX" dirty="0"/>
                    </a:p>
                  </a:txBody>
                  <a:tcPr marT="108000" marB="10800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1" kern="1200" dirty="0" smtClean="0">
                          <a:latin typeface="Helvetica" pitchFamily="34" charset="0"/>
                          <a:cs typeface="Helvetica" pitchFamily="34" charset="0"/>
                        </a:rPr>
                        <a:t>Cámaras, Asociaciones y Empresas</a:t>
                      </a:r>
                      <a:endParaRPr lang="es-MX" dirty="0"/>
                    </a:p>
                  </a:txBody>
                  <a:tcPr marT="108000" marB="108000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1" kern="1200" dirty="0" smtClean="0">
                          <a:latin typeface="Helvetica" pitchFamily="34" charset="0"/>
                          <a:cs typeface="Helvetica" pitchFamily="34" charset="0"/>
                        </a:rPr>
                        <a:t>10 de febrero</a:t>
                      </a:r>
                      <a:endParaRPr lang="es-MX" dirty="0"/>
                    </a:p>
                  </a:txBody>
                  <a:tcPr marT="108000" marB="10800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1" kern="1200" dirty="0" smtClean="0">
                          <a:latin typeface="Helvetica" pitchFamily="34" charset="0"/>
                          <a:cs typeface="Helvetica" pitchFamily="34" charset="0"/>
                        </a:rPr>
                        <a:t>Instituciones Académicas y de Investigación</a:t>
                      </a:r>
                      <a:endParaRPr lang="es-MX" dirty="0"/>
                    </a:p>
                  </a:txBody>
                  <a:tcPr marT="108000" marB="108000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1" kern="1200" dirty="0" smtClean="0">
                          <a:solidFill>
                            <a:schemeClr val="tx1"/>
                          </a:solidFill>
                          <a:latin typeface="Helvetica" pitchFamily="34" charset="0"/>
                          <a:ea typeface="Calibri"/>
                          <a:cs typeface="Helvetica" pitchFamily="34" charset="0"/>
                        </a:rPr>
                        <a:t>17 de febrero</a:t>
                      </a:r>
                      <a:endParaRPr lang="es-MX" dirty="0"/>
                    </a:p>
                  </a:txBody>
                  <a:tcPr marT="108000" marB="10800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1" kern="1200" dirty="0" smtClean="0">
                          <a:solidFill>
                            <a:schemeClr val="tx1"/>
                          </a:solidFill>
                          <a:latin typeface="Helvetica" pitchFamily="34" charset="0"/>
                          <a:ea typeface="+mn-ea"/>
                          <a:cs typeface="Helvetica" pitchFamily="34" charset="0"/>
                        </a:rPr>
                        <a:t>Asociación Mexicana de Secretarios de Desarrollo Económico (AMSDE)</a:t>
                      </a:r>
                      <a:endParaRPr lang="es-MX" dirty="0"/>
                    </a:p>
                  </a:txBody>
                  <a:tcPr marT="108000" marB="10800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7865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pPr lvl="0"/>
            <a:r>
              <a:rPr lang="es-MX" sz="3600" b="1" dirty="0" smtClean="0">
                <a:cs typeface="Helvetica" pitchFamily="34" charset="0"/>
              </a:rPr>
              <a:t>Participantes por reunión</a:t>
            </a:r>
            <a:endParaRPr lang="es-MX" sz="3600" dirty="0"/>
          </a:p>
        </p:txBody>
      </p:sp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602284931"/>
              </p:ext>
            </p:extLst>
          </p:nvPr>
        </p:nvGraphicFramePr>
        <p:xfrm>
          <a:off x="457200" y="1269518"/>
          <a:ext cx="8229600" cy="4690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58816"/>
                <a:gridCol w="2016224"/>
                <a:gridCol w="1954560"/>
              </a:tblGrid>
              <a:tr h="6473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1" dirty="0" smtClean="0">
                          <a:latin typeface="Helvetica" pitchFamily="34" charset="0"/>
                          <a:cs typeface="Helvetica" pitchFamily="34" charset="0"/>
                        </a:rPr>
                        <a:t>Informantes y usuarios</a:t>
                      </a:r>
                      <a:r>
                        <a:rPr lang="es-MX" sz="1800" b="1" baseline="0" dirty="0" smtClean="0">
                          <a:latin typeface="Helvetica" pitchFamily="34" charset="0"/>
                          <a:cs typeface="Helvetica" pitchFamily="34" charset="0"/>
                        </a:rPr>
                        <a:t> especializados</a:t>
                      </a:r>
                      <a:endParaRPr lang="es-MX" dirty="0" smtClean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1" kern="1200" dirty="0" smtClean="0">
                          <a:latin typeface="Helvetica" pitchFamily="34" charset="0"/>
                          <a:cs typeface="Helvetica" pitchFamily="34" charset="0"/>
                        </a:rPr>
                        <a:t>Participantes</a:t>
                      </a:r>
                      <a:endParaRPr lang="es-MX" sz="1800" b="1" kern="1200" dirty="0" smtClean="0">
                        <a:solidFill>
                          <a:schemeClr val="tx1"/>
                        </a:solidFill>
                        <a:latin typeface="Helvetica" pitchFamily="34" charset="0"/>
                        <a:ea typeface="Calibri"/>
                        <a:cs typeface="Helvetic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1" kern="1200" dirty="0" smtClean="0">
                          <a:latin typeface="Helvetica" pitchFamily="34" charset="0"/>
                          <a:cs typeface="Helvetica" pitchFamily="34" charset="0"/>
                        </a:rPr>
                        <a:t>     Funcionarios       Instituciones</a:t>
                      </a:r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0" kern="1200" dirty="0" smtClean="0">
                          <a:latin typeface="Helvetica" pitchFamily="34" charset="0"/>
                          <a:cs typeface="Helvetica" pitchFamily="34" charset="0"/>
                        </a:rPr>
                        <a:t>Banco de México</a:t>
                      </a:r>
                      <a:endParaRPr lang="es-MX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s-MX" b="0" dirty="0"/>
                    </a:p>
                  </a:txBody>
                  <a:tcPr marR="46800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b="0" dirty="0" smtClean="0"/>
                        <a:t>1</a:t>
                      </a:r>
                      <a:endParaRPr lang="es-MX" b="0" dirty="0"/>
                    </a:p>
                  </a:txBody>
                  <a:tcPr marR="46800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0" kern="1200" dirty="0" smtClean="0">
                          <a:latin typeface="Helvetica" pitchFamily="34" charset="0"/>
                          <a:cs typeface="Helvetica" pitchFamily="34" charset="0"/>
                        </a:rPr>
                        <a:t>Comité Técnico Especializado de Estadísticas de Precios</a:t>
                      </a:r>
                      <a:endParaRPr lang="es-MX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R="46800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b="0" dirty="0" smtClean="0"/>
                        <a:t>12</a:t>
                      </a:r>
                      <a:endParaRPr lang="es-MX" b="0" dirty="0"/>
                    </a:p>
                  </a:txBody>
                  <a:tcPr marR="46800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0" kern="1200" dirty="0" smtClean="0">
                          <a:latin typeface="Helvetica" pitchFamily="34" charset="0"/>
                          <a:cs typeface="Helvetica" pitchFamily="34" charset="0"/>
                        </a:rPr>
                        <a:t>Instituciones Gubernamentales</a:t>
                      </a:r>
                      <a:endParaRPr lang="es-MX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b="0" dirty="0" smtClean="0"/>
                        <a:t>57</a:t>
                      </a:r>
                      <a:endParaRPr lang="es-MX" b="0" dirty="0"/>
                    </a:p>
                  </a:txBody>
                  <a:tcPr marR="46800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b="0" dirty="0" smtClean="0"/>
                        <a:t>34</a:t>
                      </a:r>
                      <a:endParaRPr lang="es-MX" b="0" dirty="0"/>
                    </a:p>
                  </a:txBody>
                  <a:tcPr marR="46800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0" kern="1200" dirty="0" smtClean="0">
                          <a:latin typeface="Helvetica" pitchFamily="34" charset="0"/>
                          <a:cs typeface="Helvetica" pitchFamily="34" charset="0"/>
                        </a:rPr>
                        <a:t>Instituto Nacional de Estadística y Geografía</a:t>
                      </a:r>
                      <a:endParaRPr lang="es-MX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b="0" dirty="0" smtClean="0"/>
                        <a:t>72</a:t>
                      </a:r>
                      <a:endParaRPr lang="es-MX" b="0" dirty="0"/>
                    </a:p>
                  </a:txBody>
                  <a:tcPr marR="46800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b="0" dirty="0" smtClean="0"/>
                        <a:t>1</a:t>
                      </a:r>
                      <a:endParaRPr lang="es-MX" b="0" dirty="0"/>
                    </a:p>
                  </a:txBody>
                  <a:tcPr marR="46800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0" kern="1200" dirty="0" smtClean="0">
                          <a:latin typeface="Helvetica" pitchFamily="34" charset="0"/>
                          <a:cs typeface="Helvetica" pitchFamily="34" charset="0"/>
                        </a:rPr>
                        <a:t>Cámaras, Asociaciones y Empresas</a:t>
                      </a:r>
                      <a:endParaRPr lang="es-MX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b="0" dirty="0" smtClean="0"/>
                        <a:t>45</a:t>
                      </a:r>
                      <a:endParaRPr lang="es-MX" b="0" dirty="0"/>
                    </a:p>
                  </a:txBody>
                  <a:tcPr marR="46800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b="0" dirty="0" smtClean="0"/>
                        <a:t>31</a:t>
                      </a:r>
                      <a:endParaRPr lang="es-MX" b="0" dirty="0"/>
                    </a:p>
                  </a:txBody>
                  <a:tcPr marR="46800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0" kern="1200" dirty="0" smtClean="0">
                          <a:latin typeface="Helvetica" pitchFamily="34" charset="0"/>
                          <a:cs typeface="Helvetica" pitchFamily="34" charset="0"/>
                        </a:rPr>
                        <a:t>Instituciones académicas y de investigación</a:t>
                      </a:r>
                      <a:endParaRPr lang="es-MX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b="0" dirty="0" smtClean="0"/>
                        <a:t>19</a:t>
                      </a:r>
                      <a:endParaRPr lang="es-MX" b="0" dirty="0"/>
                    </a:p>
                  </a:txBody>
                  <a:tcPr marR="46800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b="0" dirty="0" smtClean="0"/>
                        <a:t>17</a:t>
                      </a:r>
                      <a:endParaRPr lang="es-MX" b="0" dirty="0"/>
                    </a:p>
                  </a:txBody>
                  <a:tcPr marR="46800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MX" sz="1800" b="0" i="0" u="none" strike="noStrike" kern="1200" dirty="0">
                          <a:solidFill>
                            <a:schemeClr val="tx1"/>
                          </a:solidFill>
                          <a:latin typeface="Helvetica"/>
                          <a:cs typeface="Helvetica"/>
                        </a:rPr>
                        <a:t>Asociación Mexicana de Secretarios de Desarrollo Económico</a:t>
                      </a:r>
                      <a:endParaRPr lang="es-MX" sz="1800" b="0" i="0" u="none" strike="noStrike" kern="1200" dirty="0">
                        <a:solidFill>
                          <a:schemeClr val="lt1"/>
                        </a:solidFill>
                        <a:latin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r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MX" sz="1800" b="0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</a:rPr>
                        <a:t>26</a:t>
                      </a:r>
                      <a:endParaRPr lang="es-MX" sz="1800" b="0" i="0" u="none" strike="noStrike" kern="1200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R="468000" anchor="ctr"/>
                </a:tc>
                <a:tc>
                  <a:txBody>
                    <a:bodyPr/>
                    <a:lstStyle/>
                    <a:p>
                      <a:pPr marL="0" algn="r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MX" sz="1800" b="0" i="0" u="none" strike="noStrike" kern="1200" dirty="0">
                          <a:solidFill>
                            <a:schemeClr val="tx1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R="46800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1" kern="1200" dirty="0" smtClean="0">
                          <a:solidFill>
                            <a:schemeClr val="tx1"/>
                          </a:solidFill>
                          <a:latin typeface="Helvetica" pitchFamily="34" charset="0"/>
                          <a:ea typeface="+mn-ea"/>
                          <a:cs typeface="Helvetica" pitchFamily="34" charset="0"/>
                        </a:rPr>
                        <a:t>Total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b="1" dirty="0" smtClean="0"/>
                        <a:t>246</a:t>
                      </a:r>
                      <a:endParaRPr lang="es-MX" b="1" dirty="0"/>
                    </a:p>
                  </a:txBody>
                  <a:tcPr marR="468000"/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b="1" dirty="0" smtClean="0"/>
                        <a:t>122</a:t>
                      </a:r>
                      <a:endParaRPr lang="es-MX" b="1" dirty="0"/>
                    </a:p>
                  </a:txBody>
                  <a:tcPr marR="468000"/>
                </a:tc>
              </a:tr>
            </a:tbl>
          </a:graphicData>
        </a:graphic>
      </p:graphicFrame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1E493-1DB4-401D-9780-11D7808412A3}" type="slidenum">
              <a:rPr lang="es-MX" smtClean="0"/>
              <a:pPr/>
              <a:t>6</a:t>
            </a:fld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715178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sz="3600" b="1" dirty="0" smtClean="0"/>
              <a:t>Clasificación de participaciones por tema</a:t>
            </a:r>
            <a:endParaRPr lang="es-MX" sz="3600" b="1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1E493-1DB4-401D-9780-11D7808412A3}" type="slidenum">
              <a:rPr lang="es-MX" smtClean="0"/>
              <a:pPr/>
              <a:t>7</a:t>
            </a:fld>
            <a:endParaRPr lang="es-MX"/>
          </a:p>
        </p:txBody>
      </p:sp>
      <p:graphicFrame>
        <p:nvGraphicFramePr>
          <p:cNvPr id="7" name="6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340769"/>
          <a:ext cx="8229600" cy="4204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2552"/>
                <a:gridCol w="937828"/>
                <a:gridCol w="1081844"/>
                <a:gridCol w="1148680"/>
                <a:gridCol w="1015008"/>
                <a:gridCol w="1081844"/>
                <a:gridCol w="1081844"/>
              </a:tblGrid>
              <a:tr h="3485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MX" sz="1400" b="1" i="0" u="none" strike="noStrike" kern="1200" dirty="0" smtClean="0">
                          <a:solidFill>
                            <a:schemeClr val="bg1"/>
                          </a:solidFill>
                          <a:latin typeface="Calibri"/>
                          <a:ea typeface="+mn-ea"/>
                          <a:cs typeface="+mn-cs"/>
                        </a:rPr>
                        <a:t>Consulta</a:t>
                      </a:r>
                      <a:endParaRPr lang="es-MX" sz="1400" b="1" i="0" u="none" strike="noStrike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Genérico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Ponderador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Agregación de los Índices </a:t>
                      </a:r>
                      <a:endParaRPr lang="es-MX" sz="1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Fuente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Otros* </a:t>
                      </a:r>
                      <a:endParaRPr lang="es-MX" sz="1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0" marR="0" marT="0" marB="0" anchor="ctr"/>
                </a:tc>
              </a:tr>
              <a:tr h="348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Internet </a:t>
                      </a:r>
                    </a:p>
                  </a:txBody>
                  <a:tcPr marL="10800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0" marR="180000" marT="0" marB="0" anchor="ctr"/>
                </a:tc>
              </a:tr>
              <a:tr h="348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CTEEP </a:t>
                      </a:r>
                    </a:p>
                  </a:txBody>
                  <a:tcPr marL="10800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0" marR="180000" marT="0" marB="0" anchor="ctr"/>
                </a:tc>
              </a:tr>
              <a:tr h="348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Banco de México </a:t>
                      </a:r>
                    </a:p>
                  </a:txBody>
                  <a:tcPr marL="10800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180000" marT="0" marB="0" anchor="ctr"/>
                </a:tc>
              </a:tr>
              <a:tr h="418097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Instituciones de gobierno</a:t>
                      </a:r>
                    </a:p>
                  </a:txBody>
                  <a:tcPr marL="10800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0" marR="180000" marT="0" marB="0" anchor="ctr"/>
                </a:tc>
              </a:tr>
              <a:tr h="348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INEGI </a:t>
                      </a:r>
                    </a:p>
                  </a:txBody>
                  <a:tcPr marL="10800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0" marR="180000" marT="0" marB="0" anchor="ctr"/>
                </a:tc>
              </a:tr>
              <a:tr h="619712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Cámaras, Asociaciones y Empresas</a:t>
                      </a:r>
                    </a:p>
                  </a:txBody>
                  <a:tcPr marL="10800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0" marR="180000" marT="0" marB="0" anchor="ctr"/>
                </a:tc>
              </a:tr>
              <a:tr h="627145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Instituciones Académicas y de Investigación</a:t>
                      </a:r>
                    </a:p>
                  </a:txBody>
                  <a:tcPr marL="10800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0" marR="180000" marT="0" marB="0" anchor="ctr"/>
                </a:tc>
              </a:tr>
              <a:tr h="348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AMSDE </a:t>
                      </a:r>
                    </a:p>
                  </a:txBody>
                  <a:tcPr marL="10800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0" marR="180000" marT="0" marB="0" anchor="ctr"/>
                </a:tc>
              </a:tr>
              <a:tr h="348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 </a:t>
                      </a:r>
                    </a:p>
                  </a:txBody>
                  <a:tcPr marL="10800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0" marR="180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107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180000" marT="0" marB="0" anchor="ctr"/>
                </a:tc>
              </a:tr>
            </a:tbl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467544" y="5580529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*Otros: Participaciones sobre canasta básica, línea de bienestar, precios para comercio internacional, etc.</a:t>
            </a:r>
            <a:endParaRPr lang="es-MX" sz="1600" dirty="0"/>
          </a:p>
        </p:txBody>
      </p:sp>
    </p:spTree>
    <p:extLst>
      <p:ext uri="{BB962C8B-B14F-4D97-AF65-F5344CB8AC3E}">
        <p14:creationId xmlns="" xmlns:p14="http://schemas.microsoft.com/office/powerpoint/2010/main" val="37586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Autofit/>
          </a:bodyPr>
          <a:lstStyle/>
          <a:p>
            <a:r>
              <a:rPr lang="es-MX" sz="3200" b="1" dirty="0" smtClean="0">
                <a:solidFill>
                  <a:srgbClr val="000000"/>
                </a:solidFill>
                <a:cs typeface="Helvetica" pitchFamily="34" charset="0"/>
              </a:rPr>
              <a:t>Estructura de las participaciones por tema</a:t>
            </a:r>
            <a:endParaRPr lang="es-MX" sz="3200" dirty="0">
              <a:cs typeface="Helvetica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1E493-1DB4-401D-9780-11D7808412A3}" type="slidenum">
              <a:rPr lang="es-MX" smtClean="0"/>
              <a:pPr/>
              <a:t>8</a:t>
            </a:fld>
            <a:endParaRPr lang="es-MX"/>
          </a:p>
        </p:txBody>
      </p:sp>
      <p:graphicFrame>
        <p:nvGraphicFramePr>
          <p:cNvPr id="5" name="2 Gráfico"/>
          <p:cNvGraphicFramePr/>
          <p:nvPr/>
        </p:nvGraphicFramePr>
        <p:xfrm>
          <a:off x="251520" y="1268760"/>
          <a:ext cx="8640960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lantillaCM_blanca_102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3FC1ABD6535084782C4A21CE9F16D84" ma:contentTypeVersion="0" ma:contentTypeDescription="Create a new document." ma:contentTypeScope="" ma:versionID="8473197d0a74a84b885c1e5cb2fb0b2e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d83f955c4bacb62602b51c6503ee14a5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793B3E8-B810-447A-A904-808FF2BEC9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EA3A508-2B06-48AE-B579-8437B8D9D289}">
  <ds:schemaRefs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purl.org/dc/elements/1.1/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B21622B-E293-4601-8398-E978E4E3620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plantillaCM_blanca_1024</Template>
  <TotalTime>9349</TotalTime>
  <Words>1126</Words>
  <Application>Microsoft Office PowerPoint</Application>
  <PresentationFormat>Presentación en pantalla (4:3)</PresentationFormat>
  <Paragraphs>333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2" baseType="lpstr">
      <vt:lpstr>plantillaCM_blanca_1024</vt:lpstr>
      <vt:lpstr>Diapositiva 0</vt:lpstr>
      <vt:lpstr>Consulta Pública: CAB-INPC</vt:lpstr>
      <vt:lpstr>Consulta Pública: CAB-INPC</vt:lpstr>
      <vt:lpstr>Por internet</vt:lpstr>
      <vt:lpstr>Por internet</vt:lpstr>
      <vt:lpstr>Reuniones con informantes y usuarios especializados</vt:lpstr>
      <vt:lpstr>Participantes por reunión</vt:lpstr>
      <vt:lpstr>Clasificación de participaciones por tema</vt:lpstr>
      <vt:lpstr>Estructura de las participaciones por tema</vt:lpstr>
      <vt:lpstr>Clasificación por tipo de participación</vt:lpstr>
      <vt:lpstr>Estructura de las participaciones por tipo de participación</vt:lpstr>
      <vt:lpstr>Sugerencias y propuestas en la Consulta Pública</vt:lpstr>
      <vt:lpstr>Sugerencias y propuestas en la Consulta Pública</vt:lpstr>
      <vt:lpstr>Sugerencias y propuestas en la Consulta Pública</vt:lpstr>
      <vt:lpstr>Diapositiva 14</vt:lpstr>
      <vt:lpstr>Versiones de la Canasta del INPC</vt:lpstr>
      <vt:lpstr>Fijación del mes del Año Base del INPC: análisis trimestral del factor estacional 1993-2014.</vt:lpstr>
      <vt:lpstr>Fijación del mes del Año Base del INPC: análisis mensual del factor estacional 1993-2014.</vt:lpstr>
      <vt:lpstr>Fijación del mes del Año Base del INPC: análisis mensual del factor estacional 1993-2014.</vt:lpstr>
      <vt:lpstr>Diapositiva 19</vt:lpstr>
      <vt:lpstr>Diapositiva 20</vt:lpstr>
    </vt:vector>
  </TitlesOfParts>
  <Company>INEGI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Índices Nacionales de Precios</dc:title>
  <dc:creator>INEGI</dc:creator>
  <cp:lastModifiedBy>INEGI</cp:lastModifiedBy>
  <cp:revision>820</cp:revision>
  <dcterms:created xsi:type="dcterms:W3CDTF">2014-07-08T17:40:54Z</dcterms:created>
  <dcterms:modified xsi:type="dcterms:W3CDTF">2015-12-08T20:34:34Z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0x01010003FC1ABD6535084782C4A21CE9F16D84</vt:lpwstr>
  </property>
  <property fmtid="{D5CDD505-2E9C-101B-9397-08002B2CF9AE}" pid="3" name="IsMyDocuments">
    <vt:bool>true</vt:bool>
  </property>
</Properties>
</file>